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9" r:id="rId2"/>
    <p:sldId id="344" r:id="rId3"/>
    <p:sldId id="343" r:id="rId4"/>
    <p:sldId id="265" r:id="rId5"/>
    <p:sldId id="319" r:id="rId6"/>
    <p:sldId id="304" r:id="rId7"/>
    <p:sldId id="316" r:id="rId8"/>
    <p:sldId id="345" r:id="rId9"/>
    <p:sldId id="342" r:id="rId10"/>
    <p:sldId id="355" r:id="rId11"/>
    <p:sldId id="346" r:id="rId12"/>
    <p:sldId id="305" r:id="rId13"/>
  </p:sldIdLst>
  <p:sldSz cx="9144000" cy="6858000" type="screen4x3"/>
  <p:notesSz cx="6858000" cy="9144000"/>
  <p:custDataLst>
    <p:tags r:id="rId16"/>
  </p:custDataLst>
  <p:defaultTextStyle>
    <a:defPPr>
      <a:defRPr lang="en-US"/>
    </a:defPPr>
    <a:lvl1pPr algn="l" rtl="0" fontAlgn="base">
      <a:spcBef>
        <a:spcPct val="0"/>
      </a:spcBef>
      <a:spcAft>
        <a:spcPct val="0"/>
      </a:spcAft>
      <a:defRPr sz="2400" kern="1200">
        <a:solidFill>
          <a:schemeClr val="tx1"/>
        </a:solidFill>
        <a:latin typeface="Arial" pitchFamily="34" charset="0"/>
        <a:ea typeface="Geneva" charset="-128"/>
        <a:cs typeface="+mn-cs"/>
      </a:defRPr>
    </a:lvl1pPr>
    <a:lvl2pPr marL="457200" algn="l" rtl="0" fontAlgn="base">
      <a:spcBef>
        <a:spcPct val="0"/>
      </a:spcBef>
      <a:spcAft>
        <a:spcPct val="0"/>
      </a:spcAft>
      <a:defRPr sz="2400" kern="1200">
        <a:solidFill>
          <a:schemeClr val="tx1"/>
        </a:solidFill>
        <a:latin typeface="Arial" pitchFamily="34" charset="0"/>
        <a:ea typeface="Geneva" charset="-128"/>
        <a:cs typeface="+mn-cs"/>
      </a:defRPr>
    </a:lvl2pPr>
    <a:lvl3pPr marL="914400" algn="l" rtl="0" fontAlgn="base">
      <a:spcBef>
        <a:spcPct val="0"/>
      </a:spcBef>
      <a:spcAft>
        <a:spcPct val="0"/>
      </a:spcAft>
      <a:defRPr sz="2400" kern="1200">
        <a:solidFill>
          <a:schemeClr val="tx1"/>
        </a:solidFill>
        <a:latin typeface="Arial" pitchFamily="34" charset="0"/>
        <a:ea typeface="Geneva" charset="-128"/>
        <a:cs typeface="+mn-cs"/>
      </a:defRPr>
    </a:lvl3pPr>
    <a:lvl4pPr marL="1371600" algn="l" rtl="0" fontAlgn="base">
      <a:spcBef>
        <a:spcPct val="0"/>
      </a:spcBef>
      <a:spcAft>
        <a:spcPct val="0"/>
      </a:spcAft>
      <a:defRPr sz="2400" kern="1200">
        <a:solidFill>
          <a:schemeClr val="tx1"/>
        </a:solidFill>
        <a:latin typeface="Arial" pitchFamily="34" charset="0"/>
        <a:ea typeface="Geneva" charset="-128"/>
        <a:cs typeface="+mn-cs"/>
      </a:defRPr>
    </a:lvl4pPr>
    <a:lvl5pPr marL="1828800" algn="l" rtl="0" fontAlgn="base">
      <a:spcBef>
        <a:spcPct val="0"/>
      </a:spcBef>
      <a:spcAft>
        <a:spcPct val="0"/>
      </a:spcAft>
      <a:defRPr sz="2400" kern="1200">
        <a:solidFill>
          <a:schemeClr val="tx1"/>
        </a:solidFill>
        <a:latin typeface="Arial" pitchFamily="34" charset="0"/>
        <a:ea typeface="Geneva" charset="-128"/>
        <a:cs typeface="+mn-cs"/>
      </a:defRPr>
    </a:lvl5pPr>
    <a:lvl6pPr marL="2286000" algn="l" defTabSz="914400" rtl="0" eaLnBrk="1" latinLnBrk="0" hangingPunct="1">
      <a:defRPr sz="2400" kern="1200">
        <a:solidFill>
          <a:schemeClr val="tx1"/>
        </a:solidFill>
        <a:latin typeface="Arial" pitchFamily="34" charset="0"/>
        <a:ea typeface="Geneva" charset="-128"/>
        <a:cs typeface="+mn-cs"/>
      </a:defRPr>
    </a:lvl6pPr>
    <a:lvl7pPr marL="2743200" algn="l" defTabSz="914400" rtl="0" eaLnBrk="1" latinLnBrk="0" hangingPunct="1">
      <a:defRPr sz="2400" kern="1200">
        <a:solidFill>
          <a:schemeClr val="tx1"/>
        </a:solidFill>
        <a:latin typeface="Arial" pitchFamily="34" charset="0"/>
        <a:ea typeface="Geneva" charset="-128"/>
        <a:cs typeface="+mn-cs"/>
      </a:defRPr>
    </a:lvl7pPr>
    <a:lvl8pPr marL="3200400" algn="l" defTabSz="914400" rtl="0" eaLnBrk="1" latinLnBrk="0" hangingPunct="1">
      <a:defRPr sz="2400" kern="1200">
        <a:solidFill>
          <a:schemeClr val="tx1"/>
        </a:solidFill>
        <a:latin typeface="Arial" pitchFamily="34" charset="0"/>
        <a:ea typeface="Geneva" charset="-128"/>
        <a:cs typeface="+mn-cs"/>
      </a:defRPr>
    </a:lvl8pPr>
    <a:lvl9pPr marL="3657600" algn="l" defTabSz="914400" rtl="0" eaLnBrk="1" latinLnBrk="0" hangingPunct="1">
      <a:defRPr sz="2400" kern="1200">
        <a:solidFill>
          <a:schemeClr val="tx1"/>
        </a:solidFill>
        <a:latin typeface="Arial"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A8A8A8"/>
    <a:srgbClr val="F37B45"/>
    <a:srgbClr val="CE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35DDC-EBE6-4DEF-8C89-4088BEA15CEB}" v="3" dt="2022-08-29T18:06:43.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02" autoAdjust="0"/>
    <p:restoredTop sz="67476" autoAdjust="0"/>
  </p:normalViewPr>
  <p:slideViewPr>
    <p:cSldViewPr snapToGrid="0">
      <p:cViewPr varScale="1">
        <p:scale>
          <a:sx n="67" d="100"/>
          <a:sy n="67" d="100"/>
        </p:scale>
        <p:origin x="964" y="44"/>
      </p:cViewPr>
      <p:guideLst>
        <p:guide orient="horz" pos="2160"/>
        <p:guide pos="2880"/>
      </p:guideLst>
    </p:cSldViewPr>
  </p:slideViewPr>
  <p:notesTextViewPr>
    <p:cViewPr>
      <p:scale>
        <a:sx n="1" d="1"/>
        <a:sy n="1" d="1"/>
      </p:scale>
      <p:origin x="0" y="0"/>
    </p:cViewPr>
  </p:notesTextViewPr>
  <p:notesViewPr>
    <p:cSldViewPr snapToGrid="0">
      <p:cViewPr varScale="1">
        <p:scale>
          <a:sx n="51" d="100"/>
          <a:sy n="51" d="100"/>
        </p:scale>
        <p:origin x="2692"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a Gatto" userId="4c5e55ff-7c31-4304-a94b-cb65dfed804a" providerId="ADAL" clId="{CA235DDC-EBE6-4DEF-8C89-4088BEA15CEB}"/>
    <pc:docChg chg="undo redo custSel addSld delSld modSld">
      <pc:chgData name="Manda Gatto" userId="4c5e55ff-7c31-4304-a94b-cb65dfed804a" providerId="ADAL" clId="{CA235DDC-EBE6-4DEF-8C89-4088BEA15CEB}" dt="2022-08-29T20:52:26.616" v="326" actId="20577"/>
      <pc:docMkLst>
        <pc:docMk/>
      </pc:docMkLst>
      <pc:sldChg chg="del">
        <pc:chgData name="Manda Gatto" userId="4c5e55ff-7c31-4304-a94b-cb65dfed804a" providerId="ADAL" clId="{CA235DDC-EBE6-4DEF-8C89-4088BEA15CEB}" dt="2022-08-29T18:02:17.897" v="84" actId="47"/>
        <pc:sldMkLst>
          <pc:docMk/>
          <pc:sldMk cId="1897136574" sldId="256"/>
        </pc:sldMkLst>
      </pc:sldChg>
      <pc:sldChg chg="modSp mod">
        <pc:chgData name="Manda Gatto" userId="4c5e55ff-7c31-4304-a94b-cb65dfed804a" providerId="ADAL" clId="{CA235DDC-EBE6-4DEF-8C89-4088BEA15CEB}" dt="2022-08-29T18:06:15.021" v="152" actId="1076"/>
        <pc:sldMkLst>
          <pc:docMk/>
          <pc:sldMk cId="0" sldId="259"/>
        </pc:sldMkLst>
        <pc:spChg chg="mod">
          <ac:chgData name="Manda Gatto" userId="4c5e55ff-7c31-4304-a94b-cb65dfed804a" providerId="ADAL" clId="{CA235DDC-EBE6-4DEF-8C89-4088BEA15CEB}" dt="2022-08-29T18:06:15.021" v="152" actId="1076"/>
          <ac:spMkLst>
            <pc:docMk/>
            <pc:sldMk cId="0" sldId="259"/>
            <ac:spMk id="5" creationId="{00000000-0000-0000-0000-000000000000}"/>
          </ac:spMkLst>
        </pc:spChg>
      </pc:sldChg>
      <pc:sldChg chg="modSp mod">
        <pc:chgData name="Manda Gatto" userId="4c5e55ff-7c31-4304-a94b-cb65dfed804a" providerId="ADAL" clId="{CA235DDC-EBE6-4DEF-8C89-4088BEA15CEB}" dt="2022-08-29T20:52:00.709" v="306" actId="20577"/>
        <pc:sldMkLst>
          <pc:docMk/>
          <pc:sldMk cId="3750628856" sldId="265"/>
        </pc:sldMkLst>
        <pc:spChg chg="mod">
          <ac:chgData name="Manda Gatto" userId="4c5e55ff-7c31-4304-a94b-cb65dfed804a" providerId="ADAL" clId="{CA235DDC-EBE6-4DEF-8C89-4088BEA15CEB}" dt="2022-08-29T20:52:00.709" v="306" actId="20577"/>
          <ac:spMkLst>
            <pc:docMk/>
            <pc:sldMk cId="3750628856" sldId="265"/>
            <ac:spMk id="3" creationId="{00000000-0000-0000-0000-000000000000}"/>
          </ac:spMkLst>
        </pc:spChg>
      </pc:sldChg>
      <pc:sldChg chg="modSp del mod">
        <pc:chgData name="Manda Gatto" userId="4c5e55ff-7c31-4304-a94b-cb65dfed804a" providerId="ADAL" clId="{CA235DDC-EBE6-4DEF-8C89-4088BEA15CEB}" dt="2022-08-29T18:04:44.927" v="109" actId="47"/>
        <pc:sldMkLst>
          <pc:docMk/>
          <pc:sldMk cId="0" sldId="296"/>
        </pc:sldMkLst>
        <pc:spChg chg="mod">
          <ac:chgData name="Manda Gatto" userId="4c5e55ff-7c31-4304-a94b-cb65dfed804a" providerId="ADAL" clId="{CA235DDC-EBE6-4DEF-8C89-4088BEA15CEB}" dt="2022-08-29T18:03:47.756" v="101" actId="1076"/>
          <ac:spMkLst>
            <pc:docMk/>
            <pc:sldMk cId="0" sldId="296"/>
            <ac:spMk id="6" creationId="{00000000-0000-0000-0000-000000000000}"/>
          </ac:spMkLst>
        </pc:spChg>
      </pc:sldChg>
      <pc:sldChg chg="del">
        <pc:chgData name="Manda Gatto" userId="4c5e55ff-7c31-4304-a94b-cb65dfed804a" providerId="ADAL" clId="{CA235DDC-EBE6-4DEF-8C89-4088BEA15CEB}" dt="2022-08-29T18:02:00.445" v="74" actId="47"/>
        <pc:sldMkLst>
          <pc:docMk/>
          <pc:sldMk cId="589116297" sldId="317"/>
        </pc:sldMkLst>
      </pc:sldChg>
      <pc:sldChg chg="modSp mod">
        <pc:chgData name="Manda Gatto" userId="4c5e55ff-7c31-4304-a94b-cb65dfed804a" providerId="ADAL" clId="{CA235DDC-EBE6-4DEF-8C89-4088BEA15CEB}" dt="2022-08-29T18:08:04.081" v="258" actId="1076"/>
        <pc:sldMkLst>
          <pc:docMk/>
          <pc:sldMk cId="2461663126" sldId="319"/>
        </pc:sldMkLst>
        <pc:spChg chg="mod">
          <ac:chgData name="Manda Gatto" userId="4c5e55ff-7c31-4304-a94b-cb65dfed804a" providerId="ADAL" clId="{CA235DDC-EBE6-4DEF-8C89-4088BEA15CEB}" dt="2022-08-29T18:08:04.081" v="258" actId="1076"/>
          <ac:spMkLst>
            <pc:docMk/>
            <pc:sldMk cId="2461663126" sldId="319"/>
            <ac:spMk id="3" creationId="{044975DC-ECE5-4869-9F3B-4CA8B8DCEF8E}"/>
          </ac:spMkLst>
        </pc:spChg>
      </pc:sldChg>
      <pc:sldChg chg="del">
        <pc:chgData name="Manda Gatto" userId="4c5e55ff-7c31-4304-a94b-cb65dfed804a" providerId="ADAL" clId="{CA235DDC-EBE6-4DEF-8C89-4088BEA15CEB}" dt="2022-08-29T18:02:02.415" v="76" actId="47"/>
        <pc:sldMkLst>
          <pc:docMk/>
          <pc:sldMk cId="2756673867" sldId="320"/>
        </pc:sldMkLst>
      </pc:sldChg>
      <pc:sldChg chg="del">
        <pc:chgData name="Manda Gatto" userId="4c5e55ff-7c31-4304-a94b-cb65dfed804a" providerId="ADAL" clId="{CA235DDC-EBE6-4DEF-8C89-4088BEA15CEB}" dt="2022-08-29T18:02:03.491" v="77" actId="47"/>
        <pc:sldMkLst>
          <pc:docMk/>
          <pc:sldMk cId="3803601701" sldId="323"/>
        </pc:sldMkLst>
      </pc:sldChg>
      <pc:sldChg chg="del">
        <pc:chgData name="Manda Gatto" userId="4c5e55ff-7c31-4304-a94b-cb65dfed804a" providerId="ADAL" clId="{CA235DDC-EBE6-4DEF-8C89-4088BEA15CEB}" dt="2022-08-29T18:02:12.197" v="78" actId="47"/>
        <pc:sldMkLst>
          <pc:docMk/>
          <pc:sldMk cId="1995214537" sldId="325"/>
        </pc:sldMkLst>
      </pc:sldChg>
      <pc:sldChg chg="del">
        <pc:chgData name="Manda Gatto" userId="4c5e55ff-7c31-4304-a94b-cb65dfed804a" providerId="ADAL" clId="{CA235DDC-EBE6-4DEF-8C89-4088BEA15CEB}" dt="2022-08-29T18:02:14.039" v="79" actId="47"/>
        <pc:sldMkLst>
          <pc:docMk/>
          <pc:sldMk cId="158231080" sldId="326"/>
        </pc:sldMkLst>
      </pc:sldChg>
      <pc:sldChg chg="del">
        <pc:chgData name="Manda Gatto" userId="4c5e55ff-7c31-4304-a94b-cb65dfed804a" providerId="ADAL" clId="{CA235DDC-EBE6-4DEF-8C89-4088BEA15CEB}" dt="2022-08-29T18:02:14.741" v="80" actId="47"/>
        <pc:sldMkLst>
          <pc:docMk/>
          <pc:sldMk cId="1270570221" sldId="327"/>
        </pc:sldMkLst>
      </pc:sldChg>
      <pc:sldChg chg="del">
        <pc:chgData name="Manda Gatto" userId="4c5e55ff-7c31-4304-a94b-cb65dfed804a" providerId="ADAL" clId="{CA235DDC-EBE6-4DEF-8C89-4088BEA15CEB}" dt="2022-08-29T18:02:15.514" v="81" actId="47"/>
        <pc:sldMkLst>
          <pc:docMk/>
          <pc:sldMk cId="2524098896" sldId="328"/>
        </pc:sldMkLst>
      </pc:sldChg>
      <pc:sldChg chg="del">
        <pc:chgData name="Manda Gatto" userId="4c5e55ff-7c31-4304-a94b-cb65dfed804a" providerId="ADAL" clId="{CA235DDC-EBE6-4DEF-8C89-4088BEA15CEB}" dt="2022-08-29T18:02:01.429" v="75" actId="47"/>
        <pc:sldMkLst>
          <pc:docMk/>
          <pc:sldMk cId="3202484311" sldId="329"/>
        </pc:sldMkLst>
      </pc:sldChg>
      <pc:sldChg chg="del">
        <pc:chgData name="Manda Gatto" userId="4c5e55ff-7c31-4304-a94b-cb65dfed804a" providerId="ADAL" clId="{CA235DDC-EBE6-4DEF-8C89-4088BEA15CEB}" dt="2022-08-29T18:02:19.100" v="86" actId="47"/>
        <pc:sldMkLst>
          <pc:docMk/>
          <pc:sldMk cId="985505586" sldId="331"/>
        </pc:sldMkLst>
      </pc:sldChg>
      <pc:sldChg chg="del">
        <pc:chgData name="Manda Gatto" userId="4c5e55ff-7c31-4304-a94b-cb65dfed804a" providerId="ADAL" clId="{CA235DDC-EBE6-4DEF-8C89-4088BEA15CEB}" dt="2022-08-29T18:02:18.491" v="85" actId="47"/>
        <pc:sldMkLst>
          <pc:docMk/>
          <pc:sldMk cId="1120446735" sldId="332"/>
        </pc:sldMkLst>
      </pc:sldChg>
      <pc:sldChg chg="del">
        <pc:chgData name="Manda Gatto" userId="4c5e55ff-7c31-4304-a94b-cb65dfed804a" providerId="ADAL" clId="{CA235DDC-EBE6-4DEF-8C89-4088BEA15CEB}" dt="2022-08-29T18:02:20.428" v="88" actId="47"/>
        <pc:sldMkLst>
          <pc:docMk/>
          <pc:sldMk cId="2403803937" sldId="333"/>
        </pc:sldMkLst>
      </pc:sldChg>
      <pc:sldChg chg="del">
        <pc:chgData name="Manda Gatto" userId="4c5e55ff-7c31-4304-a94b-cb65dfed804a" providerId="ADAL" clId="{CA235DDC-EBE6-4DEF-8C89-4088BEA15CEB}" dt="2022-08-29T18:02:21.147" v="89" actId="47"/>
        <pc:sldMkLst>
          <pc:docMk/>
          <pc:sldMk cId="274957595" sldId="334"/>
        </pc:sldMkLst>
      </pc:sldChg>
      <pc:sldChg chg="del">
        <pc:chgData name="Manda Gatto" userId="4c5e55ff-7c31-4304-a94b-cb65dfed804a" providerId="ADAL" clId="{CA235DDC-EBE6-4DEF-8C89-4088BEA15CEB}" dt="2022-08-29T18:02:21.772" v="90" actId="47"/>
        <pc:sldMkLst>
          <pc:docMk/>
          <pc:sldMk cId="3591408102" sldId="335"/>
        </pc:sldMkLst>
      </pc:sldChg>
      <pc:sldChg chg="del">
        <pc:chgData name="Manda Gatto" userId="4c5e55ff-7c31-4304-a94b-cb65dfed804a" providerId="ADAL" clId="{CA235DDC-EBE6-4DEF-8C89-4088BEA15CEB}" dt="2022-08-29T18:02:22.444" v="91" actId="47"/>
        <pc:sldMkLst>
          <pc:docMk/>
          <pc:sldMk cId="1175040222" sldId="336"/>
        </pc:sldMkLst>
      </pc:sldChg>
      <pc:sldChg chg="del">
        <pc:chgData name="Manda Gatto" userId="4c5e55ff-7c31-4304-a94b-cb65dfed804a" providerId="ADAL" clId="{CA235DDC-EBE6-4DEF-8C89-4088BEA15CEB}" dt="2022-08-29T18:02:19.820" v="87" actId="47"/>
        <pc:sldMkLst>
          <pc:docMk/>
          <pc:sldMk cId="2841099167" sldId="337"/>
        </pc:sldMkLst>
      </pc:sldChg>
      <pc:sldChg chg="del">
        <pc:chgData name="Manda Gatto" userId="4c5e55ff-7c31-4304-a94b-cb65dfed804a" providerId="ADAL" clId="{CA235DDC-EBE6-4DEF-8C89-4088BEA15CEB}" dt="2022-08-29T18:02:16.350" v="82" actId="47"/>
        <pc:sldMkLst>
          <pc:docMk/>
          <pc:sldMk cId="2205447141" sldId="339"/>
        </pc:sldMkLst>
      </pc:sldChg>
      <pc:sldChg chg="del">
        <pc:chgData name="Manda Gatto" userId="4c5e55ff-7c31-4304-a94b-cb65dfed804a" providerId="ADAL" clId="{CA235DDC-EBE6-4DEF-8C89-4088BEA15CEB}" dt="2022-08-29T18:02:17.085" v="83" actId="47"/>
        <pc:sldMkLst>
          <pc:docMk/>
          <pc:sldMk cId="774643689" sldId="340"/>
        </pc:sldMkLst>
      </pc:sldChg>
      <pc:sldChg chg="del">
        <pc:chgData name="Manda Gatto" userId="4c5e55ff-7c31-4304-a94b-cb65dfed804a" providerId="ADAL" clId="{CA235DDC-EBE6-4DEF-8C89-4088BEA15CEB}" dt="2022-08-29T18:02:23.382" v="92" actId="47"/>
        <pc:sldMkLst>
          <pc:docMk/>
          <pc:sldMk cId="1621628997" sldId="341"/>
        </pc:sldMkLst>
      </pc:sldChg>
      <pc:sldChg chg="modSp mod">
        <pc:chgData name="Manda Gatto" userId="4c5e55ff-7c31-4304-a94b-cb65dfed804a" providerId="ADAL" clId="{CA235DDC-EBE6-4DEF-8C89-4088BEA15CEB}" dt="2022-08-29T20:52:26.616" v="326" actId="20577"/>
        <pc:sldMkLst>
          <pc:docMk/>
          <pc:sldMk cId="3169865278" sldId="342"/>
        </pc:sldMkLst>
        <pc:spChg chg="mod">
          <ac:chgData name="Manda Gatto" userId="4c5e55ff-7c31-4304-a94b-cb65dfed804a" providerId="ADAL" clId="{CA235DDC-EBE6-4DEF-8C89-4088BEA15CEB}" dt="2022-08-29T20:52:26.616" v="326" actId="20577"/>
          <ac:spMkLst>
            <pc:docMk/>
            <pc:sldMk cId="3169865278" sldId="342"/>
            <ac:spMk id="8" creationId="{DD00BC3A-9880-4454-B72B-ADC22311A1A9}"/>
          </ac:spMkLst>
        </pc:spChg>
      </pc:sldChg>
      <pc:sldChg chg="addSp delSp modSp mod modShow">
        <pc:chgData name="Manda Gatto" userId="4c5e55ff-7c31-4304-a94b-cb65dfed804a" providerId="ADAL" clId="{CA235DDC-EBE6-4DEF-8C89-4088BEA15CEB}" dt="2022-08-29T20:52:03.100" v="308" actId="729"/>
        <pc:sldMkLst>
          <pc:docMk/>
          <pc:sldMk cId="522699176" sldId="343"/>
        </pc:sldMkLst>
        <pc:spChg chg="mod">
          <ac:chgData name="Manda Gatto" userId="4c5e55ff-7c31-4304-a94b-cb65dfed804a" providerId="ADAL" clId="{CA235DDC-EBE6-4DEF-8C89-4088BEA15CEB}" dt="2022-08-29T17:59:57.398" v="59" actId="1076"/>
          <ac:spMkLst>
            <pc:docMk/>
            <pc:sldMk cId="522699176" sldId="343"/>
            <ac:spMk id="9" creationId="{04A6BA60-2259-40F0-986B-04D111C69B70}"/>
          </ac:spMkLst>
        </pc:spChg>
        <pc:spChg chg="mod">
          <ac:chgData name="Manda Gatto" userId="4c5e55ff-7c31-4304-a94b-cb65dfed804a" providerId="ADAL" clId="{CA235DDC-EBE6-4DEF-8C89-4088BEA15CEB}" dt="2022-08-29T18:00:29.356" v="62" actId="1076"/>
          <ac:spMkLst>
            <pc:docMk/>
            <pc:sldMk cId="522699176" sldId="343"/>
            <ac:spMk id="10" creationId="{1D71388A-C893-4FD3-AAA9-D0CB0ED63ECC}"/>
          </ac:spMkLst>
        </pc:spChg>
        <pc:spChg chg="mod">
          <ac:chgData name="Manda Gatto" userId="4c5e55ff-7c31-4304-a94b-cb65dfed804a" providerId="ADAL" clId="{CA235DDC-EBE6-4DEF-8C89-4088BEA15CEB}" dt="2022-08-29T18:01:33.409" v="71" actId="1076"/>
          <ac:spMkLst>
            <pc:docMk/>
            <pc:sldMk cId="522699176" sldId="343"/>
            <ac:spMk id="11" creationId="{6AA53C85-2ABD-436C-A9FB-5770E0EEDFD6}"/>
          </ac:spMkLst>
        </pc:spChg>
        <pc:spChg chg="mod">
          <ac:chgData name="Manda Gatto" userId="4c5e55ff-7c31-4304-a94b-cb65dfed804a" providerId="ADAL" clId="{CA235DDC-EBE6-4DEF-8C89-4088BEA15CEB}" dt="2022-08-29T18:00:02.570" v="60" actId="1076"/>
          <ac:spMkLst>
            <pc:docMk/>
            <pc:sldMk cId="522699176" sldId="343"/>
            <ac:spMk id="12" creationId="{E090AB93-A64F-4918-8045-D9FBFE898704}"/>
          </ac:spMkLst>
        </pc:spChg>
        <pc:spChg chg="mod">
          <ac:chgData name="Manda Gatto" userId="4c5e55ff-7c31-4304-a94b-cb65dfed804a" providerId="ADAL" clId="{CA235DDC-EBE6-4DEF-8C89-4088BEA15CEB}" dt="2022-08-29T18:01:19.320" v="69" actId="20577"/>
          <ac:spMkLst>
            <pc:docMk/>
            <pc:sldMk cId="522699176" sldId="343"/>
            <ac:spMk id="13" creationId="{1B5471C7-BC5C-475A-90A7-43879B18CD5B}"/>
          </ac:spMkLst>
        </pc:spChg>
        <pc:spChg chg="mod">
          <ac:chgData name="Manda Gatto" userId="4c5e55ff-7c31-4304-a94b-cb65dfed804a" providerId="ADAL" clId="{CA235DDC-EBE6-4DEF-8C89-4088BEA15CEB}" dt="2022-08-29T18:01:15.319" v="68" actId="20577"/>
          <ac:spMkLst>
            <pc:docMk/>
            <pc:sldMk cId="522699176" sldId="343"/>
            <ac:spMk id="14" creationId="{1751EBEB-634E-4840-A889-12F5F7D6B10E}"/>
          </ac:spMkLst>
        </pc:spChg>
        <pc:spChg chg="del mod">
          <ac:chgData name="Manda Gatto" userId="4c5e55ff-7c31-4304-a94b-cb65dfed804a" providerId="ADAL" clId="{CA235DDC-EBE6-4DEF-8C89-4088BEA15CEB}" dt="2022-08-29T17:59:05.367" v="50" actId="478"/>
          <ac:spMkLst>
            <pc:docMk/>
            <pc:sldMk cId="522699176" sldId="343"/>
            <ac:spMk id="16" creationId="{15CD6E7D-998B-4582-8FCC-A3CF9DDF8548}"/>
          </ac:spMkLst>
        </pc:spChg>
        <pc:spChg chg="mod">
          <ac:chgData name="Manda Gatto" userId="4c5e55ff-7c31-4304-a94b-cb65dfed804a" providerId="ADAL" clId="{CA235DDC-EBE6-4DEF-8C89-4088BEA15CEB}" dt="2022-08-29T18:01:23.179" v="70" actId="6549"/>
          <ac:spMkLst>
            <pc:docMk/>
            <pc:sldMk cId="522699176" sldId="343"/>
            <ac:spMk id="17" creationId="{3141938E-63DB-4124-97E9-A3B0C7315863}"/>
          </ac:spMkLst>
        </pc:spChg>
        <pc:spChg chg="mod">
          <ac:chgData name="Manda Gatto" userId="4c5e55ff-7c31-4304-a94b-cb65dfed804a" providerId="ADAL" clId="{CA235DDC-EBE6-4DEF-8C89-4088BEA15CEB}" dt="2022-08-29T17:59:40.664" v="56" actId="1076"/>
          <ac:spMkLst>
            <pc:docMk/>
            <pc:sldMk cId="522699176" sldId="343"/>
            <ac:spMk id="18" creationId="{340DC89B-BF9B-4095-AB2D-6269614685C5}"/>
          </ac:spMkLst>
        </pc:spChg>
        <pc:spChg chg="mod">
          <ac:chgData name="Manda Gatto" userId="4c5e55ff-7c31-4304-a94b-cb65dfed804a" providerId="ADAL" clId="{CA235DDC-EBE6-4DEF-8C89-4088BEA15CEB}" dt="2022-08-29T18:00:50.883" v="64" actId="1076"/>
          <ac:spMkLst>
            <pc:docMk/>
            <pc:sldMk cId="522699176" sldId="343"/>
            <ac:spMk id="19" creationId="{6A82F30E-0DA2-4A9D-BE76-AE5391DE2ECC}"/>
          </ac:spMkLst>
        </pc:spChg>
        <pc:spChg chg="mod">
          <ac:chgData name="Manda Gatto" userId="4c5e55ff-7c31-4304-a94b-cb65dfed804a" providerId="ADAL" clId="{CA235DDC-EBE6-4DEF-8C89-4088BEA15CEB}" dt="2022-08-29T17:59:57.398" v="59" actId="1076"/>
          <ac:spMkLst>
            <pc:docMk/>
            <pc:sldMk cId="522699176" sldId="343"/>
            <ac:spMk id="20" creationId="{B2357A47-768D-4762-91FA-860F13AD3CD8}"/>
          </ac:spMkLst>
        </pc:spChg>
        <pc:spChg chg="mod">
          <ac:chgData name="Manda Gatto" userId="4c5e55ff-7c31-4304-a94b-cb65dfed804a" providerId="ADAL" clId="{CA235DDC-EBE6-4DEF-8C89-4088BEA15CEB}" dt="2022-08-29T18:00:02.570" v="60" actId="1076"/>
          <ac:spMkLst>
            <pc:docMk/>
            <pc:sldMk cId="522699176" sldId="343"/>
            <ac:spMk id="21" creationId="{D5BF9129-1442-4B59-91DE-288CD9F6C2BD}"/>
          </ac:spMkLst>
        </pc:spChg>
        <pc:spChg chg="mod">
          <ac:chgData name="Manda Gatto" userId="4c5e55ff-7c31-4304-a94b-cb65dfed804a" providerId="ADAL" clId="{CA235DDC-EBE6-4DEF-8C89-4088BEA15CEB}" dt="2022-08-29T18:01:39.491" v="72" actId="1076"/>
          <ac:spMkLst>
            <pc:docMk/>
            <pc:sldMk cId="522699176" sldId="343"/>
            <ac:spMk id="22" creationId="{F7DEE986-D704-4634-96B7-BA2D9BB37F4E}"/>
          </ac:spMkLst>
        </pc:spChg>
        <pc:spChg chg="mod">
          <ac:chgData name="Manda Gatto" userId="4c5e55ff-7c31-4304-a94b-cb65dfed804a" providerId="ADAL" clId="{CA235DDC-EBE6-4DEF-8C89-4088BEA15CEB}" dt="2022-08-29T18:01:49.304" v="73" actId="1076"/>
          <ac:spMkLst>
            <pc:docMk/>
            <pc:sldMk cId="522699176" sldId="343"/>
            <ac:spMk id="25" creationId="{295D49B3-343A-484D-95D5-6CAB308EBBF7}"/>
          </ac:spMkLst>
        </pc:spChg>
        <pc:spChg chg="add del">
          <ac:chgData name="Manda Gatto" userId="4c5e55ff-7c31-4304-a94b-cb65dfed804a" providerId="ADAL" clId="{CA235DDC-EBE6-4DEF-8C89-4088BEA15CEB}" dt="2022-08-29T17:58:23.898" v="5" actId="22"/>
          <ac:spMkLst>
            <pc:docMk/>
            <pc:sldMk cId="522699176" sldId="343"/>
            <ac:spMk id="26" creationId="{CC88BEF6-89BD-7C43-DBD5-D4E88C4B481D}"/>
          </ac:spMkLst>
        </pc:spChg>
        <pc:spChg chg="add mod">
          <ac:chgData name="Manda Gatto" userId="4c5e55ff-7c31-4304-a94b-cb65dfed804a" providerId="ADAL" clId="{CA235DDC-EBE6-4DEF-8C89-4088BEA15CEB}" dt="2022-08-29T17:58:48.117" v="47" actId="1076"/>
          <ac:spMkLst>
            <pc:docMk/>
            <pc:sldMk cId="522699176" sldId="343"/>
            <ac:spMk id="27" creationId="{3F2CBED4-669F-A546-E64C-39D07C9DFC36}"/>
          </ac:spMkLst>
        </pc:spChg>
      </pc:sldChg>
      <pc:sldChg chg="add del">
        <pc:chgData name="Manda Gatto" userId="4c5e55ff-7c31-4304-a94b-cb65dfed804a" providerId="ADAL" clId="{CA235DDC-EBE6-4DEF-8C89-4088BEA15CEB}" dt="2022-08-29T18:03:24.850" v="99" actId="2696"/>
        <pc:sldMkLst>
          <pc:docMk/>
          <pc:sldMk cId="65497649" sldId="344"/>
        </pc:sldMkLst>
      </pc:sldChg>
      <pc:sldChg chg="modSp add mod">
        <pc:chgData name="Manda Gatto" userId="4c5e55ff-7c31-4304-a94b-cb65dfed804a" providerId="ADAL" clId="{CA235DDC-EBE6-4DEF-8C89-4088BEA15CEB}" dt="2022-08-29T18:06:43.099" v="159" actId="20578"/>
        <pc:sldMkLst>
          <pc:docMk/>
          <pc:sldMk cId="722931367" sldId="344"/>
        </pc:sldMkLst>
        <pc:spChg chg="mod">
          <ac:chgData name="Manda Gatto" userId="4c5e55ff-7c31-4304-a94b-cb65dfed804a" providerId="ADAL" clId="{CA235DDC-EBE6-4DEF-8C89-4088BEA15CEB}" dt="2022-08-29T18:05:20.974" v="149" actId="20577"/>
          <ac:spMkLst>
            <pc:docMk/>
            <pc:sldMk cId="722931367" sldId="344"/>
            <ac:spMk id="3" creationId="{00000000-0000-0000-0000-000000000000}"/>
          </ac:spMkLst>
        </pc:spChg>
        <pc:spChg chg="mod">
          <ac:chgData name="Manda Gatto" userId="4c5e55ff-7c31-4304-a94b-cb65dfed804a" providerId="ADAL" clId="{CA235DDC-EBE6-4DEF-8C89-4088BEA15CEB}" dt="2022-08-29T18:06:43.099" v="159" actId="20578"/>
          <ac:spMkLst>
            <pc:docMk/>
            <pc:sldMk cId="722931367" sldId="344"/>
            <ac:spMk id="5" creationId="{79092F6B-3C06-4783-AEAE-94255DCC93E2}"/>
          </ac:spMkLst>
        </pc:spChg>
      </pc:sldChg>
      <pc:sldChg chg="modSp mod">
        <pc:chgData name="Manda Gatto" userId="4c5e55ff-7c31-4304-a94b-cb65dfed804a" providerId="ADAL" clId="{CA235DDC-EBE6-4DEF-8C89-4088BEA15CEB}" dt="2022-08-29T18:08:46.958" v="264" actId="20577"/>
        <pc:sldMkLst>
          <pc:docMk/>
          <pc:sldMk cId="4114104836" sldId="346"/>
        </pc:sldMkLst>
        <pc:spChg chg="mod">
          <ac:chgData name="Manda Gatto" userId="4c5e55ff-7c31-4304-a94b-cb65dfed804a" providerId="ADAL" clId="{CA235DDC-EBE6-4DEF-8C89-4088BEA15CEB}" dt="2022-08-29T18:08:46.958" v="264" actId="20577"/>
          <ac:spMkLst>
            <pc:docMk/>
            <pc:sldMk cId="4114104836" sldId="346"/>
            <ac:spMk id="3" creationId="{00000000-0000-0000-0000-000000000000}"/>
          </ac:spMkLst>
        </pc:spChg>
      </pc:sldChg>
      <pc:sldChg chg="del">
        <pc:chgData name="Manda Gatto" userId="4c5e55ff-7c31-4304-a94b-cb65dfed804a" providerId="ADAL" clId="{CA235DDC-EBE6-4DEF-8C89-4088BEA15CEB}" dt="2022-08-29T18:02:33.580" v="93" actId="47"/>
        <pc:sldMkLst>
          <pc:docMk/>
          <pc:sldMk cId="1978319436" sldId="356"/>
        </pc:sldMkLst>
      </pc:sldChg>
      <pc:sldChg chg="del">
        <pc:chgData name="Manda Gatto" userId="4c5e55ff-7c31-4304-a94b-cb65dfed804a" providerId="ADAL" clId="{CA235DDC-EBE6-4DEF-8C89-4088BEA15CEB}" dt="2022-08-29T18:02:34.522" v="94" actId="47"/>
        <pc:sldMkLst>
          <pc:docMk/>
          <pc:sldMk cId="1857238641" sldId="357"/>
        </pc:sldMkLst>
      </pc:sldChg>
      <pc:sldChg chg="add del">
        <pc:chgData name="Manda Gatto" userId="4c5e55ff-7c31-4304-a94b-cb65dfed804a" providerId="ADAL" clId="{CA235DDC-EBE6-4DEF-8C89-4088BEA15CEB}" dt="2022-08-29T18:05:54.583" v="150" actId="47"/>
        <pc:sldMkLst>
          <pc:docMk/>
          <pc:sldMk cId="3095668453" sldId="3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034BF-3B8D-4746-ACDC-77D8CC4E7CD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87ED80D-5BEF-4D16-9FF2-54E7F2AE1496}">
      <dgm:prSet phldrT="[Text]"/>
      <dgm:spPr/>
      <dgm:t>
        <a:bodyPr/>
        <a:lstStyle/>
        <a:p>
          <a:r>
            <a:rPr lang="en-US" dirty="0">
              <a:latin typeface="Arial Narrow" panose="020B0606020202030204" pitchFamily="34" charset="0"/>
            </a:rPr>
            <a:t> Workshops that Teach New Skills</a:t>
          </a:r>
        </a:p>
      </dgm:t>
    </dgm:pt>
    <dgm:pt modelId="{72D5C747-0145-4223-9EAF-37A3243F9032}" type="parTrans" cxnId="{A5EDE3A4-16B5-4602-AEFD-107A6C0E6671}">
      <dgm:prSet/>
      <dgm:spPr/>
      <dgm:t>
        <a:bodyPr/>
        <a:lstStyle/>
        <a:p>
          <a:endParaRPr lang="en-US"/>
        </a:p>
      </dgm:t>
    </dgm:pt>
    <dgm:pt modelId="{7719ACBE-30F7-4220-8B15-6AFFC969AFED}" type="sibTrans" cxnId="{A5EDE3A4-16B5-4602-AEFD-107A6C0E6671}">
      <dgm:prSet/>
      <dgm:spPr/>
      <dgm:t>
        <a:bodyPr/>
        <a:lstStyle/>
        <a:p>
          <a:endParaRPr lang="en-US"/>
        </a:p>
      </dgm:t>
    </dgm:pt>
    <dgm:pt modelId="{6F3B9C17-4ED1-4CF2-889C-FBB7DC7C21A1}">
      <dgm:prSet phldrT="[Text]"/>
      <dgm:spPr/>
      <dgm:t>
        <a:bodyPr/>
        <a:lstStyle/>
        <a:p>
          <a:r>
            <a:rPr lang="en-US" dirty="0">
              <a:latin typeface="Arial Narrow" panose="020B0606020202030204" pitchFamily="34" charset="0"/>
            </a:rPr>
            <a:t>Information/Referral to Community Services</a:t>
          </a:r>
        </a:p>
      </dgm:t>
    </dgm:pt>
    <dgm:pt modelId="{425927FC-A68D-41EF-802E-70F7615CD630}" type="parTrans" cxnId="{80420CD2-01DB-4781-A0DE-6C35460C4AF0}">
      <dgm:prSet/>
      <dgm:spPr/>
      <dgm:t>
        <a:bodyPr/>
        <a:lstStyle/>
        <a:p>
          <a:endParaRPr lang="en-US"/>
        </a:p>
      </dgm:t>
    </dgm:pt>
    <dgm:pt modelId="{9D142C2C-8448-451D-9ED0-D3A4BA14A050}" type="sibTrans" cxnId="{80420CD2-01DB-4781-A0DE-6C35460C4AF0}">
      <dgm:prSet/>
      <dgm:spPr/>
      <dgm:t>
        <a:bodyPr/>
        <a:lstStyle/>
        <a:p>
          <a:endParaRPr lang="en-US"/>
        </a:p>
      </dgm:t>
    </dgm:pt>
    <dgm:pt modelId="{365166D9-0E3C-4642-A1DC-CD5A194802E5}">
      <dgm:prSet/>
      <dgm:spPr/>
      <dgm:t>
        <a:bodyPr/>
        <a:lstStyle/>
        <a:p>
          <a:r>
            <a:rPr lang="en-US" dirty="0">
              <a:latin typeface="Arial Narrow" panose="020B0606020202030204" pitchFamily="34" charset="0"/>
            </a:rPr>
            <a:t>Community Outreach/Community Based Counseling</a:t>
          </a:r>
        </a:p>
      </dgm:t>
    </dgm:pt>
    <dgm:pt modelId="{898F3781-4C0B-43EC-8F5B-712C85EAE83D}" type="parTrans" cxnId="{2A6BF36C-626A-40D7-95C9-F01DE23D9150}">
      <dgm:prSet/>
      <dgm:spPr/>
      <dgm:t>
        <a:bodyPr/>
        <a:lstStyle/>
        <a:p>
          <a:endParaRPr lang="en-US"/>
        </a:p>
      </dgm:t>
    </dgm:pt>
    <dgm:pt modelId="{72C679AD-4098-4192-BCDD-C5DE9C913F54}" type="sibTrans" cxnId="{2A6BF36C-626A-40D7-95C9-F01DE23D9150}">
      <dgm:prSet/>
      <dgm:spPr/>
      <dgm:t>
        <a:bodyPr/>
        <a:lstStyle/>
        <a:p>
          <a:endParaRPr lang="en-US"/>
        </a:p>
      </dgm:t>
    </dgm:pt>
    <dgm:pt modelId="{D52B5133-D776-43E1-A0B4-0862C82157BB}">
      <dgm:prSet/>
      <dgm:spPr/>
      <dgm:t>
        <a:bodyPr/>
        <a:lstStyle/>
        <a:p>
          <a:r>
            <a:rPr lang="en-US" dirty="0">
              <a:latin typeface="Arial Narrow" panose="020B0606020202030204" pitchFamily="34" charset="0"/>
            </a:rPr>
            <a:t>Individual Counseling and Psychotherapy</a:t>
          </a:r>
        </a:p>
      </dgm:t>
    </dgm:pt>
    <dgm:pt modelId="{2B46DE9F-C9DF-4FE6-B3AE-5D91999F3714}" type="parTrans" cxnId="{E989FC50-6966-4294-B54B-DED1010E1CEB}">
      <dgm:prSet/>
      <dgm:spPr/>
      <dgm:t>
        <a:bodyPr/>
        <a:lstStyle/>
        <a:p>
          <a:endParaRPr lang="en-US"/>
        </a:p>
      </dgm:t>
    </dgm:pt>
    <dgm:pt modelId="{081510EA-24BB-4432-BBC6-45EA95500D7B}" type="sibTrans" cxnId="{E989FC50-6966-4294-B54B-DED1010E1CEB}">
      <dgm:prSet/>
      <dgm:spPr/>
      <dgm:t>
        <a:bodyPr/>
        <a:lstStyle/>
        <a:p>
          <a:endParaRPr lang="en-US"/>
        </a:p>
      </dgm:t>
    </dgm:pt>
    <dgm:pt modelId="{F98A17E3-4523-4328-A867-14B2E1D765FE}">
      <dgm:prSet/>
      <dgm:spPr/>
      <dgm:t>
        <a:bodyPr/>
        <a:lstStyle/>
        <a:p>
          <a:r>
            <a:rPr lang="en-US" dirty="0">
              <a:latin typeface="Arial Narrow" panose="020B0606020202030204" pitchFamily="34" charset="0"/>
            </a:rPr>
            <a:t>Group Counseling and Psychotherapy</a:t>
          </a:r>
        </a:p>
      </dgm:t>
    </dgm:pt>
    <dgm:pt modelId="{2FA1FDA5-5405-4A4B-8090-BA5BE33CABC5}" type="parTrans" cxnId="{D55F7AD1-5AD6-4D09-9BCA-57B31939EC57}">
      <dgm:prSet/>
      <dgm:spPr/>
      <dgm:t>
        <a:bodyPr/>
        <a:lstStyle/>
        <a:p>
          <a:endParaRPr lang="en-US"/>
        </a:p>
      </dgm:t>
    </dgm:pt>
    <dgm:pt modelId="{61773D82-E796-40CD-8B0B-D42EDC24247E}" type="sibTrans" cxnId="{D55F7AD1-5AD6-4D09-9BCA-57B31939EC57}">
      <dgm:prSet/>
      <dgm:spPr/>
      <dgm:t>
        <a:bodyPr/>
        <a:lstStyle/>
        <a:p>
          <a:endParaRPr lang="en-US"/>
        </a:p>
      </dgm:t>
    </dgm:pt>
    <dgm:pt modelId="{3F2822DF-7789-4839-A1F5-DF3B7C8F25B5}">
      <dgm:prSet phldrT="[Text]"/>
      <dgm:spPr/>
      <dgm:t>
        <a:bodyPr/>
        <a:lstStyle/>
        <a:p>
          <a:r>
            <a:rPr lang="en-US" dirty="0">
              <a:latin typeface="Arial Narrow" panose="020B0606020202030204" pitchFamily="34" charset="0"/>
            </a:rPr>
            <a:t>“Let’s Talk” – Informal Consultation with a Community Based Counselor</a:t>
          </a:r>
        </a:p>
      </dgm:t>
    </dgm:pt>
    <dgm:pt modelId="{E4B2ACB4-A067-4E5B-8BAF-8FEB9C69EA52}" type="sibTrans" cxnId="{A23CCB48-5AA9-4E76-B58A-F10C6B50924C}">
      <dgm:prSet/>
      <dgm:spPr/>
      <dgm:t>
        <a:bodyPr/>
        <a:lstStyle/>
        <a:p>
          <a:endParaRPr lang="en-US"/>
        </a:p>
      </dgm:t>
    </dgm:pt>
    <dgm:pt modelId="{E5571A78-55D5-4A87-9C1E-F7F897D23506}" type="parTrans" cxnId="{A23CCB48-5AA9-4E76-B58A-F10C6B50924C}">
      <dgm:prSet/>
      <dgm:spPr/>
      <dgm:t>
        <a:bodyPr/>
        <a:lstStyle/>
        <a:p>
          <a:endParaRPr lang="en-US"/>
        </a:p>
      </dgm:t>
    </dgm:pt>
    <dgm:pt modelId="{9399AD90-E0D3-4DDF-91AE-23D1D03C8A8A}">
      <dgm:prSet/>
      <dgm:spPr/>
      <dgm:t>
        <a:bodyPr/>
        <a:lstStyle/>
        <a:p>
          <a:r>
            <a:rPr lang="en-US" dirty="0">
              <a:latin typeface="Arial Narrow" panose="020B0606020202030204" pitchFamily="34" charset="0"/>
            </a:rPr>
            <a:t>Crisis Care and Case Management</a:t>
          </a:r>
        </a:p>
      </dgm:t>
    </dgm:pt>
    <dgm:pt modelId="{B4C579EA-7DB0-4A24-A2A4-C5CEBC1E5784}" type="parTrans" cxnId="{88C53947-598B-4AB0-87C4-F3374F319402}">
      <dgm:prSet/>
      <dgm:spPr/>
      <dgm:t>
        <a:bodyPr/>
        <a:lstStyle/>
        <a:p>
          <a:endParaRPr lang="en-US"/>
        </a:p>
      </dgm:t>
    </dgm:pt>
    <dgm:pt modelId="{64505F79-ACC4-4007-8D0D-94502C7A9262}" type="sibTrans" cxnId="{88C53947-598B-4AB0-87C4-F3374F319402}">
      <dgm:prSet/>
      <dgm:spPr/>
      <dgm:t>
        <a:bodyPr/>
        <a:lstStyle/>
        <a:p>
          <a:endParaRPr lang="en-US"/>
        </a:p>
      </dgm:t>
    </dgm:pt>
    <dgm:pt modelId="{8FCF38E2-F518-4F67-9107-8BC6DDEC6868}">
      <dgm:prSet phldrT="[Text]"/>
      <dgm:spPr/>
      <dgm:t>
        <a:bodyPr/>
        <a:lstStyle/>
        <a:p>
          <a:r>
            <a:rPr lang="en-US" dirty="0">
              <a:latin typeface="Arial Narrow" panose="020B0606020202030204" pitchFamily="34" charset="0"/>
            </a:rPr>
            <a:t>Presentations and Wellness Projects</a:t>
          </a:r>
        </a:p>
      </dgm:t>
    </dgm:pt>
    <dgm:pt modelId="{18734060-57D9-4208-A77A-E801C9EF4809}" type="parTrans" cxnId="{2D21E440-11A2-4C1B-9CB0-A8F26A9C2B7F}">
      <dgm:prSet/>
      <dgm:spPr/>
      <dgm:t>
        <a:bodyPr/>
        <a:lstStyle/>
        <a:p>
          <a:endParaRPr lang="en-US"/>
        </a:p>
      </dgm:t>
    </dgm:pt>
    <dgm:pt modelId="{E2FBC36C-E1A4-4714-8CC5-863E5823BDA5}" type="sibTrans" cxnId="{2D21E440-11A2-4C1B-9CB0-A8F26A9C2B7F}">
      <dgm:prSet/>
      <dgm:spPr/>
      <dgm:t>
        <a:bodyPr/>
        <a:lstStyle/>
        <a:p>
          <a:endParaRPr lang="en-US"/>
        </a:p>
      </dgm:t>
    </dgm:pt>
    <dgm:pt modelId="{F7EB669D-7289-4FD1-81C2-A8C9B29730B8}">
      <dgm:prSet phldrT="[Text]"/>
      <dgm:spPr/>
      <dgm:t>
        <a:bodyPr/>
        <a:lstStyle/>
        <a:p>
          <a:r>
            <a:rPr lang="en-US" dirty="0">
              <a:latin typeface="Arial Narrow" panose="020B0606020202030204" pitchFamily="34" charset="0"/>
            </a:rPr>
            <a:t>On Campus and Community Partnerships</a:t>
          </a:r>
        </a:p>
      </dgm:t>
    </dgm:pt>
    <dgm:pt modelId="{4F9F0B06-74E1-4858-A4B3-A38D96E5F11E}" type="parTrans" cxnId="{7951E50E-E448-4D30-97DD-D42CC67DE055}">
      <dgm:prSet/>
      <dgm:spPr/>
      <dgm:t>
        <a:bodyPr/>
        <a:lstStyle/>
        <a:p>
          <a:endParaRPr lang="en-US"/>
        </a:p>
      </dgm:t>
    </dgm:pt>
    <dgm:pt modelId="{FE219429-ED3E-4166-847C-C3961ED72FE6}" type="sibTrans" cxnId="{7951E50E-E448-4D30-97DD-D42CC67DE055}">
      <dgm:prSet/>
      <dgm:spPr/>
      <dgm:t>
        <a:bodyPr/>
        <a:lstStyle/>
        <a:p>
          <a:endParaRPr lang="en-US"/>
        </a:p>
      </dgm:t>
    </dgm:pt>
    <dgm:pt modelId="{95C870D3-EADF-49CC-9281-1A08A7FB693F}" type="pres">
      <dgm:prSet presAssocID="{C29034BF-3B8D-4746-ACDC-77D8CC4E7CD4}" presName="diagram" presStyleCnt="0">
        <dgm:presLayoutVars>
          <dgm:dir/>
          <dgm:resizeHandles val="exact"/>
        </dgm:presLayoutVars>
      </dgm:prSet>
      <dgm:spPr/>
    </dgm:pt>
    <dgm:pt modelId="{F31AA366-88ED-4481-84DA-970A7AB10045}" type="pres">
      <dgm:prSet presAssocID="{3F2822DF-7789-4839-A1F5-DF3B7C8F25B5}" presName="node" presStyleLbl="node1" presStyleIdx="0" presStyleCnt="9" custLinFactNeighborX="4404" custLinFactNeighborY="2447">
        <dgm:presLayoutVars>
          <dgm:bulletEnabled val="1"/>
        </dgm:presLayoutVars>
      </dgm:prSet>
      <dgm:spPr/>
    </dgm:pt>
    <dgm:pt modelId="{DFF6BC77-BF3E-4870-8996-3E20E1E7BA1E}" type="pres">
      <dgm:prSet presAssocID="{E4B2ACB4-A067-4E5B-8BAF-8FEB9C69EA52}" presName="sibTrans" presStyleCnt="0"/>
      <dgm:spPr/>
    </dgm:pt>
    <dgm:pt modelId="{9F9C2434-1236-4A41-AA10-21B8F9921394}" type="pres">
      <dgm:prSet presAssocID="{365166D9-0E3C-4642-A1DC-CD5A194802E5}" presName="node" presStyleLbl="node1" presStyleIdx="1" presStyleCnt="9" custLinFactNeighborX="2536" custLinFactNeighborY="1870">
        <dgm:presLayoutVars>
          <dgm:bulletEnabled val="1"/>
        </dgm:presLayoutVars>
      </dgm:prSet>
      <dgm:spPr/>
    </dgm:pt>
    <dgm:pt modelId="{C209CF45-0638-4200-B416-EB5D17C8695C}" type="pres">
      <dgm:prSet presAssocID="{72C679AD-4098-4192-BCDD-C5DE9C913F54}" presName="sibTrans" presStyleCnt="0"/>
      <dgm:spPr/>
    </dgm:pt>
    <dgm:pt modelId="{7F23C0BD-F7A8-4208-8D28-7B9C60F8E105}" type="pres">
      <dgm:prSet presAssocID="{187ED80D-5BEF-4D16-9FF2-54E7F2AE1496}" presName="node" presStyleLbl="node1" presStyleIdx="2" presStyleCnt="9" custLinFactNeighborX="1933" custLinFactNeighborY="-66">
        <dgm:presLayoutVars>
          <dgm:bulletEnabled val="1"/>
        </dgm:presLayoutVars>
      </dgm:prSet>
      <dgm:spPr/>
    </dgm:pt>
    <dgm:pt modelId="{60328901-832F-44F9-BC04-54B10DADBA85}" type="pres">
      <dgm:prSet presAssocID="{7719ACBE-30F7-4220-8B15-6AFFC969AFED}" presName="sibTrans" presStyleCnt="0"/>
      <dgm:spPr/>
    </dgm:pt>
    <dgm:pt modelId="{6013C5AC-CFBC-4576-B252-932540FFB750}" type="pres">
      <dgm:prSet presAssocID="{F98A17E3-4523-4328-A867-14B2E1D765FE}" presName="node" presStyleLbl="node1" presStyleIdx="3" presStyleCnt="9">
        <dgm:presLayoutVars>
          <dgm:bulletEnabled val="1"/>
        </dgm:presLayoutVars>
      </dgm:prSet>
      <dgm:spPr/>
    </dgm:pt>
    <dgm:pt modelId="{6493B7D4-55F2-4CFB-BC6C-56511016FC69}" type="pres">
      <dgm:prSet presAssocID="{61773D82-E796-40CD-8B0B-D42EDC24247E}" presName="sibTrans" presStyleCnt="0"/>
      <dgm:spPr/>
    </dgm:pt>
    <dgm:pt modelId="{CD345277-0426-46ED-A5C2-0DD9E7E2E88E}" type="pres">
      <dgm:prSet presAssocID="{D52B5133-D776-43E1-A0B4-0862C82157BB}" presName="node" presStyleLbl="node1" presStyleIdx="4" presStyleCnt="9">
        <dgm:presLayoutVars>
          <dgm:bulletEnabled val="1"/>
        </dgm:presLayoutVars>
      </dgm:prSet>
      <dgm:spPr/>
    </dgm:pt>
    <dgm:pt modelId="{ECEC75E6-1451-4D80-9FF2-F84C292330BD}" type="pres">
      <dgm:prSet presAssocID="{081510EA-24BB-4432-BBC6-45EA95500D7B}" presName="sibTrans" presStyleCnt="0"/>
      <dgm:spPr/>
    </dgm:pt>
    <dgm:pt modelId="{E9B6A94F-271E-427E-8453-B9EF8804F8BD}" type="pres">
      <dgm:prSet presAssocID="{6F3B9C17-4ED1-4CF2-889C-FBB7DC7C21A1}" presName="node" presStyleLbl="node1" presStyleIdx="5" presStyleCnt="9" custScaleX="95950">
        <dgm:presLayoutVars>
          <dgm:bulletEnabled val="1"/>
        </dgm:presLayoutVars>
      </dgm:prSet>
      <dgm:spPr/>
    </dgm:pt>
    <dgm:pt modelId="{83274541-D494-4C35-8F16-DDCD06E6797E}" type="pres">
      <dgm:prSet presAssocID="{9D142C2C-8448-451D-9ED0-D3A4BA14A050}" presName="sibTrans" presStyleCnt="0"/>
      <dgm:spPr/>
    </dgm:pt>
    <dgm:pt modelId="{F201FD8F-4A80-44D0-B6DD-D797664732DA}" type="pres">
      <dgm:prSet presAssocID="{9399AD90-E0D3-4DDF-91AE-23D1D03C8A8A}" presName="node" presStyleLbl="node1" presStyleIdx="6" presStyleCnt="9">
        <dgm:presLayoutVars>
          <dgm:bulletEnabled val="1"/>
        </dgm:presLayoutVars>
      </dgm:prSet>
      <dgm:spPr/>
    </dgm:pt>
    <dgm:pt modelId="{547982AD-874A-4227-AAA6-30D1D8A30AAF}" type="pres">
      <dgm:prSet presAssocID="{64505F79-ACC4-4007-8D0D-94502C7A9262}" presName="sibTrans" presStyleCnt="0"/>
      <dgm:spPr/>
    </dgm:pt>
    <dgm:pt modelId="{84BD11F5-907C-4043-86C3-9CDE7A1761B4}" type="pres">
      <dgm:prSet presAssocID="{8FCF38E2-F518-4F67-9107-8BC6DDEC6868}" presName="node" presStyleLbl="node1" presStyleIdx="7" presStyleCnt="9" custScaleX="95950">
        <dgm:presLayoutVars>
          <dgm:bulletEnabled val="1"/>
        </dgm:presLayoutVars>
      </dgm:prSet>
      <dgm:spPr/>
    </dgm:pt>
    <dgm:pt modelId="{A687001D-9939-425C-BF0C-3DA699974A4D}" type="pres">
      <dgm:prSet presAssocID="{E2FBC36C-E1A4-4714-8CC5-863E5823BDA5}" presName="sibTrans" presStyleCnt="0"/>
      <dgm:spPr/>
    </dgm:pt>
    <dgm:pt modelId="{C0433F47-9460-425B-9389-66DA26C90DC4}" type="pres">
      <dgm:prSet presAssocID="{F7EB669D-7289-4FD1-81C2-A8C9B29730B8}" presName="node" presStyleLbl="node1" presStyleIdx="8" presStyleCnt="9" custScaleX="95950">
        <dgm:presLayoutVars>
          <dgm:bulletEnabled val="1"/>
        </dgm:presLayoutVars>
      </dgm:prSet>
      <dgm:spPr/>
    </dgm:pt>
  </dgm:ptLst>
  <dgm:cxnLst>
    <dgm:cxn modelId="{482E750B-F211-43F9-A067-7595F56CAB8B}" type="presOf" srcId="{9399AD90-E0D3-4DDF-91AE-23D1D03C8A8A}" destId="{F201FD8F-4A80-44D0-B6DD-D797664732DA}" srcOrd="0" destOrd="0" presId="urn:microsoft.com/office/officeart/2005/8/layout/default"/>
    <dgm:cxn modelId="{7951E50E-E448-4D30-97DD-D42CC67DE055}" srcId="{C29034BF-3B8D-4746-ACDC-77D8CC4E7CD4}" destId="{F7EB669D-7289-4FD1-81C2-A8C9B29730B8}" srcOrd="8" destOrd="0" parTransId="{4F9F0B06-74E1-4858-A4B3-A38D96E5F11E}" sibTransId="{FE219429-ED3E-4166-847C-C3961ED72FE6}"/>
    <dgm:cxn modelId="{4811281D-62EA-43E2-989F-BB0B974355C1}" type="presOf" srcId="{365166D9-0E3C-4642-A1DC-CD5A194802E5}" destId="{9F9C2434-1236-4A41-AA10-21B8F9921394}" srcOrd="0" destOrd="0" presId="urn:microsoft.com/office/officeart/2005/8/layout/default"/>
    <dgm:cxn modelId="{2D21E440-11A2-4C1B-9CB0-A8F26A9C2B7F}" srcId="{C29034BF-3B8D-4746-ACDC-77D8CC4E7CD4}" destId="{8FCF38E2-F518-4F67-9107-8BC6DDEC6868}" srcOrd="7" destOrd="0" parTransId="{18734060-57D9-4208-A77A-E801C9EF4809}" sibTransId="{E2FBC36C-E1A4-4714-8CC5-863E5823BDA5}"/>
    <dgm:cxn modelId="{86BF135D-64EF-4F94-BEC1-795997B4F894}" type="presOf" srcId="{F7EB669D-7289-4FD1-81C2-A8C9B29730B8}" destId="{C0433F47-9460-425B-9389-66DA26C90DC4}" srcOrd="0" destOrd="0" presId="urn:microsoft.com/office/officeart/2005/8/layout/default"/>
    <dgm:cxn modelId="{88C53947-598B-4AB0-87C4-F3374F319402}" srcId="{C29034BF-3B8D-4746-ACDC-77D8CC4E7CD4}" destId="{9399AD90-E0D3-4DDF-91AE-23D1D03C8A8A}" srcOrd="6" destOrd="0" parTransId="{B4C579EA-7DB0-4A24-A2A4-C5CEBC1E5784}" sibTransId="{64505F79-ACC4-4007-8D0D-94502C7A9262}"/>
    <dgm:cxn modelId="{A23CCB48-5AA9-4E76-B58A-F10C6B50924C}" srcId="{C29034BF-3B8D-4746-ACDC-77D8CC4E7CD4}" destId="{3F2822DF-7789-4839-A1F5-DF3B7C8F25B5}" srcOrd="0" destOrd="0" parTransId="{E5571A78-55D5-4A87-9C1E-F7F897D23506}" sibTransId="{E4B2ACB4-A067-4E5B-8BAF-8FEB9C69EA52}"/>
    <dgm:cxn modelId="{2A6BF36C-626A-40D7-95C9-F01DE23D9150}" srcId="{C29034BF-3B8D-4746-ACDC-77D8CC4E7CD4}" destId="{365166D9-0E3C-4642-A1DC-CD5A194802E5}" srcOrd="1" destOrd="0" parTransId="{898F3781-4C0B-43EC-8F5B-712C85EAE83D}" sibTransId="{72C679AD-4098-4192-BCDD-C5DE9C913F54}"/>
    <dgm:cxn modelId="{E989FC50-6966-4294-B54B-DED1010E1CEB}" srcId="{C29034BF-3B8D-4746-ACDC-77D8CC4E7CD4}" destId="{D52B5133-D776-43E1-A0B4-0862C82157BB}" srcOrd="4" destOrd="0" parTransId="{2B46DE9F-C9DF-4FE6-B3AE-5D91999F3714}" sibTransId="{081510EA-24BB-4432-BBC6-45EA95500D7B}"/>
    <dgm:cxn modelId="{FBC99F78-E675-4936-90FC-67FEA2974CFA}" type="presOf" srcId="{3F2822DF-7789-4839-A1F5-DF3B7C8F25B5}" destId="{F31AA366-88ED-4481-84DA-970A7AB10045}" srcOrd="0" destOrd="0" presId="urn:microsoft.com/office/officeart/2005/8/layout/default"/>
    <dgm:cxn modelId="{499F5D7E-B6B2-4403-8CCB-020EDA27D4CE}" type="presOf" srcId="{8FCF38E2-F518-4F67-9107-8BC6DDEC6868}" destId="{84BD11F5-907C-4043-86C3-9CDE7A1761B4}" srcOrd="0" destOrd="0" presId="urn:microsoft.com/office/officeart/2005/8/layout/default"/>
    <dgm:cxn modelId="{A5EDE3A4-16B5-4602-AEFD-107A6C0E6671}" srcId="{C29034BF-3B8D-4746-ACDC-77D8CC4E7CD4}" destId="{187ED80D-5BEF-4D16-9FF2-54E7F2AE1496}" srcOrd="2" destOrd="0" parTransId="{72D5C747-0145-4223-9EAF-37A3243F9032}" sibTransId="{7719ACBE-30F7-4220-8B15-6AFFC969AFED}"/>
    <dgm:cxn modelId="{7E02A7C2-26D1-44F5-849B-8DBF97CCCAAD}" type="presOf" srcId="{6F3B9C17-4ED1-4CF2-889C-FBB7DC7C21A1}" destId="{E9B6A94F-271E-427E-8453-B9EF8804F8BD}" srcOrd="0" destOrd="0" presId="urn:microsoft.com/office/officeart/2005/8/layout/default"/>
    <dgm:cxn modelId="{D55F7AD1-5AD6-4D09-9BCA-57B31939EC57}" srcId="{C29034BF-3B8D-4746-ACDC-77D8CC4E7CD4}" destId="{F98A17E3-4523-4328-A867-14B2E1D765FE}" srcOrd="3" destOrd="0" parTransId="{2FA1FDA5-5405-4A4B-8090-BA5BE33CABC5}" sibTransId="{61773D82-E796-40CD-8B0B-D42EDC24247E}"/>
    <dgm:cxn modelId="{80420CD2-01DB-4781-A0DE-6C35460C4AF0}" srcId="{C29034BF-3B8D-4746-ACDC-77D8CC4E7CD4}" destId="{6F3B9C17-4ED1-4CF2-889C-FBB7DC7C21A1}" srcOrd="5" destOrd="0" parTransId="{425927FC-A68D-41EF-802E-70F7615CD630}" sibTransId="{9D142C2C-8448-451D-9ED0-D3A4BA14A050}"/>
    <dgm:cxn modelId="{5BD871DA-1257-4D8B-8BC2-ACC39E44FB68}" type="presOf" srcId="{D52B5133-D776-43E1-A0B4-0862C82157BB}" destId="{CD345277-0426-46ED-A5C2-0DD9E7E2E88E}" srcOrd="0" destOrd="0" presId="urn:microsoft.com/office/officeart/2005/8/layout/default"/>
    <dgm:cxn modelId="{A571E5DB-33B8-4DFD-8DA3-12E51A3E4D5B}" type="presOf" srcId="{187ED80D-5BEF-4D16-9FF2-54E7F2AE1496}" destId="{7F23C0BD-F7A8-4208-8D28-7B9C60F8E105}" srcOrd="0" destOrd="0" presId="urn:microsoft.com/office/officeart/2005/8/layout/default"/>
    <dgm:cxn modelId="{F9E7C9EF-0EE8-4117-8A27-93AEC1B194D5}" type="presOf" srcId="{F98A17E3-4523-4328-A867-14B2E1D765FE}" destId="{6013C5AC-CFBC-4576-B252-932540FFB750}" srcOrd="0" destOrd="0" presId="urn:microsoft.com/office/officeart/2005/8/layout/default"/>
    <dgm:cxn modelId="{84F5E9FC-7ECB-42FC-9351-4BFB6C2608D8}" type="presOf" srcId="{C29034BF-3B8D-4746-ACDC-77D8CC4E7CD4}" destId="{95C870D3-EADF-49CC-9281-1A08A7FB693F}" srcOrd="0" destOrd="0" presId="urn:microsoft.com/office/officeart/2005/8/layout/default"/>
    <dgm:cxn modelId="{C13F5C4F-F3DB-4E90-8B46-2989B2EE6B89}" type="presParOf" srcId="{95C870D3-EADF-49CC-9281-1A08A7FB693F}" destId="{F31AA366-88ED-4481-84DA-970A7AB10045}" srcOrd="0" destOrd="0" presId="urn:microsoft.com/office/officeart/2005/8/layout/default"/>
    <dgm:cxn modelId="{B175001A-8DEF-481D-9A2C-649696D40C51}" type="presParOf" srcId="{95C870D3-EADF-49CC-9281-1A08A7FB693F}" destId="{DFF6BC77-BF3E-4870-8996-3E20E1E7BA1E}" srcOrd="1" destOrd="0" presId="urn:microsoft.com/office/officeart/2005/8/layout/default"/>
    <dgm:cxn modelId="{AD635E31-6420-4401-9535-9AF77C1EA931}" type="presParOf" srcId="{95C870D3-EADF-49CC-9281-1A08A7FB693F}" destId="{9F9C2434-1236-4A41-AA10-21B8F9921394}" srcOrd="2" destOrd="0" presId="urn:microsoft.com/office/officeart/2005/8/layout/default"/>
    <dgm:cxn modelId="{39465C2C-8C35-4A84-8214-DE18A50BBC9E}" type="presParOf" srcId="{95C870D3-EADF-49CC-9281-1A08A7FB693F}" destId="{C209CF45-0638-4200-B416-EB5D17C8695C}" srcOrd="3" destOrd="0" presId="urn:microsoft.com/office/officeart/2005/8/layout/default"/>
    <dgm:cxn modelId="{79CF7897-14C9-4355-84B1-2E3482BFE0CB}" type="presParOf" srcId="{95C870D3-EADF-49CC-9281-1A08A7FB693F}" destId="{7F23C0BD-F7A8-4208-8D28-7B9C60F8E105}" srcOrd="4" destOrd="0" presId="urn:microsoft.com/office/officeart/2005/8/layout/default"/>
    <dgm:cxn modelId="{F8A7D057-454D-4391-85ED-0B7E72705333}" type="presParOf" srcId="{95C870D3-EADF-49CC-9281-1A08A7FB693F}" destId="{60328901-832F-44F9-BC04-54B10DADBA85}" srcOrd="5" destOrd="0" presId="urn:microsoft.com/office/officeart/2005/8/layout/default"/>
    <dgm:cxn modelId="{15E5F949-35A7-48C0-8746-30474C19134A}" type="presParOf" srcId="{95C870D3-EADF-49CC-9281-1A08A7FB693F}" destId="{6013C5AC-CFBC-4576-B252-932540FFB750}" srcOrd="6" destOrd="0" presId="urn:microsoft.com/office/officeart/2005/8/layout/default"/>
    <dgm:cxn modelId="{432BEE4C-1FD5-4FAF-97F5-3EB91ECC301A}" type="presParOf" srcId="{95C870D3-EADF-49CC-9281-1A08A7FB693F}" destId="{6493B7D4-55F2-4CFB-BC6C-56511016FC69}" srcOrd="7" destOrd="0" presId="urn:microsoft.com/office/officeart/2005/8/layout/default"/>
    <dgm:cxn modelId="{1683BC3E-0968-4640-9D8E-A38F654814F0}" type="presParOf" srcId="{95C870D3-EADF-49CC-9281-1A08A7FB693F}" destId="{CD345277-0426-46ED-A5C2-0DD9E7E2E88E}" srcOrd="8" destOrd="0" presId="urn:microsoft.com/office/officeart/2005/8/layout/default"/>
    <dgm:cxn modelId="{1CA3F092-526E-4EF6-8C80-0A1B363C12A5}" type="presParOf" srcId="{95C870D3-EADF-49CC-9281-1A08A7FB693F}" destId="{ECEC75E6-1451-4D80-9FF2-F84C292330BD}" srcOrd="9" destOrd="0" presId="urn:microsoft.com/office/officeart/2005/8/layout/default"/>
    <dgm:cxn modelId="{F282E574-13EB-418B-8821-06A618FB6974}" type="presParOf" srcId="{95C870D3-EADF-49CC-9281-1A08A7FB693F}" destId="{E9B6A94F-271E-427E-8453-B9EF8804F8BD}" srcOrd="10" destOrd="0" presId="urn:microsoft.com/office/officeart/2005/8/layout/default"/>
    <dgm:cxn modelId="{3BFE4277-3704-4E21-AA59-39CF083C4080}" type="presParOf" srcId="{95C870D3-EADF-49CC-9281-1A08A7FB693F}" destId="{83274541-D494-4C35-8F16-DDCD06E6797E}" srcOrd="11" destOrd="0" presId="urn:microsoft.com/office/officeart/2005/8/layout/default"/>
    <dgm:cxn modelId="{6842C3C9-EE29-40BB-AAFB-3D4304E53DD1}" type="presParOf" srcId="{95C870D3-EADF-49CC-9281-1A08A7FB693F}" destId="{F201FD8F-4A80-44D0-B6DD-D797664732DA}" srcOrd="12" destOrd="0" presId="urn:microsoft.com/office/officeart/2005/8/layout/default"/>
    <dgm:cxn modelId="{73A4D477-7621-4E37-9B7B-930B114716D5}" type="presParOf" srcId="{95C870D3-EADF-49CC-9281-1A08A7FB693F}" destId="{547982AD-874A-4227-AAA6-30D1D8A30AAF}" srcOrd="13" destOrd="0" presId="urn:microsoft.com/office/officeart/2005/8/layout/default"/>
    <dgm:cxn modelId="{8D969F65-6D2F-44DE-A748-0DB49075A508}" type="presParOf" srcId="{95C870D3-EADF-49CC-9281-1A08A7FB693F}" destId="{84BD11F5-907C-4043-86C3-9CDE7A1761B4}" srcOrd="14" destOrd="0" presId="urn:microsoft.com/office/officeart/2005/8/layout/default"/>
    <dgm:cxn modelId="{27B5CD5A-0CE5-468F-9E9B-3B2BA8E03B36}" type="presParOf" srcId="{95C870D3-EADF-49CC-9281-1A08A7FB693F}" destId="{A687001D-9939-425C-BF0C-3DA699974A4D}" srcOrd="15" destOrd="0" presId="urn:microsoft.com/office/officeart/2005/8/layout/default"/>
    <dgm:cxn modelId="{9EBEBFE0-0A13-4FDC-985F-E525980C8160}" type="presParOf" srcId="{95C870D3-EADF-49CC-9281-1A08A7FB693F}" destId="{C0433F47-9460-425B-9389-66DA26C90DC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AA366-88ED-4481-84DA-970A7AB10045}">
      <dsp:nvSpPr>
        <dsp:cNvPr id="0" name=""/>
        <dsp:cNvSpPr/>
      </dsp:nvSpPr>
      <dsp:spPr>
        <a:xfrm>
          <a:off x="127201" y="27230"/>
          <a:ext cx="1805609"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“Let’s Talk” – Informal Consultation with a Community Based Counselor</a:t>
          </a:r>
        </a:p>
      </dsp:txBody>
      <dsp:txXfrm>
        <a:off x="127201" y="27230"/>
        <a:ext cx="1805609" cy="1083365"/>
      </dsp:txXfrm>
    </dsp:sp>
    <dsp:sp modelId="{9F9C2434-1236-4A41-AA10-21B8F9921394}">
      <dsp:nvSpPr>
        <dsp:cNvPr id="0" name=""/>
        <dsp:cNvSpPr/>
      </dsp:nvSpPr>
      <dsp:spPr>
        <a:xfrm>
          <a:off x="2079643" y="20979"/>
          <a:ext cx="1805609"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Community Outreach/Community Based Counseling</a:t>
          </a:r>
        </a:p>
      </dsp:txBody>
      <dsp:txXfrm>
        <a:off x="2079643" y="20979"/>
        <a:ext cx="1805609" cy="1083365"/>
      </dsp:txXfrm>
    </dsp:sp>
    <dsp:sp modelId="{7F23C0BD-F7A8-4208-8D28-7B9C60F8E105}">
      <dsp:nvSpPr>
        <dsp:cNvPr id="0" name=""/>
        <dsp:cNvSpPr/>
      </dsp:nvSpPr>
      <dsp:spPr>
        <a:xfrm>
          <a:off x="4054925" y="5"/>
          <a:ext cx="1805609"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 Workshops that Teach New Skills</a:t>
          </a:r>
        </a:p>
      </dsp:txBody>
      <dsp:txXfrm>
        <a:off x="4054925" y="5"/>
        <a:ext cx="1805609" cy="1083365"/>
      </dsp:txXfrm>
    </dsp:sp>
    <dsp:sp modelId="{6013C5AC-CFBC-4576-B252-932540FFB750}">
      <dsp:nvSpPr>
        <dsp:cNvPr id="0" name=""/>
        <dsp:cNvSpPr/>
      </dsp:nvSpPr>
      <dsp:spPr>
        <a:xfrm>
          <a:off x="6006193" y="720"/>
          <a:ext cx="1805609"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Group Counseling and Psychotherapy</a:t>
          </a:r>
        </a:p>
      </dsp:txBody>
      <dsp:txXfrm>
        <a:off x="6006193" y="720"/>
        <a:ext cx="1805609" cy="1083365"/>
      </dsp:txXfrm>
    </dsp:sp>
    <dsp:sp modelId="{CD345277-0426-46ED-A5C2-0DD9E7E2E88E}">
      <dsp:nvSpPr>
        <dsp:cNvPr id="0" name=""/>
        <dsp:cNvSpPr/>
      </dsp:nvSpPr>
      <dsp:spPr>
        <a:xfrm>
          <a:off x="120809" y="1264647"/>
          <a:ext cx="1805609"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Individual Counseling and Psychotherapy</a:t>
          </a:r>
        </a:p>
      </dsp:txBody>
      <dsp:txXfrm>
        <a:off x="120809" y="1264647"/>
        <a:ext cx="1805609" cy="1083365"/>
      </dsp:txXfrm>
    </dsp:sp>
    <dsp:sp modelId="{E9B6A94F-271E-427E-8453-B9EF8804F8BD}">
      <dsp:nvSpPr>
        <dsp:cNvPr id="0" name=""/>
        <dsp:cNvSpPr/>
      </dsp:nvSpPr>
      <dsp:spPr>
        <a:xfrm>
          <a:off x="2106980" y="1264647"/>
          <a:ext cx="1732482"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Information/Referral to Community Services</a:t>
          </a:r>
        </a:p>
      </dsp:txBody>
      <dsp:txXfrm>
        <a:off x="2106980" y="1264647"/>
        <a:ext cx="1732482" cy="1083365"/>
      </dsp:txXfrm>
    </dsp:sp>
    <dsp:sp modelId="{F201FD8F-4A80-44D0-B6DD-D797664732DA}">
      <dsp:nvSpPr>
        <dsp:cNvPr id="0" name=""/>
        <dsp:cNvSpPr/>
      </dsp:nvSpPr>
      <dsp:spPr>
        <a:xfrm>
          <a:off x="4020023" y="1264647"/>
          <a:ext cx="1805609"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Crisis Care and Case Management</a:t>
          </a:r>
        </a:p>
      </dsp:txBody>
      <dsp:txXfrm>
        <a:off x="4020023" y="1264647"/>
        <a:ext cx="1805609" cy="1083365"/>
      </dsp:txXfrm>
    </dsp:sp>
    <dsp:sp modelId="{84BD11F5-907C-4043-86C3-9CDE7A1761B4}">
      <dsp:nvSpPr>
        <dsp:cNvPr id="0" name=""/>
        <dsp:cNvSpPr/>
      </dsp:nvSpPr>
      <dsp:spPr>
        <a:xfrm>
          <a:off x="6006193" y="1264647"/>
          <a:ext cx="1732482"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Presentations and Wellness Projects</a:t>
          </a:r>
        </a:p>
      </dsp:txBody>
      <dsp:txXfrm>
        <a:off x="6006193" y="1264647"/>
        <a:ext cx="1732482" cy="1083365"/>
      </dsp:txXfrm>
    </dsp:sp>
    <dsp:sp modelId="{C0433F47-9460-425B-9389-66DA26C90DC4}">
      <dsp:nvSpPr>
        <dsp:cNvPr id="0" name=""/>
        <dsp:cNvSpPr/>
      </dsp:nvSpPr>
      <dsp:spPr>
        <a:xfrm>
          <a:off x="3063501" y="2528573"/>
          <a:ext cx="1732482" cy="10833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rPr>
            <a:t>On Campus and Community Partnerships</a:t>
          </a:r>
        </a:p>
      </dsp:txBody>
      <dsp:txXfrm>
        <a:off x="3063501" y="2528573"/>
        <a:ext cx="1732482" cy="10833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6AA207-87FF-4AF6-9AFF-B6608AB55EE1}" type="datetimeFigureOut">
              <a:rPr lang="en-US" smtClean="0"/>
              <a:pPr/>
              <a:t>8/29/2022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F1369C-B8CA-4C25-8100-68C223F8092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C0AFC-2E62-4938-93F3-1BA4CF98580F}" type="datetimeFigureOut">
              <a:rPr lang="en-US" smtClean="0"/>
              <a:pPr/>
              <a:t>8/29/2022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2AAED-3F5A-4838-A604-F27F344DE4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42AAED-3F5A-4838-A604-F27F344DE4E8}" type="slidenum">
              <a:rPr lang="en-US" smtClean="0"/>
              <a:pPr/>
              <a:t>2</a:t>
            </a:fld>
            <a:endParaRPr lang="en-US"/>
          </a:p>
        </p:txBody>
      </p:sp>
    </p:spTree>
    <p:extLst>
      <p:ext uri="{BB962C8B-B14F-4D97-AF65-F5344CB8AC3E}">
        <p14:creationId xmlns:p14="http://schemas.microsoft.com/office/powerpoint/2010/main" val="67853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685800" marR="0">
              <a:lnSpc>
                <a:spcPct val="107000"/>
              </a:lnSpc>
              <a:spcBef>
                <a:spcPts val="0"/>
              </a:spcBef>
              <a:spcAft>
                <a:spcPts val="0"/>
              </a:spcAft>
            </a:pPr>
            <a:r>
              <a:rPr lang="en-US" dirty="0">
                <a:effectLst/>
                <a:ea typeface="Calibri" panose="020F0502020204030204" pitchFamily="34" charset="0"/>
                <a:cs typeface="Calibri" panose="020F0502020204030204" pitchFamily="34" charset="0"/>
              </a:rPr>
              <a:t>To meet these goals, specific CBC efforts are designed to:</a:t>
            </a:r>
          </a:p>
          <a:p>
            <a:pPr lvl="1" indent="-342900">
              <a:lnSpc>
                <a:spcPct val="107000"/>
              </a:lnSpc>
              <a:spcBef>
                <a:spcPts val="0"/>
              </a:spcBef>
              <a:spcAft>
                <a:spcPts val="0"/>
              </a:spcAft>
              <a:buFont typeface="Arial" panose="020B0604020202020204" pitchFamily="34" charset="0"/>
              <a:buChar char="•"/>
            </a:pPr>
            <a:r>
              <a:rPr lang="en-US" sz="2200" dirty="0">
                <a:effectLst/>
                <a:ea typeface="Calibri" panose="020F0502020204030204" pitchFamily="34" charset="0"/>
                <a:cs typeface="Calibri" panose="020F0502020204030204" pitchFamily="34" charset="0"/>
              </a:rPr>
              <a:t>Provide education about overall wellness, mental health and substance use and corresponding treatment and coping strategies</a:t>
            </a:r>
            <a:endParaRPr lang="en-US" sz="22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sz="2200" dirty="0">
                <a:effectLst/>
                <a:ea typeface="Calibri" panose="020F0502020204030204" pitchFamily="34" charset="0"/>
                <a:cs typeface="Calibri" panose="020F0502020204030204" pitchFamily="34" charset="0"/>
              </a:rPr>
              <a:t>Offer group interventions and workshops that may reduce or eliminate the need for individually based mental health services</a:t>
            </a:r>
            <a:endParaRPr lang="en-US" sz="22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sz="2200" dirty="0">
                <a:effectLst/>
                <a:ea typeface="Calibri" panose="020F0502020204030204" pitchFamily="34" charset="0"/>
                <a:cs typeface="Calibri" panose="020F0502020204030204" pitchFamily="34" charset="0"/>
              </a:rPr>
              <a:t>Increase awareness on campus about mental health and wellness resources by participating in or hosting events</a:t>
            </a:r>
            <a:endParaRPr lang="en-US" sz="22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sz="2200" dirty="0">
                <a:effectLst/>
                <a:ea typeface="Calibri" panose="020F0502020204030204" pitchFamily="34" charset="0"/>
                <a:cs typeface="Calibri" panose="020F0502020204030204" pitchFamily="34" charset="0"/>
              </a:rPr>
              <a:t>Demystify and reduce stigma about wellness, mental health and substance use concerns, </a:t>
            </a:r>
            <a:r>
              <a:rPr lang="en-US" sz="2200" dirty="0">
                <a:ea typeface="Calibri" panose="020F0502020204030204" pitchFamily="34" charset="0"/>
                <a:cs typeface="Calibri" panose="020F0502020204030204" pitchFamily="34" charset="0"/>
              </a:rPr>
              <a:t>and</a:t>
            </a:r>
            <a:r>
              <a:rPr lang="en-US" sz="2200" dirty="0">
                <a:effectLst/>
                <a:ea typeface="Calibri" panose="020F0502020204030204" pitchFamily="34" charset="0"/>
                <a:cs typeface="Calibri" panose="020F0502020204030204" pitchFamily="34" charset="0"/>
              </a:rPr>
              <a:t> promote help-seeking</a:t>
            </a:r>
            <a:endParaRPr lang="en-US" sz="22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sz="2200" dirty="0">
                <a:effectLst/>
                <a:ea typeface="Calibri" panose="020F0502020204030204" pitchFamily="34" charset="0"/>
                <a:cs typeface="Calibri" panose="020F0502020204030204" pitchFamily="34" charset="0"/>
              </a:rPr>
              <a:t>Consider and address cultural and other barriers to help-seeking</a:t>
            </a:r>
            <a:endParaRPr lang="en-US" sz="2200" dirty="0">
              <a:effectLst/>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542AAED-3F5A-4838-A604-F27F344DE4E8}" type="slidenum">
              <a:rPr lang="en-US" smtClean="0"/>
              <a:pPr/>
              <a:t>5</a:t>
            </a:fld>
            <a:endParaRPr lang="en-US"/>
          </a:p>
        </p:txBody>
      </p:sp>
    </p:spTree>
    <p:extLst>
      <p:ext uri="{BB962C8B-B14F-4D97-AF65-F5344CB8AC3E}">
        <p14:creationId xmlns:p14="http://schemas.microsoft.com/office/powerpoint/2010/main" val="163884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a:lnSpc>
                <a:spcPct val="107000"/>
              </a:lnSpc>
              <a:spcBef>
                <a:spcPts val="0"/>
              </a:spcBef>
              <a:spcAft>
                <a:spcPts val="0"/>
              </a:spcAft>
            </a:pPr>
            <a:r>
              <a:rPr lang="en-US" sz="1800" dirty="0">
                <a:ea typeface="Calibri" panose="020F0502020204030204" pitchFamily="34" charset="0"/>
                <a:cs typeface="Calibri" panose="020F0502020204030204" pitchFamily="34" charset="0"/>
              </a:rPr>
              <a:t>C</a:t>
            </a:r>
            <a:r>
              <a:rPr lang="en-US" sz="1800" dirty="0">
                <a:effectLst/>
                <a:ea typeface="Calibri" panose="020F0502020204030204" pitchFamily="34" charset="0"/>
                <a:cs typeface="Calibri" panose="020F0502020204030204" pitchFamily="34" charset="0"/>
              </a:rPr>
              <a:t>BS activities may include, but are not limited to:</a:t>
            </a:r>
          </a:p>
          <a:p>
            <a:pPr marL="685800" marR="0">
              <a:lnSpc>
                <a:spcPct val="107000"/>
              </a:lnSpc>
              <a:spcBef>
                <a:spcPts val="0"/>
              </a:spcBef>
              <a:spcAft>
                <a:spcPts val="0"/>
              </a:spcAft>
            </a:pPr>
            <a:endParaRPr lang="en-US" sz="9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Designing and delivering presentations, lectures and workshops to students, faculty and staff</a:t>
            </a:r>
            <a:endParaRPr lang="en-US"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Tabling and screening events, providing CAPS presence at events developed by other campus units</a:t>
            </a:r>
            <a:endParaRPr lang="en-US"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Providing psychological first aid or other support to critical incidents on campus</a:t>
            </a:r>
            <a:endParaRPr lang="en-US"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Serving as faculty/staff advisor to student organizations</a:t>
            </a:r>
            <a:endParaRPr lang="en-US"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Writing articles or responding to requests for interviews from the media</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R="0" lvl="1" indent="-342900">
              <a:lnSpc>
                <a:spcPct val="107000"/>
              </a:lnSpc>
              <a:spcBef>
                <a:spcPts val="0"/>
              </a:spcBef>
              <a:spcAft>
                <a:spcPts val="0"/>
              </a:spcAft>
              <a:buFont typeface="Arial" panose="020B0604020202020204" pitchFamily="34" charset="0"/>
              <a:buChar char="•"/>
            </a:pPr>
            <a:r>
              <a:rPr lang="en-US" dirty="0">
                <a:cs typeface="Calibri" panose="020F0502020204030204" pitchFamily="34" charset="0"/>
              </a:rPr>
              <a:t>Collaborating on training or research projects with other faculty/staff</a:t>
            </a:r>
          </a:p>
          <a:p>
            <a:pPr marR="0" lvl="1" indent="-342900">
              <a:lnSpc>
                <a:spcPct val="107000"/>
              </a:lnSpc>
              <a:spcBef>
                <a:spcPts val="0"/>
              </a:spcBef>
              <a:spcAft>
                <a:spcPts val="0"/>
              </a:spcAft>
              <a:buFont typeface="Arial" panose="020B0604020202020204" pitchFamily="34" charset="0"/>
              <a:buChar char="•"/>
            </a:pPr>
            <a:r>
              <a:rPr lang="en-US" dirty="0">
                <a:cs typeface="Calibri" panose="020F0502020204030204" pitchFamily="34" charset="0"/>
              </a:rPr>
              <a:t>Providing drop in “Let’s Talk” drop-in hours in non-CAPS locations</a:t>
            </a:r>
          </a:p>
          <a:p>
            <a:pPr marR="0" lvl="1" indent="-342900">
              <a:lnSpc>
                <a:spcPct val="107000"/>
              </a:lnSpc>
              <a:spcBef>
                <a:spcPts val="0"/>
              </a:spcBef>
              <a:spcAft>
                <a:spcPts val="0"/>
              </a:spcAft>
              <a:buFont typeface="Arial" panose="020B0604020202020204" pitchFamily="34" charset="0"/>
              <a:buChar char="•"/>
            </a:pPr>
            <a:r>
              <a:rPr lang="en-US" dirty="0">
                <a:cs typeface="Calibri" panose="020F0502020204030204" pitchFamily="34" charset="0"/>
              </a:rPr>
              <a:t>Creating content for the CAPS website, including text and videos</a:t>
            </a:r>
          </a:p>
          <a:p>
            <a:pPr marR="0" lvl="1" indent="-342900">
              <a:lnSpc>
                <a:spcPct val="107000"/>
              </a:lnSpc>
              <a:spcBef>
                <a:spcPts val="0"/>
              </a:spcBef>
              <a:spcAft>
                <a:spcPts val="0"/>
              </a:spcAft>
              <a:buFont typeface="Arial" panose="020B0604020202020204" pitchFamily="34" charset="0"/>
              <a:buChar char="•"/>
            </a:pPr>
            <a:r>
              <a:rPr lang="en-US" dirty="0">
                <a:cs typeface="Calibri" panose="020F0502020204030204" pitchFamily="34" charset="0"/>
              </a:rPr>
              <a:t>Collaborating with our counterparts in other campus units (e.g., planning for an event, attending meetings)</a:t>
            </a:r>
          </a:p>
          <a:p>
            <a:pPr marR="0" lvl="1" indent="-342900">
              <a:lnSpc>
                <a:spcPct val="107000"/>
              </a:lnSpc>
              <a:spcBef>
                <a:spcPts val="0"/>
              </a:spcBef>
              <a:spcAft>
                <a:spcPts val="0"/>
              </a:spcAft>
              <a:buFont typeface="Arial" panose="020B0604020202020204" pitchFamily="34" charset="0"/>
              <a:buChar char="•"/>
            </a:pPr>
            <a:r>
              <a:rPr lang="en-US" dirty="0">
                <a:cs typeface="Calibri" panose="020F0502020204030204" pitchFamily="34" charset="0"/>
              </a:rPr>
              <a:t>Prevention services, based on needs assessments and national/local/ Rutgers Data regarding wellness to improve quality of life and to reduce risk (e.g., suicide, alcohol and other drug, and unhealthy coping behaviors).  </a:t>
            </a:r>
          </a:p>
          <a:p>
            <a:pPr marR="0" lvl="1" indent="-342900">
              <a:lnSpc>
                <a:spcPct val="107000"/>
              </a:lnSpc>
              <a:spcBef>
                <a:spcPts val="0"/>
              </a:spcBef>
              <a:spcAft>
                <a:spcPts val="0"/>
              </a:spcAft>
              <a:buFont typeface="Arial" panose="020B0604020202020204" pitchFamily="34" charset="0"/>
              <a:buChar char="•"/>
            </a:pPr>
            <a:r>
              <a:rPr lang="en-US" dirty="0">
                <a:cs typeface="Calibri" panose="020F0502020204030204" pitchFamily="34" charset="0"/>
              </a:rPr>
              <a:t>Providing clinical services, individually and in groups.</a:t>
            </a:r>
          </a:p>
          <a:p>
            <a:endParaRPr lang="en-US" dirty="0"/>
          </a:p>
        </p:txBody>
      </p:sp>
      <p:sp>
        <p:nvSpPr>
          <p:cNvPr id="4" name="Slide Number Placeholder 3"/>
          <p:cNvSpPr>
            <a:spLocks noGrp="1"/>
          </p:cNvSpPr>
          <p:nvPr>
            <p:ph type="sldNum" sz="quarter" idx="5"/>
          </p:nvPr>
        </p:nvSpPr>
        <p:spPr/>
        <p:txBody>
          <a:bodyPr/>
          <a:lstStyle/>
          <a:p>
            <a:fld id="{1CF453B2-266B-4417-9473-E2FD48FD0F8D}" type="slidenum">
              <a:rPr lang="en-US" smtClean="0"/>
              <a:t>6</a:t>
            </a:fld>
            <a:endParaRPr lang="en-US"/>
          </a:p>
        </p:txBody>
      </p:sp>
    </p:spTree>
    <p:extLst>
      <p:ext uri="{BB962C8B-B14F-4D97-AF65-F5344CB8AC3E}">
        <p14:creationId xmlns:p14="http://schemas.microsoft.com/office/powerpoint/2010/main" val="2314460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print"/>
          <a:srcRect/>
          <a:stretch>
            <a:fillRect/>
          </a:stretch>
        </p:blipFill>
        <p:spPr bwMode="auto">
          <a:xfrm>
            <a:off x="0" y="0"/>
            <a:ext cx="9142413" cy="6858000"/>
          </a:xfrm>
          <a:prstGeom prst="rect">
            <a:avLst/>
          </a:prstGeom>
          <a:noFill/>
          <a:ln w="9525">
            <a:noFill/>
            <a:miter lim="800000"/>
            <a:headEnd/>
            <a:tailEnd/>
          </a:ln>
        </p:spPr>
      </p:pic>
      <p:pic>
        <p:nvPicPr>
          <p:cNvPr id="5" name="Picture 10"/>
          <p:cNvPicPr>
            <a:picLocks noChangeAspect="1"/>
          </p:cNvPicPr>
          <p:nvPr userDrawn="1"/>
        </p:nvPicPr>
        <p:blipFill>
          <a:blip r:embed="rId3" cstate="print"/>
          <a:srcRect/>
          <a:stretch>
            <a:fillRect/>
          </a:stretch>
        </p:blipFill>
        <p:spPr bwMode="auto">
          <a:xfrm>
            <a:off x="395288" y="381000"/>
            <a:ext cx="2832100" cy="9906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D0853C6-9AA5-4D6F-BC29-11FE6F67C2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E4242F0-1534-47BB-85F6-44D06727E0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66A9316-7EAB-4AB8-BBA5-FFDD41B48D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6F22220-CF09-41E3-920D-D5AE679C76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103D81-F993-4442-A5B1-70870238E2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F8495A9-9FCD-4100-ACC4-86CF3B5D6F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C76EBB8-1D7C-4EC5-8D92-92C1C235E9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245D47-8074-4470-A938-4C973E3A01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AFFFB2-9CF4-4098-A5B7-98FFDCC942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AF789C-7B9D-4108-B026-D2D4F3A25F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13" cstate="print"/>
          <a:srcRect/>
          <a:stretch>
            <a:fillRect/>
          </a:stretch>
        </p:blipFill>
        <p:spPr bwMode="auto">
          <a:xfrm>
            <a:off x="0" y="0"/>
            <a:ext cx="9142413" cy="61912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a:p>
        </p:txBody>
      </p:sp>
      <p:sp>
        <p:nvSpPr>
          <p:cNvPr id="2052" name="Rectangle 3"/>
          <p:cNvSpPr>
            <a:spLocks noGrp="1" noChangeArrowheads="1"/>
          </p:cNvSpPr>
          <p:nvPr>
            <p:ph type="body" idx="1"/>
          </p:nvPr>
        </p:nvSpPr>
        <p:spPr bwMode="auto">
          <a:xfrm>
            <a:off x="457200" y="1524000"/>
            <a:ext cx="8229600"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5F5F5F"/>
                </a:solidFill>
              </a:defRPr>
            </a:lvl1pPr>
          </a:lstStyle>
          <a:p>
            <a:pPr>
              <a:defRPr/>
            </a:pPr>
            <a:endParaRPr lang="en-US" dirty="0"/>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a:solidFill>
                <a:schemeClr val="bg1"/>
              </a:solidFill>
            </a:endParaRPr>
          </a:p>
        </p:txBody>
      </p:sp>
      <p:pic>
        <p:nvPicPr>
          <p:cNvPr id="2057" name="Picture 2"/>
          <p:cNvPicPr>
            <a:picLocks noChangeAspect="1"/>
          </p:cNvPicPr>
          <p:nvPr userDrawn="1"/>
        </p:nvPicPr>
        <p:blipFill>
          <a:blip r:embed="rId14" cstate="print"/>
          <a:srcRect/>
          <a:stretch>
            <a:fillRect/>
          </a:stretch>
        </p:blipFill>
        <p:spPr bwMode="auto">
          <a:xfrm>
            <a:off x="376238" y="144463"/>
            <a:ext cx="144145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ct val="0"/>
        </a:spcAft>
        <a:defRPr sz="3000">
          <a:solidFill>
            <a:schemeClr val="tx2"/>
          </a:solidFill>
          <a:latin typeface="+mj-lt"/>
          <a:ea typeface="Geneva" charset="0"/>
          <a:cs typeface="Geneva" charset="0"/>
        </a:defRPr>
      </a:lvl1pPr>
      <a:lvl2pPr algn="l" rtl="0" eaLnBrk="0" fontAlgn="base" hangingPunct="0">
        <a:spcBef>
          <a:spcPct val="0"/>
        </a:spcBef>
        <a:spcAft>
          <a:spcPct val="0"/>
        </a:spcAft>
        <a:defRPr sz="3000">
          <a:solidFill>
            <a:schemeClr val="tx2"/>
          </a:solidFill>
          <a:latin typeface="Arial" charset="0"/>
          <a:ea typeface="Geneva" charset="0"/>
          <a:cs typeface="Geneva" charset="0"/>
        </a:defRPr>
      </a:lvl2pPr>
      <a:lvl3pPr algn="l" rtl="0" eaLnBrk="0" fontAlgn="base" hangingPunct="0">
        <a:spcBef>
          <a:spcPct val="0"/>
        </a:spcBef>
        <a:spcAft>
          <a:spcPct val="0"/>
        </a:spcAft>
        <a:defRPr sz="3000">
          <a:solidFill>
            <a:schemeClr val="tx2"/>
          </a:solidFill>
          <a:latin typeface="Arial" charset="0"/>
          <a:ea typeface="Geneva" charset="0"/>
          <a:cs typeface="Geneva" charset="0"/>
        </a:defRPr>
      </a:lvl3pPr>
      <a:lvl4pPr algn="l" rtl="0" eaLnBrk="0" fontAlgn="base" hangingPunct="0">
        <a:spcBef>
          <a:spcPct val="0"/>
        </a:spcBef>
        <a:spcAft>
          <a:spcPct val="0"/>
        </a:spcAft>
        <a:defRPr sz="3000">
          <a:solidFill>
            <a:schemeClr val="tx2"/>
          </a:solidFill>
          <a:latin typeface="Arial" charset="0"/>
          <a:ea typeface="Geneva" charset="0"/>
          <a:cs typeface="Geneva" charset="0"/>
        </a:defRPr>
      </a:lvl4pPr>
      <a:lvl5pPr algn="l" rtl="0" eaLnBrk="0" fontAlgn="base" hangingPunct="0">
        <a:spcBef>
          <a:spcPct val="0"/>
        </a:spcBef>
        <a:spcAft>
          <a:spcPct val="0"/>
        </a:spcAft>
        <a:defRPr sz="3000">
          <a:solidFill>
            <a:schemeClr val="tx2"/>
          </a:solidFill>
          <a:latin typeface="Arial" charset="0"/>
          <a:ea typeface="Geneva"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0" fontAlgn="base" hangingPunct="0">
        <a:spcBef>
          <a:spcPct val="20000"/>
        </a:spcBef>
        <a:spcAft>
          <a:spcPct val="0"/>
        </a:spcAft>
        <a:buNone/>
        <a:defRPr sz="2200">
          <a:solidFill>
            <a:srgbClr val="5F5F5F"/>
          </a:solidFill>
          <a:latin typeface="+mn-lt"/>
          <a:ea typeface="Geneva" charset="0"/>
          <a:cs typeface="Geneva" charset="0"/>
        </a:defRPr>
      </a:lvl1pPr>
      <a:lvl2pPr marL="742950" indent="-285750" algn="l" rtl="0" eaLnBrk="0" fontAlgn="base" hangingPunct="0">
        <a:spcBef>
          <a:spcPct val="20000"/>
        </a:spcBef>
        <a:spcAft>
          <a:spcPct val="0"/>
        </a:spcAft>
        <a:buChar char="–"/>
        <a:defRPr>
          <a:solidFill>
            <a:srgbClr val="5F5F5F"/>
          </a:solidFill>
          <a:latin typeface="+mn-lt"/>
          <a:ea typeface="Geneva" charset="0"/>
        </a:defRPr>
      </a:lvl2pPr>
      <a:lvl3pPr marL="1143000" indent="-228600" algn="l" rtl="0" eaLnBrk="0" fontAlgn="base" hangingPunct="0">
        <a:spcBef>
          <a:spcPct val="20000"/>
        </a:spcBef>
        <a:spcAft>
          <a:spcPct val="0"/>
        </a:spcAft>
        <a:buChar char="•"/>
        <a:defRPr sz="1600">
          <a:solidFill>
            <a:srgbClr val="5F5F5F"/>
          </a:solidFill>
          <a:latin typeface="+mn-lt"/>
          <a:ea typeface="Geneva" charset="0"/>
        </a:defRPr>
      </a:lvl3pPr>
      <a:lvl4pPr marL="1600200" indent="-228600" algn="l" rtl="0" eaLnBrk="0" fontAlgn="base" hangingPunct="0">
        <a:spcBef>
          <a:spcPct val="20000"/>
        </a:spcBef>
        <a:spcAft>
          <a:spcPct val="0"/>
        </a:spcAft>
        <a:buChar char="–"/>
        <a:defRPr sz="1400">
          <a:solidFill>
            <a:srgbClr val="5F5F5F"/>
          </a:solidFill>
          <a:latin typeface="+mn-lt"/>
          <a:ea typeface="Geneva" charset="0"/>
        </a:defRPr>
      </a:lvl4pPr>
      <a:lvl5pPr marL="2057400" indent="-228600" algn="l" rtl="0" eaLnBrk="0" fontAlgn="base" hangingPunct="0">
        <a:spcBef>
          <a:spcPct val="20000"/>
        </a:spcBef>
        <a:spcAft>
          <a:spcPct val="0"/>
        </a:spcAft>
        <a:buChar char="»"/>
        <a:defRPr sz="1400">
          <a:solidFill>
            <a:srgbClr val="5F5F5F"/>
          </a:solidFill>
          <a:latin typeface="+mn-lt"/>
          <a:ea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tate.nj.us/humanservices/dmhas/home/hotlines/MH_Screening_Center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tel:848932788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95513"/>
            <a:ext cx="7772400" cy="1470025"/>
          </a:xfrm>
        </p:spPr>
        <p:txBody>
          <a:bodyPr/>
          <a:lstStyle/>
          <a:p>
            <a:br>
              <a:rPr lang="en-US" sz="2800" dirty="0"/>
            </a:br>
            <a:br>
              <a:rPr lang="en-US" dirty="0"/>
            </a:br>
            <a:r>
              <a:rPr lang="en-US" dirty="0"/>
              <a:t> </a:t>
            </a:r>
            <a:r>
              <a:rPr lang="en-US" sz="2800" dirty="0"/>
              <a:t>Counseling, Alcohol and Other Drug Assistance Program &amp; Psychiatric Services (CAPS)</a:t>
            </a:r>
            <a:br>
              <a:rPr lang="en-US" sz="2800" dirty="0"/>
            </a:br>
            <a:r>
              <a:rPr lang="en-US" sz="2800" dirty="0"/>
              <a:t>and</a:t>
            </a:r>
            <a:br>
              <a:rPr lang="en-US" dirty="0"/>
            </a:br>
            <a:r>
              <a:rPr lang="en-US" dirty="0"/>
              <a:t>Community Based Counseling Services</a:t>
            </a:r>
          </a:p>
        </p:txBody>
      </p:sp>
      <p:sp>
        <p:nvSpPr>
          <p:cNvPr id="4" name="Slide Number Placeholder 3"/>
          <p:cNvSpPr>
            <a:spLocks noGrp="1"/>
          </p:cNvSpPr>
          <p:nvPr>
            <p:ph type="sldNum" sz="quarter" idx="4294967295"/>
          </p:nvPr>
        </p:nvSpPr>
        <p:spPr>
          <a:xfrm>
            <a:off x="7010400" y="6245225"/>
            <a:ext cx="2133600" cy="476250"/>
          </a:xfrm>
        </p:spPr>
        <p:txBody>
          <a:bodyPr/>
          <a:lstStyle/>
          <a:p>
            <a:pPr>
              <a:defRPr/>
            </a:pPr>
            <a:fld id="{966A9316-7EAB-4AB8-BBA5-FFDD41B48DF2}"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2A31-2681-438E-9A76-ECEB15DE8A7E}"/>
              </a:ext>
            </a:extLst>
          </p:cNvPr>
          <p:cNvSpPr>
            <a:spLocks noGrp="1"/>
          </p:cNvSpPr>
          <p:nvPr>
            <p:ph type="title"/>
          </p:nvPr>
        </p:nvSpPr>
        <p:spPr>
          <a:xfrm>
            <a:off x="457200" y="735330"/>
            <a:ext cx="8229600" cy="808038"/>
          </a:xfrm>
        </p:spPr>
        <p:txBody>
          <a:bodyPr/>
          <a:lstStyle/>
          <a:p>
            <a:pPr algn="ctr"/>
            <a:r>
              <a:rPr lang="en-US" sz="3200" b="1" dirty="0"/>
              <a:t>Scan this QR Code for up to date Let’s Talk locations, schedule and information!</a:t>
            </a:r>
          </a:p>
        </p:txBody>
      </p:sp>
      <p:sp>
        <p:nvSpPr>
          <p:cNvPr id="4" name="Slide Number Placeholder 3">
            <a:extLst>
              <a:ext uri="{FF2B5EF4-FFF2-40B4-BE49-F238E27FC236}">
                <a16:creationId xmlns:a16="http://schemas.microsoft.com/office/drawing/2014/main" id="{EBD30B09-DB15-4452-8218-6C9951F9C3DA}"/>
              </a:ext>
            </a:extLst>
          </p:cNvPr>
          <p:cNvSpPr>
            <a:spLocks noGrp="1"/>
          </p:cNvSpPr>
          <p:nvPr>
            <p:ph type="sldNum" sz="quarter" idx="10"/>
          </p:nvPr>
        </p:nvSpPr>
        <p:spPr/>
        <p:txBody>
          <a:bodyPr/>
          <a:lstStyle/>
          <a:p>
            <a:pPr>
              <a:defRPr/>
            </a:pPr>
            <a:fld id="{966A9316-7EAB-4AB8-BBA5-FFDD41B48DF2}" type="slidenum">
              <a:rPr lang="en-US" smtClean="0"/>
              <a:pPr>
                <a:defRPr/>
              </a:pPr>
              <a:t>10</a:t>
            </a:fld>
            <a:endParaRPr lang="en-US"/>
          </a:p>
        </p:txBody>
      </p:sp>
      <p:pic>
        <p:nvPicPr>
          <p:cNvPr id="5" name="Content Placeholder 4">
            <a:extLst>
              <a:ext uri="{FF2B5EF4-FFF2-40B4-BE49-F238E27FC236}">
                <a16:creationId xmlns:a16="http://schemas.microsoft.com/office/drawing/2014/main" id="{EB31237D-30D4-4CDF-899A-D8380DF4D9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860" y="1922780"/>
            <a:ext cx="4526280" cy="4526280"/>
          </a:xfrm>
          <a:prstGeom prst="rect">
            <a:avLst/>
          </a:prstGeom>
        </p:spPr>
      </p:pic>
    </p:spTree>
    <p:extLst>
      <p:ext uri="{BB962C8B-B14F-4D97-AF65-F5344CB8AC3E}">
        <p14:creationId xmlns:p14="http://schemas.microsoft.com/office/powerpoint/2010/main" val="173677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435" y="708421"/>
            <a:ext cx="7142922" cy="606029"/>
          </a:xfrm>
        </p:spPr>
        <p:txBody>
          <a:bodyPr/>
          <a:lstStyle/>
          <a:p>
            <a:pPr marL="0" indent="0" algn="ctr"/>
            <a:r>
              <a:rPr lang="en-US" sz="3200" b="1" dirty="0">
                <a:latin typeface="Calibri" panose="020F0502020204030204" pitchFamily="34" charset="0"/>
                <a:cs typeface="Calibri" panose="020F0502020204030204" pitchFamily="34" charset="0"/>
              </a:rPr>
              <a:t>Other</a:t>
            </a:r>
            <a:r>
              <a:rPr lang="en-US" sz="3600" b="1" dirty="0">
                <a:solidFill>
                  <a:schemeClr val="bg2"/>
                </a:solidFill>
              </a:rPr>
              <a:t> </a:t>
            </a:r>
            <a:r>
              <a:rPr lang="en-US" sz="3200" b="1" dirty="0">
                <a:latin typeface="Calibri" panose="020F0502020204030204" pitchFamily="34" charset="0"/>
                <a:cs typeface="Calibri" panose="020F0502020204030204" pitchFamily="34" charset="0"/>
              </a:rPr>
              <a:t>Resources</a:t>
            </a:r>
            <a:r>
              <a:rPr lang="en-US" dirty="0"/>
              <a:t> </a:t>
            </a:r>
            <a:r>
              <a:rPr lang="en-US" sz="3200" b="1" dirty="0">
                <a:latin typeface="Calibri" panose="020F0502020204030204" pitchFamily="34" charset="0"/>
                <a:cs typeface="Calibri" panose="020F0502020204030204" pitchFamily="34" charset="0"/>
              </a:rPr>
              <a:t>for</a:t>
            </a:r>
            <a:r>
              <a:rPr lang="en-US" dirty="0"/>
              <a:t> </a:t>
            </a:r>
            <a:r>
              <a:rPr lang="en-US" sz="3200" b="1" dirty="0">
                <a:latin typeface="Calibri" panose="020F0502020204030204" pitchFamily="34" charset="0"/>
                <a:cs typeface="Calibri" panose="020F0502020204030204" pitchFamily="34" charset="0"/>
              </a:rPr>
              <a:t>Help</a:t>
            </a:r>
            <a:r>
              <a:rPr lang="en-US" dirty="0"/>
              <a:t> </a:t>
            </a:r>
            <a:r>
              <a:rPr lang="en-US" sz="3200" b="1" dirty="0">
                <a:latin typeface="Calibri" panose="020F0502020204030204" pitchFamily="34" charset="0"/>
                <a:cs typeface="Calibri" panose="020F0502020204030204" pitchFamily="34" charset="0"/>
              </a:rPr>
              <a:t>in a Crisis</a:t>
            </a:r>
          </a:p>
        </p:txBody>
      </p:sp>
      <p:sp>
        <p:nvSpPr>
          <p:cNvPr id="3" name="Content Placeholder 2"/>
          <p:cNvSpPr>
            <a:spLocks noGrp="1"/>
          </p:cNvSpPr>
          <p:nvPr>
            <p:ph idx="1"/>
          </p:nvPr>
        </p:nvSpPr>
        <p:spPr>
          <a:xfrm>
            <a:off x="184935" y="1314450"/>
            <a:ext cx="8815227" cy="5219913"/>
          </a:xfrm>
        </p:spPr>
        <p:txBody>
          <a:bodyPr/>
          <a:lstStyle/>
          <a:p>
            <a:pPr marL="285750" indent="-285750">
              <a:buFont typeface="Arial" panose="020B0604020202020204" pitchFamily="34" charset="0"/>
              <a:buChar char="•"/>
            </a:pPr>
            <a:r>
              <a:rPr lang="en-US" sz="1700" b="1" dirty="0">
                <a:solidFill>
                  <a:schemeClr val="tx1"/>
                </a:solidFill>
              </a:rPr>
              <a:t>Rutgers University Police Department (RUPD) - </a:t>
            </a:r>
            <a:r>
              <a:rPr lang="en-US" sz="1700" dirty="0">
                <a:solidFill>
                  <a:schemeClr val="tx1"/>
                </a:solidFill>
              </a:rPr>
              <a:t>In the event of a crisis or emergency, contact RUPD by calling 911 or (non-emergency) 848-932-7211.</a:t>
            </a:r>
          </a:p>
          <a:p>
            <a:pPr marL="285750" indent="-285750">
              <a:buFont typeface="Arial" panose="020B0604020202020204" pitchFamily="34" charset="0"/>
              <a:buChar char="•"/>
            </a:pPr>
            <a:r>
              <a:rPr lang="en-US" sz="1700" b="1" dirty="0">
                <a:solidFill>
                  <a:schemeClr val="tx1"/>
                </a:solidFill>
                <a:effectLst/>
                <a:ea typeface="Calibri" panose="020F0502020204030204" pitchFamily="34" charset="0"/>
              </a:rPr>
              <a:t>Acute Psychiatric Services (APS): </a:t>
            </a:r>
            <a:r>
              <a:rPr lang="en-US" sz="1700" dirty="0">
                <a:solidFill>
                  <a:schemeClr val="tx1"/>
                </a:solidFill>
                <a:effectLst/>
                <a:ea typeface="Calibri" panose="020F0502020204030204" pitchFamily="34" charset="0"/>
              </a:rPr>
              <a:t>855-515-5700 (Middlesex County, includes New Brunswick/Piscataway and surrounding areas; available 24/7), or outside Middlesex County, contact your local NJ designated screening center, which can be found here: </a:t>
            </a:r>
            <a:r>
              <a:rPr lang="en-US" sz="1700" u="sng" dirty="0">
                <a:solidFill>
                  <a:schemeClr val="tx1"/>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https://www.state.nj.us/humanservices/dmhas/home/hotlines/MH_Screening_Centers.pdf</a:t>
            </a:r>
            <a:endParaRPr lang="en-US" sz="1700" u="sng" dirty="0">
              <a:solidFill>
                <a:schemeClr val="tx1"/>
              </a:solidFill>
              <a:ea typeface="Calibri" panose="020F0502020204030204" pitchFamily="34" charset="0"/>
            </a:endParaRPr>
          </a:p>
          <a:p>
            <a:pPr marL="285750" indent="-285750">
              <a:buFont typeface="Arial" panose="020B0604020202020204" pitchFamily="34" charset="0"/>
              <a:buChar char="•"/>
            </a:pPr>
            <a:r>
              <a:rPr lang="en-US" sz="1700" b="1" dirty="0">
                <a:solidFill>
                  <a:schemeClr val="tx1"/>
                </a:solidFill>
                <a:effectLst/>
                <a:ea typeface="Calibri" panose="020F0502020204030204" pitchFamily="34" charset="0"/>
              </a:rPr>
              <a:t>NJ </a:t>
            </a:r>
            <a:r>
              <a:rPr lang="en-US" sz="1700" b="1" dirty="0" err="1">
                <a:solidFill>
                  <a:schemeClr val="tx1"/>
                </a:solidFill>
                <a:effectLst/>
                <a:ea typeface="Calibri" panose="020F0502020204030204" pitchFamily="34" charset="0"/>
              </a:rPr>
              <a:t>Hopeline</a:t>
            </a:r>
            <a:r>
              <a:rPr lang="en-US" sz="1700" b="1" dirty="0">
                <a:solidFill>
                  <a:schemeClr val="tx1"/>
                </a:solidFill>
                <a:effectLst/>
                <a:ea typeface="Calibri" panose="020F0502020204030204" pitchFamily="34" charset="0"/>
              </a:rPr>
              <a:t>: </a:t>
            </a:r>
            <a:r>
              <a:rPr lang="en-US" sz="1700" dirty="0">
                <a:solidFill>
                  <a:schemeClr val="tx1"/>
                </a:solidFill>
                <a:effectLst/>
                <a:ea typeface="Calibri" panose="020F0502020204030204" pitchFamily="34" charset="0"/>
              </a:rPr>
              <a:t>855-654-6735 (New Jersey only; available 24/7) and by text or chat via njhopeline.com</a:t>
            </a:r>
          </a:p>
          <a:p>
            <a:pPr marL="285750" indent="-285750">
              <a:buFont typeface="Arial" panose="020B0604020202020204" pitchFamily="34" charset="0"/>
              <a:buChar char="•"/>
            </a:pPr>
            <a:r>
              <a:rPr lang="en-US" sz="1700" b="1" dirty="0">
                <a:solidFill>
                  <a:schemeClr val="tx1"/>
                </a:solidFill>
                <a:effectLst/>
                <a:ea typeface="Calibri" panose="020F0502020204030204" pitchFamily="34" charset="0"/>
              </a:rPr>
              <a:t>National Suicide Prevention Lifeline</a:t>
            </a:r>
            <a:r>
              <a:rPr lang="en-US" sz="1700" dirty="0">
                <a:solidFill>
                  <a:schemeClr val="tx1"/>
                </a:solidFill>
                <a:effectLst/>
                <a:ea typeface="Calibri" panose="020F0502020204030204" pitchFamily="34" charset="0"/>
              </a:rPr>
              <a:t>: 1-800-273-TALK (8255), 24/7, national </a:t>
            </a:r>
          </a:p>
          <a:p>
            <a:pPr marL="285750" indent="-285750">
              <a:buFont typeface="Arial" panose="020B0604020202020204" pitchFamily="34" charset="0"/>
              <a:buChar char="•"/>
            </a:pPr>
            <a:r>
              <a:rPr lang="en-US" sz="1700" b="1" dirty="0">
                <a:solidFill>
                  <a:schemeClr val="tx1"/>
                </a:solidFill>
                <a:effectLst/>
                <a:ea typeface="Calibri" panose="020F0502020204030204" pitchFamily="34" charset="0"/>
              </a:rPr>
              <a:t>Trans </a:t>
            </a:r>
            <a:r>
              <a:rPr lang="en-US" sz="1700" b="1" dirty="0" err="1">
                <a:solidFill>
                  <a:schemeClr val="tx1"/>
                </a:solidFill>
                <a:effectLst/>
                <a:ea typeface="Calibri" panose="020F0502020204030204" pitchFamily="34" charset="0"/>
              </a:rPr>
              <a:t>LifeLine</a:t>
            </a:r>
            <a:r>
              <a:rPr lang="en-US" sz="1700" b="1" dirty="0">
                <a:solidFill>
                  <a:schemeClr val="tx1"/>
                </a:solidFill>
                <a:effectLst/>
                <a:ea typeface="Calibri" panose="020F0502020204030204" pitchFamily="34" charset="0"/>
              </a:rPr>
              <a:t> </a:t>
            </a:r>
            <a:r>
              <a:rPr lang="en-US" sz="1700" dirty="0">
                <a:solidFill>
                  <a:schemeClr val="tx1"/>
                </a:solidFill>
                <a:effectLst/>
                <a:ea typeface="Calibri" panose="020F0502020204030204" pitchFamily="34" charset="0"/>
              </a:rPr>
              <a:t>(Transgender Suicide Hotline): 877-565-8860 (available 24/7)</a:t>
            </a:r>
          </a:p>
          <a:p>
            <a:pPr marL="285750" indent="-285750">
              <a:buFont typeface="Arial" panose="020B0604020202020204" pitchFamily="34" charset="0"/>
              <a:buChar char="•"/>
            </a:pPr>
            <a:r>
              <a:rPr lang="en-US" sz="1700" b="1" dirty="0">
                <a:solidFill>
                  <a:schemeClr val="tx1"/>
                </a:solidFill>
                <a:effectLst/>
                <a:ea typeface="Calibri" panose="020F0502020204030204" pitchFamily="34" charset="0"/>
              </a:rPr>
              <a:t>National Crisis Text Line: </a:t>
            </a:r>
            <a:r>
              <a:rPr lang="en-US" sz="1700" dirty="0">
                <a:solidFill>
                  <a:schemeClr val="tx1"/>
                </a:solidFill>
                <a:effectLst/>
                <a:ea typeface="Calibri" panose="020F0502020204030204" pitchFamily="34" charset="0"/>
              </a:rPr>
              <a:t>Text “HELLO” to 741741 (available 24/7)  </a:t>
            </a:r>
          </a:p>
          <a:p>
            <a:pPr marL="285750" indent="-285750">
              <a:buFont typeface="Arial" panose="020B0604020202020204" pitchFamily="34" charset="0"/>
              <a:buChar char="•"/>
            </a:pPr>
            <a:r>
              <a:rPr lang="en-US" sz="1700" b="1" dirty="0">
                <a:solidFill>
                  <a:schemeClr val="tx1"/>
                </a:solidFill>
                <a:effectLst/>
                <a:ea typeface="Calibri" panose="020F0502020204030204" pitchFamily="34" charset="0"/>
              </a:rPr>
              <a:t>Trevor Project (for LGBTQIA support): </a:t>
            </a:r>
            <a:r>
              <a:rPr lang="en-US" sz="1700" dirty="0">
                <a:solidFill>
                  <a:schemeClr val="tx1"/>
                </a:solidFill>
                <a:effectLst/>
                <a:ea typeface="Calibri" panose="020F0502020204030204" pitchFamily="34" charset="0"/>
              </a:rPr>
              <a:t>1-866-488-7386 (available 24/7)</a:t>
            </a:r>
            <a:endParaRPr lang="en-US" sz="1700" dirty="0">
              <a:solidFill>
                <a:schemeClr val="tx1"/>
              </a:solidFill>
              <a:ea typeface="Calibri" panose="020F0502020204030204" pitchFamily="34" charset="0"/>
            </a:endParaRPr>
          </a:p>
          <a:p>
            <a:pPr marL="285750" indent="-285750">
              <a:buFont typeface="Arial" panose="020B0604020202020204" pitchFamily="34" charset="0"/>
              <a:buChar char="•"/>
            </a:pPr>
            <a:r>
              <a:rPr lang="en-US" sz="1700" b="1" dirty="0">
                <a:solidFill>
                  <a:schemeClr val="tx1"/>
                </a:solidFill>
                <a:effectLst/>
                <a:ea typeface="Calibri" panose="020F0502020204030204" pitchFamily="34" charset="0"/>
              </a:rPr>
              <a:t>NJ Peer Recovery </a:t>
            </a:r>
            <a:r>
              <a:rPr lang="en-US" sz="1700" dirty="0">
                <a:solidFill>
                  <a:schemeClr val="tx1"/>
                </a:solidFill>
                <a:effectLst/>
                <a:ea typeface="Calibri" panose="020F0502020204030204" pitchFamily="34" charset="0"/>
              </a:rPr>
              <a:t>(for alcohol or other drug support): 833-422-2765 (NJ residents only; available 7 days a week, 8am-8pm) </a:t>
            </a:r>
          </a:p>
          <a:p>
            <a:pPr marL="285750" indent="-285750">
              <a:buFont typeface="Arial" panose="020B0604020202020204" pitchFamily="34" charset="0"/>
              <a:buChar char="•"/>
            </a:pPr>
            <a:r>
              <a:rPr lang="en-US" sz="1700" b="1" dirty="0">
                <a:solidFill>
                  <a:schemeClr val="tx1"/>
                </a:solidFill>
                <a:effectLst/>
                <a:ea typeface="Calibri" panose="020F0502020204030204" pitchFamily="34" charset="0"/>
              </a:rPr>
              <a:t>NAMI </a:t>
            </a:r>
            <a:r>
              <a:rPr lang="en-US" sz="1700" b="1" dirty="0" err="1">
                <a:solidFill>
                  <a:schemeClr val="tx1"/>
                </a:solidFill>
                <a:effectLst/>
                <a:ea typeface="Calibri" panose="020F0502020204030204" pitchFamily="34" charset="0"/>
              </a:rPr>
              <a:t>HelpLine</a:t>
            </a:r>
            <a:r>
              <a:rPr lang="en-US" sz="1700" b="1" dirty="0">
                <a:solidFill>
                  <a:schemeClr val="tx1"/>
                </a:solidFill>
                <a:effectLst/>
                <a:ea typeface="Calibri" panose="020F0502020204030204" pitchFamily="34" charset="0"/>
              </a:rPr>
              <a:t>: </a:t>
            </a:r>
            <a:r>
              <a:rPr lang="en-US" sz="1700" dirty="0">
                <a:solidFill>
                  <a:schemeClr val="tx1"/>
                </a:solidFill>
                <a:effectLst/>
                <a:ea typeface="Calibri" panose="020F0502020204030204" pitchFamily="34" charset="0"/>
              </a:rPr>
              <a:t>1-800-950-NAMI (6264), Monday-Friday, 10am-10pm, </a:t>
            </a:r>
            <a:r>
              <a:rPr lang="en-US" sz="1700" dirty="0">
                <a:solidFill>
                  <a:schemeClr val="tx1"/>
                </a:solidFill>
              </a:rPr>
              <a:t>www.nami.org/help</a:t>
            </a:r>
          </a:p>
          <a:p>
            <a:pPr marL="0" indent="0"/>
            <a:endParaRPr lang="en-US" sz="1700" dirty="0">
              <a:solidFill>
                <a:schemeClr val="tx1"/>
              </a:solidFill>
            </a:endParaRPr>
          </a:p>
          <a:p>
            <a:pPr marL="0" indent="0"/>
            <a:endParaRPr lang="en-US" sz="1700" dirty="0">
              <a:solidFill>
                <a:schemeClr val="tx1"/>
              </a:solidFill>
            </a:endParaRPr>
          </a:p>
        </p:txBody>
      </p:sp>
    </p:spTree>
    <p:extLst>
      <p:ext uri="{BB962C8B-B14F-4D97-AF65-F5344CB8AC3E}">
        <p14:creationId xmlns:p14="http://schemas.microsoft.com/office/powerpoint/2010/main" val="411410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2" y="1033598"/>
            <a:ext cx="8613913" cy="606029"/>
          </a:xfrm>
        </p:spPr>
        <p:txBody>
          <a:bodyPr/>
          <a:lstStyle/>
          <a:p>
            <a:pPr algn="ctr"/>
            <a:r>
              <a:rPr lang="en-US" sz="2800" b="1" dirty="0">
                <a:latin typeface="+mn-lt"/>
              </a:rPr>
              <a:t>Worried About A Friend?</a:t>
            </a:r>
            <a:br>
              <a:rPr lang="en-US" sz="2800" b="1" dirty="0">
                <a:latin typeface="+mn-lt"/>
              </a:rPr>
            </a:br>
            <a:r>
              <a:rPr lang="en-US" sz="2800" b="1" dirty="0">
                <a:solidFill>
                  <a:srgbClr val="333333"/>
                </a:solidFill>
                <a:effectLst/>
                <a:latin typeface="+mn-lt"/>
              </a:rPr>
              <a:t>Do Something To Help – Share A Concern!</a:t>
            </a:r>
            <a:br>
              <a:rPr lang="en-US" sz="2800" b="1" dirty="0">
                <a:solidFill>
                  <a:srgbClr val="333333"/>
                </a:solidFill>
                <a:effectLst/>
                <a:latin typeface="+mn-lt"/>
              </a:rPr>
            </a:br>
            <a:r>
              <a:rPr lang="en-US" sz="2800" b="1" dirty="0">
                <a:latin typeface="+mn-lt"/>
              </a:rPr>
              <a:t> </a:t>
            </a:r>
          </a:p>
        </p:txBody>
      </p:sp>
      <p:pic>
        <p:nvPicPr>
          <p:cNvPr id="5" name="Picture 4"/>
          <p:cNvPicPr>
            <a:picLocks noChangeAspect="1"/>
          </p:cNvPicPr>
          <p:nvPr/>
        </p:nvPicPr>
        <p:blipFill rotWithShape="1">
          <a:blip r:embed="rId2"/>
          <a:srcRect l="892" r="804" b="1227"/>
          <a:stretch/>
        </p:blipFill>
        <p:spPr>
          <a:xfrm>
            <a:off x="806631" y="1710080"/>
            <a:ext cx="7210697" cy="4114322"/>
          </a:xfrm>
          <a:prstGeom prst="rect">
            <a:avLst/>
          </a:prstGeom>
        </p:spPr>
      </p:pic>
    </p:spTree>
    <p:extLst>
      <p:ext uri="{BB962C8B-B14F-4D97-AF65-F5344CB8AC3E}">
        <p14:creationId xmlns:p14="http://schemas.microsoft.com/office/powerpoint/2010/main" val="231662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08" y="752437"/>
            <a:ext cx="8573784" cy="808038"/>
          </a:xfrm>
        </p:spPr>
        <p:txBody>
          <a:bodyPr/>
          <a:lstStyle/>
          <a:p>
            <a:pPr algn="ctr"/>
            <a:br>
              <a:rPr lang="en-US" sz="2800" dirty="0"/>
            </a:br>
            <a:r>
              <a:rPr lang="en-US" sz="3200" b="1" dirty="0">
                <a:latin typeface="Calibri" panose="020F0502020204030204" pitchFamily="34" charset="0"/>
                <a:cs typeface="Calibri" panose="020F0502020204030204" pitchFamily="34" charset="0"/>
              </a:rPr>
              <a:t>Rutgers Counseling, Alcohol and Other Drug Assistance Program &amp; Psychiatric Services (CAPS)</a:t>
            </a:r>
            <a:br>
              <a:rPr lang="en-US" sz="2800" dirty="0"/>
            </a:br>
            <a:br>
              <a:rPr lang="en-US" sz="1400" b="1" dirty="0"/>
            </a:br>
            <a:r>
              <a:rPr lang="en-US" sz="2400" b="1" dirty="0"/>
              <a:t>How to Get Connected to CAPS</a:t>
            </a:r>
            <a:endParaRPr lang="en-US" sz="2800" b="1" dirty="0">
              <a:latin typeface="Maiandra GD" panose="020E0502030308020204" pitchFamily="34" charset="0"/>
            </a:endParaRPr>
          </a:p>
        </p:txBody>
      </p:sp>
      <p:sp>
        <p:nvSpPr>
          <p:cNvPr id="3" name="Content Placeholder 2"/>
          <p:cNvSpPr>
            <a:spLocks noGrp="1"/>
          </p:cNvSpPr>
          <p:nvPr>
            <p:ph sz="half" idx="1"/>
          </p:nvPr>
        </p:nvSpPr>
        <p:spPr>
          <a:xfrm>
            <a:off x="457200" y="2445249"/>
            <a:ext cx="4512733" cy="3780889"/>
          </a:xfrm>
        </p:spPr>
        <p:txBody>
          <a:bodyPr/>
          <a:lstStyle/>
          <a:p>
            <a:pPr marL="0" indent="0" algn="ctr"/>
            <a:r>
              <a:rPr lang="en-US" sz="2100" b="1" dirty="0">
                <a:solidFill>
                  <a:schemeClr val="tx1"/>
                </a:solidFill>
              </a:rPr>
              <a:t>Call CAPS at 848-932-7884</a:t>
            </a:r>
          </a:p>
          <a:p>
            <a:pPr marL="0" indent="0" algn="ctr"/>
            <a:endParaRPr lang="en-US" sz="2100" b="1" dirty="0">
              <a:solidFill>
                <a:schemeClr val="tx1"/>
              </a:solidFill>
            </a:endParaRPr>
          </a:p>
          <a:p>
            <a:pPr marL="0" indent="0" algn="ctr"/>
            <a:r>
              <a:rPr lang="en-US" sz="2100" dirty="0">
                <a:solidFill>
                  <a:schemeClr val="tx1"/>
                </a:solidFill>
              </a:rPr>
              <a:t>To initiate services, set up an assessment, schedule Let’s Talk or to schedule or reschedule an appointment, to access the CAPS daytime on call counselor (8:30 am - 4:30 pm) or after-hours service.</a:t>
            </a:r>
          </a:p>
          <a:p>
            <a:pPr marL="0" indent="0" algn="ctr"/>
            <a:endParaRPr lang="en-US" sz="2100" dirty="0">
              <a:solidFill>
                <a:schemeClr val="tx1"/>
              </a:solidFill>
            </a:endParaRPr>
          </a:p>
          <a:p>
            <a:pPr marL="0" indent="0" algn="ctr"/>
            <a:r>
              <a:rPr lang="en-US" sz="2000" dirty="0">
                <a:solidFill>
                  <a:schemeClr val="bg2"/>
                </a:solidFill>
              </a:rPr>
              <a:t>http://health.rutgers.edu/medical-counseling-services/counseling/</a:t>
            </a:r>
          </a:p>
          <a:p>
            <a:pPr marL="0" indent="0" algn="ctr"/>
            <a:endParaRPr lang="en-US" sz="2100" b="1" dirty="0">
              <a:solidFill>
                <a:schemeClr val="tx1"/>
              </a:solidFill>
            </a:endParaRPr>
          </a:p>
        </p:txBody>
      </p:sp>
      <p:sp>
        <p:nvSpPr>
          <p:cNvPr id="5" name="Content Placeholder 4">
            <a:extLst>
              <a:ext uri="{FF2B5EF4-FFF2-40B4-BE49-F238E27FC236}">
                <a16:creationId xmlns:a16="http://schemas.microsoft.com/office/drawing/2014/main" id="{79092F6B-3C06-4783-AEAE-94255DCC93E2}"/>
              </a:ext>
            </a:extLst>
          </p:cNvPr>
          <p:cNvSpPr>
            <a:spLocks noGrp="1"/>
          </p:cNvSpPr>
          <p:nvPr>
            <p:ph sz="half" idx="2"/>
          </p:nvPr>
        </p:nvSpPr>
        <p:spPr>
          <a:xfrm>
            <a:off x="4648200" y="2352780"/>
            <a:ext cx="4038600" cy="3705119"/>
          </a:xfrm>
        </p:spPr>
        <p:txBody>
          <a:bodyPr/>
          <a:lstStyle/>
          <a:p>
            <a:pPr algn="ctr"/>
            <a:r>
              <a:rPr lang="en-US" sz="2100" b="1" dirty="0">
                <a:solidFill>
                  <a:schemeClr val="tx1"/>
                </a:solidFill>
              </a:rPr>
              <a:t>Visit 17 Senior Street</a:t>
            </a:r>
          </a:p>
          <a:p>
            <a:pPr algn="ctr"/>
            <a:r>
              <a:rPr lang="en-US" sz="2100" b="1" dirty="0">
                <a:solidFill>
                  <a:schemeClr val="tx1"/>
                </a:solidFill>
              </a:rPr>
              <a:t>College Avenue Campus</a:t>
            </a:r>
          </a:p>
          <a:p>
            <a:pPr algn="ctr"/>
            <a:r>
              <a:rPr lang="en-US" sz="2100" b="1" dirty="0">
                <a:solidFill>
                  <a:schemeClr val="tx1"/>
                </a:solidFill>
              </a:rPr>
              <a:t>New Brunswick, NJ</a:t>
            </a:r>
          </a:p>
          <a:p>
            <a:endParaRPr lang="en-US" sz="2100" dirty="0">
              <a:solidFill>
                <a:schemeClr val="tx1"/>
              </a:solidFill>
            </a:endParaRPr>
          </a:p>
        </p:txBody>
      </p:sp>
      <p:pic>
        <p:nvPicPr>
          <p:cNvPr id="4" name="Picture 3"/>
          <p:cNvPicPr>
            <a:picLocks noChangeAspect="1"/>
          </p:cNvPicPr>
          <p:nvPr/>
        </p:nvPicPr>
        <p:blipFill>
          <a:blip r:embed="rId3"/>
          <a:stretch>
            <a:fillRect/>
          </a:stretch>
        </p:blipFill>
        <p:spPr>
          <a:xfrm>
            <a:off x="5235967" y="3685854"/>
            <a:ext cx="3048000" cy="2706101"/>
          </a:xfrm>
          <a:prstGeom prst="rect">
            <a:avLst/>
          </a:prstGeom>
        </p:spPr>
      </p:pic>
    </p:spTree>
    <p:extLst>
      <p:ext uri="{BB962C8B-B14F-4D97-AF65-F5344CB8AC3E}">
        <p14:creationId xmlns:p14="http://schemas.microsoft.com/office/powerpoint/2010/main" val="72293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9E1C69-7293-4DD1-A721-A67FC57199AC}"/>
              </a:ext>
            </a:extLst>
          </p:cNvPr>
          <p:cNvSpPr>
            <a:spLocks noGrp="1"/>
          </p:cNvSpPr>
          <p:nvPr>
            <p:ph type="title"/>
          </p:nvPr>
        </p:nvSpPr>
        <p:spPr>
          <a:xfrm>
            <a:off x="628650" y="666862"/>
            <a:ext cx="7886700" cy="490334"/>
          </a:xfrm>
          <a:ln>
            <a:noFill/>
          </a:ln>
        </p:spPr>
        <p:txBody>
          <a:bodyPr>
            <a:normAutofit fontScale="90000"/>
          </a:bodyPr>
          <a:lstStyle/>
          <a:p>
            <a:pPr algn="ctr"/>
            <a:r>
              <a:rPr lang="en-US" sz="3600" b="1" dirty="0">
                <a:latin typeface="Calibri" panose="020F0502020204030204" pitchFamily="34" charset="0"/>
                <a:cs typeface="Calibri" panose="020F0502020204030204" pitchFamily="34" charset="0"/>
              </a:rPr>
              <a:t>Clinical Services at Rutgers CAPS</a:t>
            </a:r>
          </a:p>
        </p:txBody>
      </p:sp>
      <p:sp>
        <p:nvSpPr>
          <p:cNvPr id="9" name="Oval 8">
            <a:extLst>
              <a:ext uri="{FF2B5EF4-FFF2-40B4-BE49-F238E27FC236}">
                <a16:creationId xmlns:a16="http://schemas.microsoft.com/office/drawing/2014/main" id="{04A6BA60-2259-40F0-986B-04D111C69B70}"/>
              </a:ext>
            </a:extLst>
          </p:cNvPr>
          <p:cNvSpPr/>
          <p:nvPr/>
        </p:nvSpPr>
        <p:spPr>
          <a:xfrm>
            <a:off x="1606265" y="3414779"/>
            <a:ext cx="1593201" cy="162632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Clinical Social Work Team </a:t>
            </a:r>
          </a:p>
          <a:p>
            <a:pPr algn="ctr"/>
            <a:r>
              <a:rPr lang="en-US" sz="700" dirty="0">
                <a:solidFill>
                  <a:schemeClr val="tx1"/>
                </a:solidFill>
              </a:rPr>
              <a:t> </a:t>
            </a:r>
          </a:p>
        </p:txBody>
      </p:sp>
      <p:sp>
        <p:nvSpPr>
          <p:cNvPr id="10" name="Oval 9">
            <a:extLst>
              <a:ext uri="{FF2B5EF4-FFF2-40B4-BE49-F238E27FC236}">
                <a16:creationId xmlns:a16="http://schemas.microsoft.com/office/drawing/2014/main" id="{1D71388A-C893-4FD3-AAA9-D0CB0ED63ECC}"/>
              </a:ext>
            </a:extLst>
          </p:cNvPr>
          <p:cNvSpPr/>
          <p:nvPr/>
        </p:nvSpPr>
        <p:spPr>
          <a:xfrm>
            <a:off x="5305388" y="1734121"/>
            <a:ext cx="1581467" cy="162632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Alcohol and Other Drug Program</a:t>
            </a:r>
          </a:p>
          <a:p>
            <a:pPr algn="ctr"/>
            <a:r>
              <a:rPr lang="en-US" sz="700" dirty="0">
                <a:solidFill>
                  <a:schemeClr val="tx1"/>
                </a:solidFill>
              </a:rPr>
              <a:t> </a:t>
            </a:r>
          </a:p>
        </p:txBody>
      </p:sp>
      <p:sp>
        <p:nvSpPr>
          <p:cNvPr id="11" name="Oval 10">
            <a:extLst>
              <a:ext uri="{FF2B5EF4-FFF2-40B4-BE49-F238E27FC236}">
                <a16:creationId xmlns:a16="http://schemas.microsoft.com/office/drawing/2014/main" id="{6AA53C85-2ABD-436C-A9FB-5770E0EEDFD6}"/>
              </a:ext>
            </a:extLst>
          </p:cNvPr>
          <p:cNvSpPr/>
          <p:nvPr/>
        </p:nvSpPr>
        <p:spPr>
          <a:xfrm>
            <a:off x="5743945" y="3405342"/>
            <a:ext cx="1581467" cy="162632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Clinical Training</a:t>
            </a:r>
          </a:p>
          <a:p>
            <a:pPr algn="ctr"/>
            <a:r>
              <a:rPr lang="en-US" sz="700" dirty="0">
                <a:solidFill>
                  <a:schemeClr val="tx1"/>
                </a:solidFill>
              </a:rPr>
              <a:t> </a:t>
            </a:r>
          </a:p>
        </p:txBody>
      </p:sp>
      <p:sp>
        <p:nvSpPr>
          <p:cNvPr id="12" name="Oval 11">
            <a:extLst>
              <a:ext uri="{FF2B5EF4-FFF2-40B4-BE49-F238E27FC236}">
                <a16:creationId xmlns:a16="http://schemas.microsoft.com/office/drawing/2014/main" id="{E090AB93-A64F-4918-8045-D9FBFE898704}"/>
              </a:ext>
            </a:extLst>
          </p:cNvPr>
          <p:cNvSpPr/>
          <p:nvPr/>
        </p:nvSpPr>
        <p:spPr>
          <a:xfrm>
            <a:off x="1924505" y="1693446"/>
            <a:ext cx="1609409" cy="162632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Next Step</a:t>
            </a:r>
          </a:p>
          <a:p>
            <a:pPr algn="ctr"/>
            <a:r>
              <a:rPr lang="en-US" sz="700" dirty="0">
                <a:solidFill>
                  <a:schemeClr val="tx1"/>
                </a:solidFill>
              </a:rPr>
              <a:t> </a:t>
            </a:r>
          </a:p>
        </p:txBody>
      </p:sp>
      <p:sp>
        <p:nvSpPr>
          <p:cNvPr id="13" name="Oval 12">
            <a:extLst>
              <a:ext uri="{FF2B5EF4-FFF2-40B4-BE49-F238E27FC236}">
                <a16:creationId xmlns:a16="http://schemas.microsoft.com/office/drawing/2014/main" id="{1B5471C7-BC5C-475A-90A7-43879B18CD5B}"/>
              </a:ext>
            </a:extLst>
          </p:cNvPr>
          <p:cNvSpPr/>
          <p:nvPr/>
        </p:nvSpPr>
        <p:spPr>
          <a:xfrm>
            <a:off x="2840386" y="4764192"/>
            <a:ext cx="1564710" cy="162632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Community  Based Counseling</a:t>
            </a:r>
          </a:p>
          <a:p>
            <a:pPr algn="ctr"/>
            <a:r>
              <a:rPr lang="en-US" sz="700" dirty="0">
                <a:solidFill>
                  <a:schemeClr val="tx1"/>
                </a:solidFill>
              </a:rPr>
              <a:t> </a:t>
            </a:r>
          </a:p>
        </p:txBody>
      </p:sp>
      <p:sp>
        <p:nvSpPr>
          <p:cNvPr id="14" name="Oval 13">
            <a:extLst>
              <a:ext uri="{FF2B5EF4-FFF2-40B4-BE49-F238E27FC236}">
                <a16:creationId xmlns:a16="http://schemas.microsoft.com/office/drawing/2014/main" id="{1751EBEB-634E-4840-A889-12F5F7D6B10E}"/>
              </a:ext>
            </a:extLst>
          </p:cNvPr>
          <p:cNvSpPr/>
          <p:nvPr/>
        </p:nvSpPr>
        <p:spPr>
          <a:xfrm>
            <a:off x="4738906" y="4795136"/>
            <a:ext cx="1564710" cy="162632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Group Program </a:t>
            </a:r>
          </a:p>
          <a:p>
            <a:pPr algn="ctr"/>
            <a:r>
              <a:rPr lang="en-US" sz="700" dirty="0">
                <a:solidFill>
                  <a:schemeClr val="tx1"/>
                </a:solidFill>
              </a:rPr>
              <a:t> </a:t>
            </a:r>
          </a:p>
        </p:txBody>
      </p:sp>
      <p:sp>
        <p:nvSpPr>
          <p:cNvPr id="17" name="Oval 16">
            <a:extLst>
              <a:ext uri="{FF2B5EF4-FFF2-40B4-BE49-F238E27FC236}">
                <a16:creationId xmlns:a16="http://schemas.microsoft.com/office/drawing/2014/main" id="{3141938E-63DB-4124-97E9-A3B0C7315863}"/>
              </a:ext>
            </a:extLst>
          </p:cNvPr>
          <p:cNvSpPr/>
          <p:nvPr/>
        </p:nvSpPr>
        <p:spPr>
          <a:xfrm>
            <a:off x="3359018" y="3012800"/>
            <a:ext cx="2093324" cy="1626327"/>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Director of CAPS</a:t>
            </a:r>
          </a:p>
        </p:txBody>
      </p:sp>
      <p:sp>
        <p:nvSpPr>
          <p:cNvPr id="18" name="Oval 17">
            <a:extLst>
              <a:ext uri="{FF2B5EF4-FFF2-40B4-BE49-F238E27FC236}">
                <a16:creationId xmlns:a16="http://schemas.microsoft.com/office/drawing/2014/main" id="{340DC89B-BF9B-4095-AB2D-6269614685C5}"/>
              </a:ext>
            </a:extLst>
          </p:cNvPr>
          <p:cNvSpPr/>
          <p:nvPr/>
        </p:nvSpPr>
        <p:spPr>
          <a:xfrm>
            <a:off x="1900894" y="5220421"/>
            <a:ext cx="1101319" cy="886680"/>
          </a:xfrm>
          <a:prstGeom prst="ellipse">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88" dirty="0"/>
              <a:t>Clinical Social Workers and Counselors</a:t>
            </a:r>
          </a:p>
        </p:txBody>
      </p:sp>
      <p:sp>
        <p:nvSpPr>
          <p:cNvPr id="20" name="Oval 19">
            <a:extLst>
              <a:ext uri="{FF2B5EF4-FFF2-40B4-BE49-F238E27FC236}">
                <a16:creationId xmlns:a16="http://schemas.microsoft.com/office/drawing/2014/main" id="{B2357A47-768D-4762-91FA-860F13AD3CD8}"/>
              </a:ext>
            </a:extLst>
          </p:cNvPr>
          <p:cNvSpPr/>
          <p:nvPr/>
        </p:nvSpPr>
        <p:spPr>
          <a:xfrm>
            <a:off x="814102" y="3698206"/>
            <a:ext cx="952095" cy="705395"/>
          </a:xfrm>
          <a:prstGeom prst="ellipse">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88" dirty="0"/>
              <a:t>Clinical Social Workers</a:t>
            </a:r>
          </a:p>
        </p:txBody>
      </p:sp>
      <p:sp>
        <p:nvSpPr>
          <p:cNvPr id="21" name="Oval 20">
            <a:extLst>
              <a:ext uri="{FF2B5EF4-FFF2-40B4-BE49-F238E27FC236}">
                <a16:creationId xmlns:a16="http://schemas.microsoft.com/office/drawing/2014/main" id="{D5BF9129-1442-4B59-91DE-288CD9F6C2BD}"/>
              </a:ext>
            </a:extLst>
          </p:cNvPr>
          <p:cNvSpPr/>
          <p:nvPr/>
        </p:nvSpPr>
        <p:spPr>
          <a:xfrm>
            <a:off x="1217038" y="1778496"/>
            <a:ext cx="1035533" cy="782182"/>
          </a:xfrm>
          <a:prstGeom prst="ellipse">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88" dirty="0"/>
              <a:t>Clinical Social Workers</a:t>
            </a:r>
          </a:p>
        </p:txBody>
      </p:sp>
      <p:sp>
        <p:nvSpPr>
          <p:cNvPr id="22" name="Oval 21">
            <a:extLst>
              <a:ext uri="{FF2B5EF4-FFF2-40B4-BE49-F238E27FC236}">
                <a16:creationId xmlns:a16="http://schemas.microsoft.com/office/drawing/2014/main" id="{F7DEE986-D704-4634-96B7-BA2D9BB37F4E}"/>
              </a:ext>
            </a:extLst>
          </p:cNvPr>
          <p:cNvSpPr/>
          <p:nvPr/>
        </p:nvSpPr>
        <p:spPr>
          <a:xfrm>
            <a:off x="7199387" y="3593459"/>
            <a:ext cx="1007587" cy="778874"/>
          </a:xfrm>
          <a:prstGeom prst="ellipse">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dirty="0"/>
              <a:t>Doctoral Interns, Practicum Students</a:t>
            </a:r>
          </a:p>
        </p:txBody>
      </p:sp>
      <p:sp>
        <p:nvSpPr>
          <p:cNvPr id="23" name="Oval 22">
            <a:extLst>
              <a:ext uri="{FF2B5EF4-FFF2-40B4-BE49-F238E27FC236}">
                <a16:creationId xmlns:a16="http://schemas.microsoft.com/office/drawing/2014/main" id="{C5F49723-D3D9-4C95-B43F-4945B8E61C2C}"/>
              </a:ext>
            </a:extLst>
          </p:cNvPr>
          <p:cNvSpPr/>
          <p:nvPr/>
        </p:nvSpPr>
        <p:spPr>
          <a:xfrm>
            <a:off x="6445925" y="1477001"/>
            <a:ext cx="1095817" cy="868490"/>
          </a:xfrm>
          <a:prstGeom prst="ellipse">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88" dirty="0"/>
              <a:t>Clinical Social Workers, Counselors, AOD Counselors</a:t>
            </a:r>
          </a:p>
        </p:txBody>
      </p:sp>
      <p:sp>
        <p:nvSpPr>
          <p:cNvPr id="24" name="Oval 23">
            <a:extLst>
              <a:ext uri="{FF2B5EF4-FFF2-40B4-BE49-F238E27FC236}">
                <a16:creationId xmlns:a16="http://schemas.microsoft.com/office/drawing/2014/main" id="{D52F829E-9397-4D71-8F57-F0A3BFE829AF}"/>
              </a:ext>
            </a:extLst>
          </p:cNvPr>
          <p:cNvSpPr/>
          <p:nvPr/>
        </p:nvSpPr>
        <p:spPr>
          <a:xfrm>
            <a:off x="4281803" y="4179100"/>
            <a:ext cx="1158695" cy="921523"/>
          </a:xfrm>
          <a:prstGeom prst="ellipse">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88" dirty="0"/>
              <a:t>Psychologists and Associate or Assistant Directors </a:t>
            </a:r>
          </a:p>
        </p:txBody>
      </p:sp>
      <p:sp>
        <p:nvSpPr>
          <p:cNvPr id="19" name="Oval 18">
            <a:extLst>
              <a:ext uri="{FF2B5EF4-FFF2-40B4-BE49-F238E27FC236}">
                <a16:creationId xmlns:a16="http://schemas.microsoft.com/office/drawing/2014/main" id="{6A82F30E-0DA2-4A9D-BE76-AE5391DE2ECC}"/>
              </a:ext>
            </a:extLst>
          </p:cNvPr>
          <p:cNvSpPr/>
          <p:nvPr/>
        </p:nvSpPr>
        <p:spPr>
          <a:xfrm>
            <a:off x="3600391" y="1261409"/>
            <a:ext cx="1609410" cy="162632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Psychiatry</a:t>
            </a:r>
          </a:p>
          <a:p>
            <a:pPr algn="ctr"/>
            <a:r>
              <a:rPr lang="en-US" sz="800" dirty="0">
                <a:solidFill>
                  <a:schemeClr val="tx1"/>
                </a:solidFill>
              </a:rPr>
              <a:t> </a:t>
            </a:r>
            <a:endParaRPr lang="en-US" sz="100" dirty="0">
              <a:solidFill>
                <a:schemeClr val="tx1"/>
              </a:solidFill>
            </a:endParaRPr>
          </a:p>
        </p:txBody>
      </p:sp>
      <p:sp>
        <p:nvSpPr>
          <p:cNvPr id="25" name="Oval 24">
            <a:extLst>
              <a:ext uri="{FF2B5EF4-FFF2-40B4-BE49-F238E27FC236}">
                <a16:creationId xmlns:a16="http://schemas.microsoft.com/office/drawing/2014/main" id="{295D49B3-343A-484D-95D5-6CAB308EBBF7}"/>
              </a:ext>
            </a:extLst>
          </p:cNvPr>
          <p:cNvSpPr/>
          <p:nvPr/>
        </p:nvSpPr>
        <p:spPr>
          <a:xfrm>
            <a:off x="4541140" y="1156675"/>
            <a:ext cx="1095332" cy="778874"/>
          </a:xfrm>
          <a:prstGeom prst="ellipse">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88" dirty="0"/>
              <a:t>Psychiatrists</a:t>
            </a:r>
          </a:p>
        </p:txBody>
      </p:sp>
      <p:sp>
        <p:nvSpPr>
          <p:cNvPr id="27" name="Oval 26">
            <a:extLst>
              <a:ext uri="{FF2B5EF4-FFF2-40B4-BE49-F238E27FC236}">
                <a16:creationId xmlns:a16="http://schemas.microsoft.com/office/drawing/2014/main" id="{3F2CBED4-669F-A546-E64C-39D07C9DFC36}"/>
              </a:ext>
            </a:extLst>
          </p:cNvPr>
          <p:cNvSpPr/>
          <p:nvPr/>
        </p:nvSpPr>
        <p:spPr>
          <a:xfrm>
            <a:off x="7299267" y="1889046"/>
            <a:ext cx="1095817" cy="868490"/>
          </a:xfrm>
          <a:prstGeom prst="ellipse">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88" dirty="0"/>
              <a:t>Recovery House</a:t>
            </a:r>
          </a:p>
        </p:txBody>
      </p:sp>
    </p:spTree>
    <p:extLst>
      <p:ext uri="{BB962C8B-B14F-4D97-AF65-F5344CB8AC3E}">
        <p14:creationId xmlns:p14="http://schemas.microsoft.com/office/powerpoint/2010/main" val="52269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Calibri" panose="020F0502020204030204" pitchFamily="34" charset="0"/>
                <a:cs typeface="Calibri" panose="020F0502020204030204" pitchFamily="34" charset="0"/>
              </a:rPr>
              <a:t>Rutgers CAPS and Student Health Services</a:t>
            </a:r>
          </a:p>
        </p:txBody>
      </p:sp>
      <p:sp>
        <p:nvSpPr>
          <p:cNvPr id="3" name="Content Placeholder 2"/>
          <p:cNvSpPr>
            <a:spLocks noGrp="1"/>
          </p:cNvSpPr>
          <p:nvPr>
            <p:ph idx="1"/>
          </p:nvPr>
        </p:nvSpPr>
        <p:spPr>
          <a:xfrm>
            <a:off x="284356" y="1487855"/>
            <a:ext cx="8575288" cy="4868339"/>
          </a:xfrm>
        </p:spPr>
        <p:txBody>
          <a:bodyPr/>
          <a:lstStyle/>
          <a:p>
            <a:r>
              <a:rPr lang="en-US" sz="1800" dirty="0"/>
              <a:t>	Counseling services for students are offered through Counseling, Alcohol and Other Drug Assistance Program &amp; Psychiatric Services (CAPS), our University mental health support service. </a:t>
            </a:r>
          </a:p>
          <a:p>
            <a:endParaRPr lang="en-US" sz="900" dirty="0"/>
          </a:p>
          <a:p>
            <a:pPr lvl="1">
              <a:buFont typeface="Arial" panose="020B0604020202020204" pitchFamily="34" charset="0"/>
              <a:buChar char="•"/>
            </a:pPr>
            <a:r>
              <a:rPr lang="en-US" sz="1600" dirty="0"/>
              <a:t>The staff includes psychiatrists, psychologists, clinical social workers, and substance abuse counselors, all with expertise in both general mental health concerns and issues unique to a college environment.</a:t>
            </a:r>
          </a:p>
          <a:p>
            <a:pPr lvl="1">
              <a:buFont typeface="Arial" panose="020B0604020202020204" pitchFamily="34" charset="0"/>
              <a:buChar char="•"/>
            </a:pPr>
            <a:r>
              <a:rPr lang="en-US" sz="1600" dirty="0"/>
              <a:t>Services include individual and group counseling, psychiatric and psychological services, crisis intervention, community-based counseling services, consultations with concerned staff or faculty, assessments of a University community’s needs, guidance and assistance with departmental guidelines and efforts focused on wellness</a:t>
            </a:r>
          </a:p>
          <a:p>
            <a:pPr lvl="1">
              <a:buFont typeface="Arial" panose="020B0604020202020204" pitchFamily="34" charset="0"/>
              <a:buChar char="•"/>
            </a:pPr>
            <a:r>
              <a:rPr lang="en-US" sz="1600" dirty="0"/>
              <a:t>A CAPS on-call counselor is available for crisis intervention/emergencies every day during regular business hours (Monday – Friday, 8:30am–4:30pm, except University holidays). Students can access the on-call counselor by visiting 17 Senior Street on the College Ave Campus or calling </a:t>
            </a:r>
            <a:r>
              <a:rPr lang="en-US" sz="1600" dirty="0">
                <a:hlinkClick r:id="rId2"/>
              </a:rPr>
              <a:t>848-932-7884</a:t>
            </a:r>
            <a:r>
              <a:rPr lang="en-US" sz="1600" dirty="0"/>
              <a:t>. The phone is answered by a service off hours that can provide students with immediate assistance in a crisis.</a:t>
            </a:r>
          </a:p>
          <a:p>
            <a:pPr lvl="1">
              <a:buFont typeface="Arial" panose="020B0604020202020204" pitchFamily="34" charset="0"/>
              <a:buChar char="•"/>
            </a:pPr>
            <a:endParaRPr lang="en-US" sz="1000" dirty="0"/>
          </a:p>
          <a:p>
            <a:pPr algn="ctr"/>
            <a:r>
              <a:rPr lang="en-US" sz="1800" dirty="0"/>
              <a:t>Website: http://health.rutgers.edu/medical-counseling-services/counseling/</a:t>
            </a:r>
          </a:p>
        </p:txBody>
      </p:sp>
      <p:sp>
        <p:nvSpPr>
          <p:cNvPr id="4" name="Slide Number Placeholder 3"/>
          <p:cNvSpPr>
            <a:spLocks noGrp="1"/>
          </p:cNvSpPr>
          <p:nvPr>
            <p:ph type="sldNum" sz="quarter" idx="10"/>
          </p:nvPr>
        </p:nvSpPr>
        <p:spPr/>
        <p:txBody>
          <a:bodyPr/>
          <a:lstStyle/>
          <a:p>
            <a:pPr>
              <a:defRPr/>
            </a:pPr>
            <a:fld id="{966A9316-7EAB-4AB8-BBA5-FFDD41B48DF2}" type="slidenum">
              <a:rPr lang="en-US" smtClean="0"/>
              <a:pPr>
                <a:defRPr/>
              </a:pPr>
              <a:t>4</a:t>
            </a:fld>
            <a:endParaRPr lang="en-US" dirty="0"/>
          </a:p>
        </p:txBody>
      </p:sp>
    </p:spTree>
    <p:extLst>
      <p:ext uri="{BB962C8B-B14F-4D97-AF65-F5344CB8AC3E}">
        <p14:creationId xmlns:p14="http://schemas.microsoft.com/office/powerpoint/2010/main" val="375062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6BFC-C562-48FF-8F92-08CDB04240BB}"/>
              </a:ext>
            </a:extLst>
          </p:cNvPr>
          <p:cNvSpPr>
            <a:spLocks noGrp="1"/>
          </p:cNvSpPr>
          <p:nvPr>
            <p:ph type="title"/>
          </p:nvPr>
        </p:nvSpPr>
        <p:spPr>
          <a:xfrm>
            <a:off x="209862" y="715962"/>
            <a:ext cx="8769752" cy="808038"/>
          </a:xfrm>
        </p:spPr>
        <p:txBody>
          <a:bodyPr/>
          <a:lstStyle/>
          <a:p>
            <a:pPr algn="ctr"/>
            <a:r>
              <a:rPr lang="en-US" sz="2800" b="1" dirty="0">
                <a:latin typeface="Calibri" panose="020F0502020204030204" pitchFamily="34" charset="0"/>
                <a:cs typeface="Calibri" panose="020F0502020204030204" pitchFamily="34" charset="0"/>
              </a:rPr>
              <a:t>What do Community Based Counselors (CBC) do at CAPS?</a:t>
            </a:r>
          </a:p>
        </p:txBody>
      </p:sp>
      <p:sp>
        <p:nvSpPr>
          <p:cNvPr id="3" name="Content Placeholder 2">
            <a:extLst>
              <a:ext uri="{FF2B5EF4-FFF2-40B4-BE49-F238E27FC236}">
                <a16:creationId xmlns:a16="http://schemas.microsoft.com/office/drawing/2014/main" id="{044975DC-ECE5-4869-9F3B-4CA8B8DCEF8E}"/>
              </a:ext>
            </a:extLst>
          </p:cNvPr>
          <p:cNvSpPr>
            <a:spLocks noGrp="1"/>
          </p:cNvSpPr>
          <p:nvPr>
            <p:ph idx="1"/>
          </p:nvPr>
        </p:nvSpPr>
        <p:spPr>
          <a:xfrm>
            <a:off x="479938" y="1460875"/>
            <a:ext cx="8229600" cy="4681163"/>
          </a:xfrm>
        </p:spPr>
        <p:txBody>
          <a:bodyPr/>
          <a:lstStyle/>
          <a:p>
            <a:r>
              <a:rPr lang="en-US" sz="1800" dirty="0">
                <a:effectLst/>
                <a:ea typeface="Calibri" panose="020F0502020204030204" pitchFamily="34" charset="0"/>
                <a:cs typeface="Calibri" panose="020F0502020204030204" pitchFamily="34" charset="0"/>
              </a:rPr>
              <a:t>Community Based Counselors are clinically trained social workers, licensed counselors and psychologists who provide a variety of services in embedded locations throughout the Rutgers campus.</a:t>
            </a:r>
          </a:p>
          <a:p>
            <a:endParaRPr lang="en-US" sz="1000" dirty="0">
              <a:effectLst/>
              <a:ea typeface="Calibri" panose="020F0502020204030204" pitchFamily="34" charset="0"/>
              <a:cs typeface="Calibri" panose="020F0502020204030204" pitchFamily="34" charset="0"/>
            </a:endParaRPr>
          </a:p>
          <a:p>
            <a:r>
              <a:rPr lang="en-US" sz="1800" dirty="0">
                <a:effectLst/>
                <a:ea typeface="Calibri" panose="020F0502020204030204" pitchFamily="34" charset="0"/>
                <a:cs typeface="Calibri" panose="020F0502020204030204" pitchFamily="34" charset="0"/>
              </a:rPr>
              <a:t>CBCs </a:t>
            </a:r>
            <a:r>
              <a:rPr lang="en-US" sz="1800" b="1" dirty="0">
                <a:effectLst/>
                <a:ea typeface="Calibri" panose="020F0502020204030204" pitchFamily="34" charset="0"/>
                <a:cs typeface="Calibri" panose="020F0502020204030204" pitchFamily="34" charset="0"/>
              </a:rPr>
              <a:t>develop relationships </a:t>
            </a:r>
            <a:r>
              <a:rPr lang="en-US" sz="1800" dirty="0">
                <a:effectLst/>
                <a:ea typeface="Calibri" panose="020F0502020204030204" pitchFamily="34" charset="0"/>
                <a:cs typeface="Calibri" panose="020F0502020204030204" pitchFamily="34" charset="0"/>
              </a:rPr>
              <a:t>with Deans, faculty, staff and student leaders in assigned departments, programs or cultural centers, where they provide consultation and support mental health and wellness initiatives.</a:t>
            </a:r>
            <a:endParaRPr lang="en-US"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Calibri" panose="020F0502020204030204" pitchFamily="34" charset="0"/>
              </a:rPr>
              <a:t>CBCs </a:t>
            </a:r>
            <a:r>
              <a:rPr lang="en-US" sz="1800" b="1" dirty="0">
                <a:effectLst/>
                <a:ea typeface="Calibri" panose="020F0502020204030204" pitchFamily="34" charset="0"/>
                <a:cs typeface="Calibri" panose="020F0502020204030204" pitchFamily="34" charset="0"/>
              </a:rPr>
              <a:t>provide direct services, such as groups, individual counseling, Let’s Talk </a:t>
            </a:r>
            <a:r>
              <a:rPr lang="en-US" sz="1800" dirty="0">
                <a:effectLst/>
                <a:ea typeface="Calibri" panose="020F0502020204030204" pitchFamily="34" charset="0"/>
                <a:cs typeface="Calibri" panose="020F0502020204030204" pitchFamily="34" charset="0"/>
              </a:rPr>
              <a:t>on location to students from a place of enhanced understanding due to their level of engagement with each specific community. </a:t>
            </a:r>
          </a:p>
          <a:p>
            <a:r>
              <a:rPr lang="en-US" sz="1800" dirty="0">
                <a:effectLst/>
                <a:ea typeface="Calibri" panose="020F0502020204030204" pitchFamily="34" charset="0"/>
                <a:cs typeface="Calibri" panose="020F0502020204030204" pitchFamily="34" charset="0"/>
              </a:rPr>
              <a:t>CBCs </a:t>
            </a:r>
            <a:r>
              <a:rPr lang="en-US" sz="1800" b="1" dirty="0">
                <a:effectLst/>
                <a:ea typeface="Calibri" panose="020F0502020204030204" pitchFamily="34" charset="0"/>
                <a:cs typeface="Calibri" panose="020F0502020204030204" pitchFamily="34" charset="0"/>
              </a:rPr>
              <a:t>support student mental health and wellness </a:t>
            </a:r>
            <a:r>
              <a:rPr lang="en-US" sz="1800" dirty="0">
                <a:effectLst/>
                <a:ea typeface="Calibri" panose="020F0502020204030204" pitchFamily="34" charset="0"/>
                <a:cs typeface="Calibri" panose="020F0502020204030204" pitchFamily="34" charset="0"/>
              </a:rPr>
              <a:t>and serve as a resource for those in need of additional services, either on campus or in the community. </a:t>
            </a:r>
          </a:p>
          <a:p>
            <a:r>
              <a:rPr lang="en-US" sz="1800" dirty="0">
                <a:effectLst/>
                <a:ea typeface="Calibri" panose="020F0502020204030204" pitchFamily="34" charset="0"/>
                <a:cs typeface="Calibri" panose="020F0502020204030204" pitchFamily="34" charset="0"/>
              </a:rPr>
              <a:t>CBCs </a:t>
            </a:r>
            <a:r>
              <a:rPr lang="en-US" sz="1800" b="1" dirty="0">
                <a:effectLst/>
                <a:ea typeface="Calibri" panose="020F0502020204030204" pitchFamily="34" charset="0"/>
                <a:cs typeface="Calibri" panose="020F0502020204030204" pitchFamily="34" charset="0"/>
              </a:rPr>
              <a:t>provide education about mental health, substance use and other resources </a:t>
            </a:r>
            <a:r>
              <a:rPr lang="en-US" sz="1800" dirty="0">
                <a:effectLst/>
                <a:ea typeface="Calibri" panose="020F0502020204030204" pitchFamily="34" charset="0"/>
                <a:cs typeface="Calibri" panose="020F0502020204030204" pitchFamily="34" charset="0"/>
              </a:rPr>
              <a:t>on campus for support and provide workshops to enhance student health and well-being, </a:t>
            </a:r>
            <a:r>
              <a:rPr lang="en-US" sz="1800" dirty="0">
                <a:ea typeface="Calibri" panose="020F0502020204030204" pitchFamily="34" charset="0"/>
                <a:cs typeface="Calibri" panose="020F0502020204030204" pitchFamily="34" charset="0"/>
              </a:rPr>
              <a:t>share </a:t>
            </a:r>
            <a:r>
              <a:rPr lang="en-US" sz="1800" dirty="0">
                <a:effectLst/>
                <a:ea typeface="Calibri" panose="020F0502020204030204" pitchFamily="34" charset="0"/>
                <a:cs typeface="Calibri" panose="020F0502020204030204" pitchFamily="34" charset="0"/>
              </a:rPr>
              <a:t>strategies for self-management and build improved skills for coping with the stresses of college life.</a:t>
            </a:r>
            <a:endParaRPr lang="en-US" sz="18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DDDB494-BC76-4297-96D7-71CFAE21D9A5}"/>
              </a:ext>
            </a:extLst>
          </p:cNvPr>
          <p:cNvSpPr>
            <a:spLocks noGrp="1"/>
          </p:cNvSpPr>
          <p:nvPr>
            <p:ph type="sldNum" sz="quarter" idx="10"/>
          </p:nvPr>
        </p:nvSpPr>
        <p:spPr/>
        <p:txBody>
          <a:bodyPr/>
          <a:lstStyle/>
          <a:p>
            <a:pPr>
              <a:defRPr/>
            </a:pPr>
            <a:fld id="{966A9316-7EAB-4AB8-BBA5-FFDD41B48DF2}" type="slidenum">
              <a:rPr lang="en-US" smtClean="0"/>
              <a:pPr>
                <a:defRPr/>
              </a:pPr>
              <a:t>5</a:t>
            </a:fld>
            <a:endParaRPr lang="en-US"/>
          </a:p>
        </p:txBody>
      </p:sp>
    </p:spTree>
    <p:extLst>
      <p:ext uri="{BB962C8B-B14F-4D97-AF65-F5344CB8AC3E}">
        <p14:creationId xmlns:p14="http://schemas.microsoft.com/office/powerpoint/2010/main" val="246166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8633" y="736147"/>
            <a:ext cx="7652657" cy="1618022"/>
          </a:xfrm>
        </p:spPr>
        <p:txBody>
          <a:bodyPr>
            <a:normAutofit/>
          </a:bodyPr>
          <a:lstStyle/>
          <a:p>
            <a:pPr algn="ctr"/>
            <a:r>
              <a:rPr lang="en-US" sz="3200" b="1" dirty="0">
                <a:latin typeface="Calibri" panose="020F0502020204030204" pitchFamily="34" charset="0"/>
                <a:cs typeface="Calibri" panose="020F0502020204030204" pitchFamily="34" charset="0"/>
              </a:rPr>
              <a:t>Services That CBCs Provide To Students</a:t>
            </a:r>
            <a:br>
              <a:rPr lang="en-US" sz="2800" b="1" dirty="0"/>
            </a:br>
            <a:endParaRPr lang="en-US" sz="2800" dirty="0"/>
          </a:p>
        </p:txBody>
      </p:sp>
      <p:graphicFrame>
        <p:nvGraphicFramePr>
          <p:cNvPr id="6" name="Content Placeholder 5"/>
          <p:cNvGraphicFramePr>
            <a:graphicFrameLocks noGrp="1"/>
          </p:cNvGraphicFramePr>
          <p:nvPr>
            <p:ph idx="1"/>
          </p:nvPr>
        </p:nvGraphicFramePr>
        <p:xfrm>
          <a:off x="625219" y="2132809"/>
          <a:ext cx="7859486" cy="361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B8E3F76-176F-47DF-9EB0-2BB159D4B8F9}"/>
              </a:ext>
            </a:extLst>
          </p:cNvPr>
          <p:cNvSpPr txBox="1"/>
          <p:nvPr/>
        </p:nvSpPr>
        <p:spPr>
          <a:xfrm>
            <a:off x="957055" y="6121853"/>
            <a:ext cx="7648248" cy="369332"/>
          </a:xfrm>
          <a:prstGeom prst="rect">
            <a:avLst/>
          </a:prstGeom>
          <a:noFill/>
        </p:spPr>
        <p:txBody>
          <a:bodyPr wrap="none" rtlCol="0">
            <a:spAutoFit/>
          </a:bodyPr>
          <a:lstStyle/>
          <a:p>
            <a:r>
              <a:rPr lang="en-US" sz="1800" dirty="0">
                <a:solidFill>
                  <a:srgbClr val="5F5F5F"/>
                </a:solidFill>
                <a:latin typeface="+mn-lt"/>
                <a:ea typeface="Geneva" charset="0"/>
              </a:rPr>
              <a:t>http://health.rutgers.edu/medical-counseling-services/counseling/therapy/</a:t>
            </a:r>
          </a:p>
        </p:txBody>
      </p:sp>
    </p:spTree>
    <p:extLst>
      <p:ext uri="{BB962C8B-B14F-4D97-AF65-F5344CB8AC3E}">
        <p14:creationId xmlns:p14="http://schemas.microsoft.com/office/powerpoint/2010/main" val="429430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Calibri" panose="020F0502020204030204" pitchFamily="34" charset="0"/>
                <a:cs typeface="Calibri" panose="020F0502020204030204" pitchFamily="34" charset="0"/>
              </a:rPr>
              <a:t>CAPS Community Based Counseling Locations</a:t>
            </a:r>
          </a:p>
        </p:txBody>
      </p:sp>
      <p:sp>
        <p:nvSpPr>
          <p:cNvPr id="3" name="Content Placeholder 2"/>
          <p:cNvSpPr txBox="1">
            <a:spLocks/>
          </p:cNvSpPr>
          <p:nvPr/>
        </p:nvSpPr>
        <p:spPr>
          <a:xfrm>
            <a:off x="1760220" y="2538413"/>
            <a:ext cx="5657850" cy="2263140"/>
          </a:xfrm>
          <a:prstGeom prst="rect">
            <a:avLst/>
          </a:prstGeom>
        </p:spPr>
        <p:txBody>
          <a:bodyPr vert="horz" lIns="0" tIns="25718" rIns="0" bIns="25718"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38576" indent="-38576" defTabSz="385763">
              <a:spcBef>
                <a:spcPts val="506"/>
              </a:spcBef>
              <a:spcAft>
                <a:spcPts val="85"/>
              </a:spcAft>
              <a:buClr>
                <a:srgbClr val="D34817"/>
              </a:buClr>
              <a:defRPr/>
            </a:pPr>
            <a:endParaRPr lang="en-US" sz="844">
              <a:solidFill>
                <a:sysClr val="windowText" lastClr="000000">
                  <a:lumMod val="75000"/>
                  <a:lumOff val="25000"/>
                </a:sysClr>
              </a:solidFill>
              <a:latin typeface="Calibri" panose="020F0502020204030204"/>
            </a:endParaRPr>
          </a:p>
          <a:p>
            <a:pPr marL="38576" indent="-38576" defTabSz="385763">
              <a:spcBef>
                <a:spcPts val="506"/>
              </a:spcBef>
              <a:spcAft>
                <a:spcPts val="85"/>
              </a:spcAft>
              <a:buClr>
                <a:srgbClr val="D34817"/>
              </a:buClr>
              <a:defRPr/>
            </a:pPr>
            <a:endParaRPr lang="en-US" sz="844" dirty="0">
              <a:solidFill>
                <a:sysClr val="windowText" lastClr="000000">
                  <a:lumMod val="75000"/>
                  <a:lumOff val="25000"/>
                </a:sysClr>
              </a:solidFill>
              <a:latin typeface="Calibri" panose="020F0502020204030204"/>
            </a:endParaRPr>
          </a:p>
        </p:txBody>
      </p:sp>
      <p:sp>
        <p:nvSpPr>
          <p:cNvPr id="4" name="Content Placeholder 2"/>
          <p:cNvSpPr txBox="1">
            <a:spLocks/>
          </p:cNvSpPr>
          <p:nvPr/>
        </p:nvSpPr>
        <p:spPr>
          <a:xfrm>
            <a:off x="1845945" y="2624138"/>
            <a:ext cx="5657850" cy="2263140"/>
          </a:xfrm>
          <a:prstGeom prst="rect">
            <a:avLst/>
          </a:prstGeom>
        </p:spPr>
        <p:txBody>
          <a:bodyPr vert="horz" lIns="0" tIns="25718" rIns="0" bIns="25718"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38576" indent="-38576" defTabSz="385763">
              <a:spcBef>
                <a:spcPts val="506"/>
              </a:spcBef>
              <a:spcAft>
                <a:spcPts val="85"/>
              </a:spcAft>
              <a:buClr>
                <a:srgbClr val="D34817"/>
              </a:buClr>
              <a:defRPr/>
            </a:pPr>
            <a:endParaRPr lang="en-US" sz="844">
              <a:solidFill>
                <a:sysClr val="windowText" lastClr="000000">
                  <a:lumMod val="75000"/>
                  <a:lumOff val="25000"/>
                </a:sysClr>
              </a:solidFill>
              <a:latin typeface="Calibri" panose="020F0502020204030204"/>
            </a:endParaRPr>
          </a:p>
          <a:p>
            <a:pPr marL="38576" indent="-38576" defTabSz="385763">
              <a:spcBef>
                <a:spcPts val="506"/>
              </a:spcBef>
              <a:spcAft>
                <a:spcPts val="85"/>
              </a:spcAft>
              <a:buClr>
                <a:srgbClr val="D34817"/>
              </a:buClr>
              <a:defRPr/>
            </a:pPr>
            <a:endParaRPr lang="en-US" sz="844" dirty="0">
              <a:solidFill>
                <a:sysClr val="windowText" lastClr="000000">
                  <a:lumMod val="75000"/>
                  <a:lumOff val="25000"/>
                </a:sysClr>
              </a:solidFill>
              <a:latin typeface="Calibri" panose="020F0502020204030204"/>
            </a:endParaRPr>
          </a:p>
        </p:txBody>
      </p:sp>
      <p:sp>
        <p:nvSpPr>
          <p:cNvPr id="5" name="Oval 4"/>
          <p:cNvSpPr/>
          <p:nvPr/>
        </p:nvSpPr>
        <p:spPr>
          <a:xfrm>
            <a:off x="557610" y="2191487"/>
            <a:ext cx="2165189" cy="869533"/>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Asian American Cultural Center</a:t>
            </a:r>
          </a:p>
        </p:txBody>
      </p:sp>
      <p:sp>
        <p:nvSpPr>
          <p:cNvPr id="6" name="Oval 5"/>
          <p:cNvSpPr/>
          <p:nvPr/>
        </p:nvSpPr>
        <p:spPr>
          <a:xfrm>
            <a:off x="4876425" y="5148479"/>
            <a:ext cx="1994643" cy="991295"/>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Ernest Mario School of Pharmacy</a:t>
            </a:r>
          </a:p>
        </p:txBody>
      </p:sp>
      <p:sp>
        <p:nvSpPr>
          <p:cNvPr id="7" name="Oval 6"/>
          <p:cNvSpPr/>
          <p:nvPr/>
        </p:nvSpPr>
        <p:spPr>
          <a:xfrm>
            <a:off x="2698958" y="5182327"/>
            <a:ext cx="1846247" cy="957447"/>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Honors College </a:t>
            </a:r>
          </a:p>
        </p:txBody>
      </p:sp>
      <p:sp>
        <p:nvSpPr>
          <p:cNvPr id="8" name="Oval 7"/>
          <p:cNvSpPr/>
          <p:nvPr/>
        </p:nvSpPr>
        <p:spPr>
          <a:xfrm>
            <a:off x="2476294" y="1485430"/>
            <a:ext cx="1980216" cy="955258"/>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Paul Robeson Cultural Center</a:t>
            </a:r>
          </a:p>
        </p:txBody>
      </p:sp>
      <p:sp>
        <p:nvSpPr>
          <p:cNvPr id="9" name="Oval 8"/>
          <p:cNvSpPr/>
          <p:nvPr/>
        </p:nvSpPr>
        <p:spPr>
          <a:xfrm>
            <a:off x="469399" y="3355982"/>
            <a:ext cx="2056494" cy="866974"/>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School of Business</a:t>
            </a:r>
          </a:p>
        </p:txBody>
      </p:sp>
      <p:sp>
        <p:nvSpPr>
          <p:cNvPr id="10" name="Oval 9"/>
          <p:cNvSpPr/>
          <p:nvPr/>
        </p:nvSpPr>
        <p:spPr>
          <a:xfrm>
            <a:off x="2510294" y="2703212"/>
            <a:ext cx="2100714" cy="955258"/>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Rutgers Global: International Students and Scholar Services </a:t>
            </a:r>
          </a:p>
        </p:txBody>
      </p:sp>
      <p:sp>
        <p:nvSpPr>
          <p:cNvPr id="11" name="Oval 10"/>
          <p:cNvSpPr/>
          <p:nvPr/>
        </p:nvSpPr>
        <p:spPr>
          <a:xfrm>
            <a:off x="3782443" y="3787833"/>
            <a:ext cx="1877821" cy="1037274"/>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Rutgers Graduate School and Graduate School of Biomedical Sciences</a:t>
            </a:r>
          </a:p>
        </p:txBody>
      </p:sp>
      <p:sp>
        <p:nvSpPr>
          <p:cNvPr id="12" name="Oval 11"/>
          <p:cNvSpPr/>
          <p:nvPr/>
        </p:nvSpPr>
        <p:spPr>
          <a:xfrm>
            <a:off x="4719053" y="1431552"/>
            <a:ext cx="2080320" cy="1005674"/>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Center for Latino Arts and Culture</a:t>
            </a:r>
          </a:p>
        </p:txBody>
      </p:sp>
      <p:sp>
        <p:nvSpPr>
          <p:cNvPr id="13" name="Oval 12"/>
          <p:cNvSpPr/>
          <p:nvPr/>
        </p:nvSpPr>
        <p:spPr>
          <a:xfrm>
            <a:off x="1524526" y="4200029"/>
            <a:ext cx="1959273" cy="963637"/>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Mason Gross School of the Arts</a:t>
            </a:r>
          </a:p>
        </p:txBody>
      </p:sp>
      <p:sp>
        <p:nvSpPr>
          <p:cNvPr id="14" name="Oval 13"/>
          <p:cNvSpPr/>
          <p:nvPr/>
        </p:nvSpPr>
        <p:spPr>
          <a:xfrm>
            <a:off x="6871068" y="3259382"/>
            <a:ext cx="2066893" cy="992651"/>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School of Engineering</a:t>
            </a:r>
          </a:p>
        </p:txBody>
      </p:sp>
      <p:sp>
        <p:nvSpPr>
          <p:cNvPr id="15" name="Oval 14"/>
          <p:cNvSpPr/>
          <p:nvPr/>
        </p:nvSpPr>
        <p:spPr>
          <a:xfrm>
            <a:off x="6078318" y="4201525"/>
            <a:ext cx="2039335" cy="1038351"/>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School of Environmental and Biological Sciences </a:t>
            </a:r>
          </a:p>
        </p:txBody>
      </p:sp>
      <p:sp>
        <p:nvSpPr>
          <p:cNvPr id="16" name="Oval 15"/>
          <p:cNvSpPr/>
          <p:nvPr/>
        </p:nvSpPr>
        <p:spPr>
          <a:xfrm>
            <a:off x="4674870" y="2705993"/>
            <a:ext cx="2056494" cy="1011177"/>
          </a:xfrm>
          <a:prstGeom prst="ellipse">
            <a:avLst/>
          </a:prstGeom>
          <a:solidFill>
            <a:srgbClr val="CC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Student Access and Diversity Programs</a:t>
            </a:r>
          </a:p>
        </p:txBody>
      </p:sp>
      <p:sp>
        <p:nvSpPr>
          <p:cNvPr id="17" name="Oval 16"/>
          <p:cNvSpPr/>
          <p:nvPr/>
        </p:nvSpPr>
        <p:spPr>
          <a:xfrm>
            <a:off x="6586538" y="2176300"/>
            <a:ext cx="2005964" cy="955258"/>
          </a:xfrm>
          <a:prstGeom prst="ellipse">
            <a:avLst/>
          </a:prstGeom>
          <a:solidFill>
            <a:srgbClr val="C00000"/>
          </a:solidFill>
          <a:ln w="15875" cap="flat" cmpd="sng" algn="ctr">
            <a:solidFill>
              <a:srgbClr val="D34817">
                <a:shade val="50000"/>
              </a:srgbClr>
            </a:solidFill>
            <a:prstDash val="solid"/>
          </a:ln>
          <a:effectLst/>
        </p:spPr>
        <p:txBody>
          <a:bodyPr rtlCol="0" anchor="ctr"/>
          <a:lstStyle/>
          <a:p>
            <a:pPr algn="ctr" defTabSz="514350">
              <a:defRPr/>
            </a:pPr>
            <a:r>
              <a:rPr lang="en-US" sz="1013" kern="0" dirty="0">
                <a:solidFill>
                  <a:prstClr val="white"/>
                </a:solidFill>
                <a:latin typeface="Calibri" panose="020F0502020204030204"/>
              </a:rPr>
              <a:t>Center for Social Justice and LGBT Communities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114BF-43FB-4FF1-AB91-FF13F31A747B}"/>
              </a:ext>
            </a:extLst>
          </p:cNvPr>
          <p:cNvSpPr>
            <a:spLocks noGrp="1"/>
          </p:cNvSpPr>
          <p:nvPr>
            <p:ph type="title"/>
          </p:nvPr>
        </p:nvSpPr>
        <p:spPr/>
        <p:txBody>
          <a:bodyPr/>
          <a:lstStyle/>
          <a:p>
            <a:pPr algn="ctr"/>
            <a:r>
              <a:rPr lang="en-US" sz="3200" b="1" dirty="0">
                <a:latin typeface="Calibri" panose="020F0502020204030204" pitchFamily="34" charset="0"/>
                <a:cs typeface="Calibri" panose="020F0502020204030204" pitchFamily="34" charset="0"/>
              </a:rPr>
              <a:t>“Let’s</a:t>
            </a:r>
            <a:r>
              <a:rPr lang="en-US" dirty="0"/>
              <a:t> </a:t>
            </a:r>
            <a:r>
              <a:rPr lang="en-US" sz="3200" b="1" dirty="0">
                <a:latin typeface="Calibri" panose="020F0502020204030204" pitchFamily="34" charset="0"/>
                <a:cs typeface="Calibri" panose="020F0502020204030204" pitchFamily="34" charset="0"/>
              </a:rPr>
              <a:t>Talk” with Community Based Counselors</a:t>
            </a:r>
          </a:p>
        </p:txBody>
      </p:sp>
      <p:sp>
        <p:nvSpPr>
          <p:cNvPr id="3" name="Content Placeholder 2">
            <a:extLst>
              <a:ext uri="{FF2B5EF4-FFF2-40B4-BE49-F238E27FC236}">
                <a16:creationId xmlns:a16="http://schemas.microsoft.com/office/drawing/2014/main" id="{D694DBBF-BA9D-4330-B51C-89447093FD4E}"/>
              </a:ext>
            </a:extLst>
          </p:cNvPr>
          <p:cNvSpPr>
            <a:spLocks noGrp="1"/>
          </p:cNvSpPr>
          <p:nvPr>
            <p:ph sz="half" idx="1"/>
          </p:nvPr>
        </p:nvSpPr>
        <p:spPr>
          <a:xfrm>
            <a:off x="241443" y="1561672"/>
            <a:ext cx="5158390" cy="4933440"/>
          </a:xfrm>
        </p:spPr>
        <p:txBody>
          <a:bodyPr/>
          <a:lstStyle/>
          <a:p>
            <a:pPr marL="0" indent="0"/>
            <a:r>
              <a:rPr lang="en-US" sz="1600" dirty="0">
                <a:solidFill>
                  <a:schemeClr val="tx1"/>
                </a:solidFill>
                <a:effectLst/>
                <a:ea typeface="Calibri" panose="020F0502020204030204" pitchFamily="34" charset="0"/>
                <a:cs typeface="Calibri" panose="020F0502020204030204" pitchFamily="34" charset="0"/>
              </a:rPr>
              <a:t>CAPS staff locate themselves for 1-2 hours per week in a community of our students to offer general support, consultation, education or a connection to other CAPS or community services. These drop-in hours have been labeled “Let’s Talk.” </a:t>
            </a:r>
          </a:p>
          <a:p>
            <a:pPr marL="0" indent="0"/>
            <a:endParaRPr lang="en-US" sz="900" dirty="0">
              <a:solidFill>
                <a:schemeClr val="tx1"/>
              </a:solidFill>
              <a:ea typeface="Calibri" panose="020F0502020204030204" pitchFamily="34" charset="0"/>
              <a:cs typeface="Calibri" panose="020F0502020204030204" pitchFamily="34" charset="0"/>
            </a:endParaRPr>
          </a:p>
          <a:p>
            <a:pPr marL="0" indent="0"/>
            <a:r>
              <a:rPr lang="en-US" sz="1600" dirty="0">
                <a:solidFill>
                  <a:schemeClr val="tx1"/>
                </a:solidFill>
                <a:effectLst/>
                <a:ea typeface="Calibri" panose="020F0502020204030204" pitchFamily="34" charset="0"/>
                <a:cs typeface="Calibri" panose="020F0502020204030204" pitchFamily="34" charset="0"/>
              </a:rPr>
              <a:t>Services are flexibly provided based on University protocols related to COVID-19. At present, CBCs are able to provide Let’s talk via telehealth or in person, and students can schedule a time by contacting CAPS </a:t>
            </a:r>
            <a:r>
              <a:rPr lang="en-US" sz="1600" dirty="0">
                <a:solidFill>
                  <a:schemeClr val="tx1"/>
                </a:solidFill>
                <a:cs typeface="Calibri" panose="020F0502020204030204" pitchFamily="34" charset="0"/>
              </a:rPr>
              <a:t>at</a:t>
            </a:r>
            <a:r>
              <a:rPr lang="en-US" sz="1600" dirty="0">
                <a:solidFill>
                  <a:schemeClr val="tx1"/>
                </a:solidFill>
                <a:effectLst/>
                <a:ea typeface="Calibri" panose="020F0502020204030204" pitchFamily="34" charset="0"/>
                <a:cs typeface="Calibri" panose="020F0502020204030204" pitchFamily="34" charset="0"/>
              </a:rPr>
              <a:t> </a:t>
            </a:r>
            <a:r>
              <a:rPr lang="en-US" sz="1600" b="1" u="sng" dirty="0">
                <a:solidFill>
                  <a:schemeClr val="tx1"/>
                </a:solidFill>
              </a:rPr>
              <a:t>848-932-7884</a:t>
            </a:r>
            <a:r>
              <a:rPr lang="en-US" sz="1600" dirty="0">
                <a:solidFill>
                  <a:schemeClr val="tx1"/>
                </a:solidFill>
              </a:rPr>
              <a:t> </a:t>
            </a:r>
            <a:r>
              <a:rPr lang="en-US" sz="1600" dirty="0">
                <a:solidFill>
                  <a:schemeClr val="tx1"/>
                </a:solidFill>
                <a:effectLst/>
                <a:ea typeface="Calibri" panose="020F0502020204030204" pitchFamily="34" charset="0"/>
                <a:cs typeface="Calibri" panose="020F0502020204030204" pitchFamily="34" charset="0"/>
              </a:rPr>
              <a:t>and choosing option 2 to schedule an appointment.</a:t>
            </a:r>
          </a:p>
          <a:p>
            <a:pPr marL="0" indent="0"/>
            <a:endParaRPr lang="en-US" sz="1600" dirty="0">
              <a:solidFill>
                <a:schemeClr val="tx1"/>
              </a:solidFill>
              <a:ea typeface="Calibri" panose="020F0502020204030204" pitchFamily="34" charset="0"/>
              <a:cs typeface="Calibri" panose="020F0502020204030204" pitchFamily="34" charset="0"/>
            </a:endParaRPr>
          </a:p>
          <a:p>
            <a:pPr marL="0" indent="0"/>
            <a:r>
              <a:rPr lang="en-US" sz="1600" dirty="0">
                <a:solidFill>
                  <a:schemeClr val="tx1"/>
                </a:solidFill>
                <a:effectLst/>
                <a:ea typeface="Calibri" panose="020F0502020204030204" pitchFamily="34" charset="0"/>
                <a:cs typeface="Calibri" panose="020F0502020204030204" pitchFamily="34" charset="0"/>
              </a:rPr>
              <a:t>The Student Health website is updated each semester and provides information about the times and locations for Let’s Talk. See health.rutgers.edu/medical-counseling-services/counseling/therapy/community-based-counseling/ for details.</a:t>
            </a:r>
            <a:endParaRPr lang="en-US" sz="1600" dirty="0">
              <a:solidFill>
                <a:schemeClr val="tx1"/>
              </a:solidFill>
              <a:effectLst/>
              <a:ea typeface="Calibri" panose="020F0502020204030204" pitchFamily="34" charset="0"/>
              <a:cs typeface="Times New Roman" panose="02020603050405020304" pitchFamily="18" charset="0"/>
            </a:endParaRPr>
          </a:p>
          <a:p>
            <a:pPr marL="0" indent="0"/>
            <a:endParaRPr lang="en-US" sz="2400" dirty="0">
              <a:solidFill>
                <a:schemeClr val="tx1"/>
              </a:solidFill>
            </a:endParaRPr>
          </a:p>
        </p:txBody>
      </p:sp>
      <p:sp>
        <p:nvSpPr>
          <p:cNvPr id="4" name="Slide Number Placeholder 3">
            <a:extLst>
              <a:ext uri="{FF2B5EF4-FFF2-40B4-BE49-F238E27FC236}">
                <a16:creationId xmlns:a16="http://schemas.microsoft.com/office/drawing/2014/main" id="{2EFAC9BF-2444-4320-915F-CA5E9FBB29CA}"/>
              </a:ext>
            </a:extLst>
          </p:cNvPr>
          <p:cNvSpPr>
            <a:spLocks noGrp="1"/>
          </p:cNvSpPr>
          <p:nvPr>
            <p:ph type="sldNum" sz="quarter" idx="10"/>
          </p:nvPr>
        </p:nvSpPr>
        <p:spPr/>
        <p:txBody>
          <a:bodyPr/>
          <a:lstStyle/>
          <a:p>
            <a:pPr>
              <a:defRPr/>
            </a:pPr>
            <a:fld id="{966A9316-7EAB-4AB8-BBA5-FFDD41B48DF2}" type="slidenum">
              <a:rPr lang="en-US" smtClean="0"/>
              <a:pPr>
                <a:defRPr/>
              </a:pPr>
              <a:t>8</a:t>
            </a:fld>
            <a:endParaRPr lang="en-US"/>
          </a:p>
        </p:txBody>
      </p:sp>
      <p:pic>
        <p:nvPicPr>
          <p:cNvPr id="6" name="Picture 5" descr=" ">
            <a:extLst>
              <a:ext uri="{FF2B5EF4-FFF2-40B4-BE49-F238E27FC236}">
                <a16:creationId xmlns:a16="http://schemas.microsoft.com/office/drawing/2014/main" id="{A857C126-2402-4871-9D2A-6AA90C373ED4}"/>
              </a:ext>
            </a:extLst>
          </p:cNvPr>
          <p:cNvPicPr>
            <a:picLocks noChangeAspect="1"/>
          </p:cNvPicPr>
          <p:nvPr/>
        </p:nvPicPr>
        <p:blipFill rotWithShape="1">
          <a:blip r:embed="rId2">
            <a:extLst>
              <a:ext uri="{28A0092B-C50C-407E-A947-70E740481C1C}">
                <a14:useLocalDpi xmlns:a14="http://schemas.microsoft.com/office/drawing/2010/main" val="0"/>
              </a:ext>
            </a:extLst>
          </a:blip>
          <a:srcRect l="19576" t="-3617" r="16153" b="9160"/>
          <a:stretch/>
        </p:blipFill>
        <p:spPr>
          <a:xfrm>
            <a:off x="5615590" y="1319680"/>
            <a:ext cx="3528410" cy="4522463"/>
          </a:xfrm>
          <a:prstGeom prst="rect">
            <a:avLst/>
          </a:prstGeom>
        </p:spPr>
      </p:pic>
    </p:spTree>
    <p:extLst>
      <p:ext uri="{BB962C8B-B14F-4D97-AF65-F5344CB8AC3E}">
        <p14:creationId xmlns:p14="http://schemas.microsoft.com/office/powerpoint/2010/main" val="30736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E355A53A-BF46-4424-8C18-A828A0B2E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7377"/>
            <a:ext cx="2614961" cy="2614961"/>
          </a:xfrm>
          <a:prstGeom prst="rect">
            <a:avLst/>
          </a:prstGeom>
        </p:spPr>
      </p:pic>
      <p:sp>
        <p:nvSpPr>
          <p:cNvPr id="2" name="Title 1">
            <a:extLst>
              <a:ext uri="{FF2B5EF4-FFF2-40B4-BE49-F238E27FC236}">
                <a16:creationId xmlns:a16="http://schemas.microsoft.com/office/drawing/2014/main" id="{8754BEEE-F4AC-4D3C-9AF5-5340DF85FBFE}"/>
              </a:ext>
            </a:extLst>
          </p:cNvPr>
          <p:cNvSpPr>
            <a:spLocks noGrp="1"/>
          </p:cNvSpPr>
          <p:nvPr>
            <p:ph type="title"/>
          </p:nvPr>
        </p:nvSpPr>
        <p:spPr/>
        <p:txBody>
          <a:bodyPr/>
          <a:lstStyle/>
          <a:p>
            <a:pPr algn="ctr"/>
            <a:r>
              <a:rPr lang="en-US" sz="2400" b="1" dirty="0"/>
              <a:t>CBCs Walk the Walk</a:t>
            </a:r>
            <a:br>
              <a:rPr lang="en-US" sz="2400" b="1" dirty="0"/>
            </a:br>
            <a:r>
              <a:rPr lang="en-US" sz="2400" b="1" dirty="0"/>
              <a:t> Social Justice, Diversity, Equity and Inclusion</a:t>
            </a:r>
          </a:p>
        </p:txBody>
      </p:sp>
      <p:sp>
        <p:nvSpPr>
          <p:cNvPr id="4" name="Slide Number Placeholder 3">
            <a:extLst>
              <a:ext uri="{FF2B5EF4-FFF2-40B4-BE49-F238E27FC236}">
                <a16:creationId xmlns:a16="http://schemas.microsoft.com/office/drawing/2014/main" id="{F35E4493-516C-47D4-996C-7282FDA1E88F}"/>
              </a:ext>
            </a:extLst>
          </p:cNvPr>
          <p:cNvSpPr>
            <a:spLocks noGrp="1"/>
          </p:cNvSpPr>
          <p:nvPr>
            <p:ph type="sldNum" sz="quarter" idx="10"/>
          </p:nvPr>
        </p:nvSpPr>
        <p:spPr/>
        <p:txBody>
          <a:bodyPr/>
          <a:lstStyle/>
          <a:p>
            <a:pPr>
              <a:defRPr/>
            </a:pPr>
            <a:fld id="{966A9316-7EAB-4AB8-BBA5-FFDD41B48DF2}" type="slidenum">
              <a:rPr lang="en-US" smtClean="0"/>
              <a:pPr>
                <a:defRPr/>
              </a:pPr>
              <a:t>9</a:t>
            </a:fld>
            <a:endParaRPr lang="en-US"/>
          </a:p>
        </p:txBody>
      </p:sp>
      <p:sp>
        <p:nvSpPr>
          <p:cNvPr id="8" name="Content Placeholder 7">
            <a:extLst>
              <a:ext uri="{FF2B5EF4-FFF2-40B4-BE49-F238E27FC236}">
                <a16:creationId xmlns:a16="http://schemas.microsoft.com/office/drawing/2014/main" id="{DD00BC3A-9880-4454-B72B-ADC22311A1A9}"/>
              </a:ext>
            </a:extLst>
          </p:cNvPr>
          <p:cNvSpPr>
            <a:spLocks noGrp="1"/>
          </p:cNvSpPr>
          <p:nvPr>
            <p:ph idx="1"/>
          </p:nvPr>
        </p:nvSpPr>
        <p:spPr/>
        <p:txBody>
          <a:bodyPr/>
          <a:lstStyle/>
          <a:p>
            <a:pPr algn="ctr"/>
            <a:r>
              <a:rPr lang="en-US" sz="2000"/>
              <a:t>Many community based </a:t>
            </a:r>
            <a:r>
              <a:rPr lang="en-US" sz="2000" dirty="0"/>
              <a:t>activities are focused on students who identify as members of marginalized or historically underrepresented groups and seek to promote and equalize their access to quality care where they can work with professionals who understand their unique needs through a lens of intersectional cultural awareness.</a:t>
            </a:r>
          </a:p>
        </p:txBody>
      </p:sp>
      <p:pic>
        <p:nvPicPr>
          <p:cNvPr id="12" name="Picture 11">
            <a:extLst>
              <a:ext uri="{FF2B5EF4-FFF2-40B4-BE49-F238E27FC236}">
                <a16:creationId xmlns:a16="http://schemas.microsoft.com/office/drawing/2014/main" id="{3D004899-55FF-416D-8A61-D97B9EF584A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50" t="23740" r="32713" b="22222"/>
          <a:stretch/>
        </p:blipFill>
        <p:spPr>
          <a:xfrm>
            <a:off x="2298532" y="3286153"/>
            <a:ext cx="3061010" cy="2613737"/>
          </a:xfrm>
          <a:prstGeom prst="rect">
            <a:avLst/>
          </a:prstGeom>
        </p:spPr>
      </p:pic>
      <p:sp>
        <p:nvSpPr>
          <p:cNvPr id="13" name="Rectangle 12">
            <a:extLst>
              <a:ext uri="{FF2B5EF4-FFF2-40B4-BE49-F238E27FC236}">
                <a16:creationId xmlns:a16="http://schemas.microsoft.com/office/drawing/2014/main" id="{CC7CBAB5-C227-4B80-9AC6-0F4DC412AC4C}"/>
              </a:ext>
            </a:extLst>
          </p:cNvPr>
          <p:cNvSpPr/>
          <p:nvPr/>
        </p:nvSpPr>
        <p:spPr>
          <a:xfrm>
            <a:off x="4572000" y="3286153"/>
            <a:ext cx="2357295" cy="261373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D3E5B6-83ED-4141-A536-795D48F34802}"/>
              </a:ext>
            </a:extLst>
          </p:cNvPr>
          <p:cNvSpPr txBox="1"/>
          <p:nvPr/>
        </p:nvSpPr>
        <p:spPr>
          <a:xfrm flipH="1">
            <a:off x="4456293" y="3623525"/>
            <a:ext cx="2306426" cy="1938992"/>
          </a:xfrm>
          <a:prstGeom prst="rect">
            <a:avLst/>
          </a:prstGeom>
          <a:noFill/>
        </p:spPr>
        <p:txBody>
          <a:bodyPr wrap="square" rtlCol="0">
            <a:spAutoFit/>
          </a:bodyPr>
          <a:lstStyle/>
          <a:p>
            <a:pPr algn="ctr"/>
            <a:r>
              <a:rPr lang="en-US" sz="4000" b="1" dirty="0">
                <a:solidFill>
                  <a:srgbClr val="FFFF00"/>
                </a:solidFill>
              </a:rPr>
              <a:t>#STOP</a:t>
            </a:r>
          </a:p>
          <a:p>
            <a:pPr algn="ctr"/>
            <a:r>
              <a:rPr lang="en-US" sz="4000" b="1" dirty="0">
                <a:solidFill>
                  <a:srgbClr val="FFFF00"/>
                </a:solidFill>
              </a:rPr>
              <a:t>AAPI </a:t>
            </a:r>
          </a:p>
          <a:p>
            <a:pPr algn="ctr"/>
            <a:r>
              <a:rPr lang="en-US" sz="4000" b="1" dirty="0">
                <a:solidFill>
                  <a:srgbClr val="FFFF00"/>
                </a:solidFill>
              </a:rPr>
              <a:t>HATE</a:t>
            </a:r>
          </a:p>
        </p:txBody>
      </p:sp>
      <p:pic>
        <p:nvPicPr>
          <p:cNvPr id="16" name="Picture 15" descr="A mural on a building&#10;&#10;Description automatically generated with medium confidence">
            <a:extLst>
              <a:ext uri="{FF2B5EF4-FFF2-40B4-BE49-F238E27FC236}">
                <a16:creationId xmlns:a16="http://schemas.microsoft.com/office/drawing/2014/main" id="{C2EE9F3A-BF0A-4CAC-9007-759E52D042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04" t="8889" r="18997" b="6016"/>
          <a:stretch/>
        </p:blipFill>
        <p:spPr>
          <a:xfrm>
            <a:off x="6929295" y="3284928"/>
            <a:ext cx="2214705" cy="2614962"/>
          </a:xfrm>
          <a:prstGeom prst="rect">
            <a:avLst/>
          </a:prstGeom>
        </p:spPr>
      </p:pic>
    </p:spTree>
    <p:extLst>
      <p:ext uri="{BB962C8B-B14F-4D97-AF65-F5344CB8AC3E}">
        <p14:creationId xmlns:p14="http://schemas.microsoft.com/office/powerpoint/2010/main" val="3169865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U_Template_Arial_G">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4429</TotalTime>
  <Words>1430</Words>
  <Application>Microsoft Office PowerPoint</Application>
  <PresentationFormat>On-screen Show (4:3)</PresentationFormat>
  <Paragraphs>125</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Maiandra GD</vt:lpstr>
      <vt:lpstr>RU_Template_Arial_G</vt:lpstr>
      <vt:lpstr>   Counseling, Alcohol and Other Drug Assistance Program &amp; Psychiatric Services (CAPS) and Community Based Counseling Services</vt:lpstr>
      <vt:lpstr> Rutgers Counseling, Alcohol and Other Drug Assistance Program &amp; Psychiatric Services (CAPS)  How to Get Connected to CAPS</vt:lpstr>
      <vt:lpstr>Clinical Services at Rutgers CAPS</vt:lpstr>
      <vt:lpstr>Rutgers CAPS and Student Health Services</vt:lpstr>
      <vt:lpstr>What do Community Based Counselors (CBC) do at CAPS?</vt:lpstr>
      <vt:lpstr>Services That CBCs Provide To Students </vt:lpstr>
      <vt:lpstr>CAPS Community Based Counseling Locations</vt:lpstr>
      <vt:lpstr>“Let’s Talk” with Community Based Counselors</vt:lpstr>
      <vt:lpstr>CBCs Walk the Walk  Social Justice, Diversity, Equity and Inclusion</vt:lpstr>
      <vt:lpstr>Scan this QR Code for up to date Let’s Talk locations, schedule and information!</vt:lpstr>
      <vt:lpstr>Other Resources for Help in a Crisis</vt:lpstr>
      <vt:lpstr>Worried About A Friend? Do Something To Help – Share A Concern!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Gatto, Manda</dc:creator>
  <cp:lastModifiedBy>Manda Gatto</cp:lastModifiedBy>
  <cp:revision>66</cp:revision>
  <dcterms:created xsi:type="dcterms:W3CDTF">2012-05-15T15:26:04Z</dcterms:created>
  <dcterms:modified xsi:type="dcterms:W3CDTF">2022-08-29T20:52:32Z</dcterms:modified>
</cp:coreProperties>
</file>