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318" r:id="rId3"/>
    <p:sldId id="259" r:id="rId4"/>
    <p:sldId id="261" r:id="rId5"/>
    <p:sldId id="335" r:id="rId6"/>
    <p:sldId id="334" r:id="rId7"/>
    <p:sldId id="447" r:id="rId8"/>
    <p:sldId id="262" r:id="rId9"/>
    <p:sldId id="314" r:id="rId10"/>
    <p:sldId id="448" r:id="rId11"/>
    <p:sldId id="449" r:id="rId12"/>
    <p:sldId id="264" r:id="rId13"/>
    <p:sldId id="305" r:id="rId14"/>
    <p:sldId id="317" r:id="rId15"/>
    <p:sldId id="323" r:id="rId16"/>
    <p:sldId id="289" r:id="rId17"/>
    <p:sldId id="287" r:id="rId18"/>
    <p:sldId id="319" r:id="rId19"/>
    <p:sldId id="315" r:id="rId20"/>
    <p:sldId id="308" r:id="rId21"/>
    <p:sldId id="327" r:id="rId22"/>
    <p:sldId id="330" r:id="rId23"/>
    <p:sldId id="329" r:id="rId24"/>
    <p:sldId id="331" r:id="rId2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ヒラギノ角ゴ Pro W3" charset="0"/>
        <a:cs typeface="Geneva" charset="0"/>
      </a:defRPr>
    </a:lvl1pPr>
    <a:lvl2pPr marL="457200" algn="l" rtl="0" fontAlgn="base">
      <a:spcBef>
        <a:spcPct val="0"/>
      </a:spcBef>
      <a:spcAft>
        <a:spcPct val="0"/>
      </a:spcAft>
      <a:defRPr sz="2400" kern="1200">
        <a:solidFill>
          <a:schemeClr val="tx1"/>
        </a:solidFill>
        <a:latin typeface="Arial" charset="0"/>
        <a:ea typeface="ヒラギノ角ゴ Pro W3" charset="0"/>
        <a:cs typeface="Geneva" charset="0"/>
      </a:defRPr>
    </a:lvl2pPr>
    <a:lvl3pPr marL="914400" algn="l" rtl="0" fontAlgn="base">
      <a:spcBef>
        <a:spcPct val="0"/>
      </a:spcBef>
      <a:spcAft>
        <a:spcPct val="0"/>
      </a:spcAft>
      <a:defRPr sz="2400" kern="1200">
        <a:solidFill>
          <a:schemeClr val="tx1"/>
        </a:solidFill>
        <a:latin typeface="Arial" charset="0"/>
        <a:ea typeface="ヒラギノ角ゴ Pro W3" charset="0"/>
        <a:cs typeface="Geneva" charset="0"/>
      </a:defRPr>
    </a:lvl3pPr>
    <a:lvl4pPr marL="1371600" algn="l" rtl="0" fontAlgn="base">
      <a:spcBef>
        <a:spcPct val="0"/>
      </a:spcBef>
      <a:spcAft>
        <a:spcPct val="0"/>
      </a:spcAft>
      <a:defRPr sz="2400" kern="1200">
        <a:solidFill>
          <a:schemeClr val="tx1"/>
        </a:solidFill>
        <a:latin typeface="Arial" charset="0"/>
        <a:ea typeface="ヒラギノ角ゴ Pro W3" charset="0"/>
        <a:cs typeface="Geneva" charset="0"/>
      </a:defRPr>
    </a:lvl4pPr>
    <a:lvl5pPr marL="1828800" algn="l" rtl="0" fontAlgn="base">
      <a:spcBef>
        <a:spcPct val="0"/>
      </a:spcBef>
      <a:spcAft>
        <a:spcPct val="0"/>
      </a:spcAft>
      <a:defRPr sz="2400" kern="1200">
        <a:solidFill>
          <a:schemeClr val="tx1"/>
        </a:solidFill>
        <a:latin typeface="Arial" charset="0"/>
        <a:ea typeface="ヒラギノ角ゴ Pro W3" charset="0"/>
        <a:cs typeface="Geneva" charset="0"/>
      </a:defRPr>
    </a:lvl5pPr>
    <a:lvl6pPr marL="2286000" algn="l" defTabSz="457200" rtl="0" eaLnBrk="1" latinLnBrk="0" hangingPunct="1">
      <a:defRPr sz="2400" kern="1200">
        <a:solidFill>
          <a:schemeClr val="tx1"/>
        </a:solidFill>
        <a:latin typeface="Arial" charset="0"/>
        <a:ea typeface="ヒラギノ角ゴ Pro W3" charset="0"/>
        <a:cs typeface="Geneva" charset="0"/>
      </a:defRPr>
    </a:lvl6pPr>
    <a:lvl7pPr marL="2743200" algn="l" defTabSz="457200" rtl="0" eaLnBrk="1" latinLnBrk="0" hangingPunct="1">
      <a:defRPr sz="2400" kern="1200">
        <a:solidFill>
          <a:schemeClr val="tx1"/>
        </a:solidFill>
        <a:latin typeface="Arial" charset="0"/>
        <a:ea typeface="ヒラギノ角ゴ Pro W3" charset="0"/>
        <a:cs typeface="Geneva" charset="0"/>
      </a:defRPr>
    </a:lvl7pPr>
    <a:lvl8pPr marL="3200400" algn="l" defTabSz="457200" rtl="0" eaLnBrk="1" latinLnBrk="0" hangingPunct="1">
      <a:defRPr sz="2400" kern="1200">
        <a:solidFill>
          <a:schemeClr val="tx1"/>
        </a:solidFill>
        <a:latin typeface="Arial" charset="0"/>
        <a:ea typeface="ヒラギノ角ゴ Pro W3" charset="0"/>
        <a:cs typeface="Geneva" charset="0"/>
      </a:defRPr>
    </a:lvl8pPr>
    <a:lvl9pPr marL="3657600" algn="l" defTabSz="457200" rtl="0" eaLnBrk="1" latinLnBrk="0" hangingPunct="1">
      <a:defRPr sz="2400" kern="1200">
        <a:solidFill>
          <a:schemeClr val="tx1"/>
        </a:solidFill>
        <a:latin typeface="Arial" charset="0"/>
        <a:ea typeface="ヒラギノ角ゴ Pro W3" charset="0"/>
        <a:cs typeface="Geneva"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0026"/>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036"/>
    <p:restoredTop sz="87643" autoAdjust="0"/>
  </p:normalViewPr>
  <p:slideViewPr>
    <p:cSldViewPr snapToGrid="0">
      <p:cViewPr varScale="1">
        <p:scale>
          <a:sx n="106" d="100"/>
          <a:sy n="106" d="100"/>
        </p:scale>
        <p:origin x="1432" y="168"/>
      </p:cViewPr>
      <p:guideLst>
        <p:guide orient="horz" pos="2160"/>
        <p:guide pos="2880"/>
      </p:guideLst>
    </p:cSldViewPr>
  </p:slideViewPr>
  <p:notesTextViewPr>
    <p:cViewPr>
      <p:scale>
        <a:sx n="1" d="1"/>
        <a:sy n="1" d="1"/>
      </p:scale>
      <p:origin x="0" y="0"/>
    </p:cViewPr>
  </p:notesTextViewPr>
  <p:sorterViewPr>
    <p:cViewPr>
      <p:scale>
        <a:sx n="111" d="100"/>
        <a:sy n="111" d="100"/>
      </p:scale>
      <p:origin x="0" y="280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F00191-D82E-1940-8B91-61B6BB3CF84A}" type="datetimeFigureOut">
              <a:rPr lang="en-US" smtClean="0"/>
              <a:t>8/20/26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487377-8C1E-5E49-B101-C75CD7B99788}" type="slidenum">
              <a:rPr lang="en-US" smtClean="0"/>
              <a:t>‹#›</a:t>
            </a:fld>
            <a:endParaRPr lang="en-US"/>
          </a:p>
        </p:txBody>
      </p:sp>
    </p:spTree>
    <p:extLst>
      <p:ext uri="{BB962C8B-B14F-4D97-AF65-F5344CB8AC3E}">
        <p14:creationId xmlns:p14="http://schemas.microsoft.com/office/powerpoint/2010/main" val="379001202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487377-8C1E-5E49-B101-C75CD7B99788}" type="slidenum">
              <a:rPr lang="en-US" smtClean="0"/>
              <a:t>2</a:t>
            </a:fld>
            <a:endParaRPr lang="en-US"/>
          </a:p>
        </p:txBody>
      </p:sp>
    </p:spTree>
    <p:extLst>
      <p:ext uri="{BB962C8B-B14F-4D97-AF65-F5344CB8AC3E}">
        <p14:creationId xmlns:p14="http://schemas.microsoft.com/office/powerpoint/2010/main" val="3580144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C2A784-8C23-6140-BE3F-9926BD43EC3C}" type="slidenum">
              <a:rPr lang="en-US"/>
              <a:pPr/>
              <a:t>4</a:t>
            </a:fld>
            <a:endParaRPr lang="en-US"/>
          </a:p>
        </p:txBody>
      </p:sp>
      <p:sp>
        <p:nvSpPr>
          <p:cNvPr id="22530"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2253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17834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txBody>
          <a:bodyPr/>
          <a:lstStyle/>
          <a:p>
            <a:endParaRPr lang="en-US"/>
          </a:p>
        </p:txBody>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en-US" sz="1200" dirty="0">
              <a:latin typeface="Calibri" pitchFamily="34" charset="0"/>
              <a:cs typeface="Calibri" pitchFamily="34" charset="0"/>
            </a:endParaRPr>
          </a:p>
        </p:txBody>
      </p:sp>
      <p:sp>
        <p:nvSpPr>
          <p:cNvPr id="4" name="Slide Number Placeholder 3"/>
          <p:cNvSpPr>
            <a:spLocks noGrp="1"/>
          </p:cNvSpPr>
          <p:nvPr>
            <p:ph type="sldNum" sz="quarter" idx="10"/>
          </p:nvPr>
        </p:nvSpPr>
        <p:spPr>
          <a:xfrm>
            <a:off x="3884027" y="8684926"/>
            <a:ext cx="2972421" cy="457513"/>
          </a:xfrm>
          <a:prstGeom prst="rect">
            <a:avLst/>
          </a:prstGeom>
        </p:spPr>
        <p:txBody>
          <a:bodyPr lIns="89730" tIns="44865" rIns="89730" bIns="44865"/>
          <a:lstStyle/>
          <a:p>
            <a:fld id="{876F13B8-9C0C-418C-98F5-73B68BBC2DF1}" type="slidenum">
              <a:rPr lang="en-US" smtClean="0"/>
              <a:pPr/>
              <a:t>7</a:t>
            </a:fld>
            <a:endParaRPr lang="en-US"/>
          </a:p>
        </p:txBody>
      </p:sp>
    </p:spTree>
    <p:extLst>
      <p:ext uri="{BB962C8B-B14F-4D97-AF65-F5344CB8AC3E}">
        <p14:creationId xmlns:p14="http://schemas.microsoft.com/office/powerpoint/2010/main" val="3190344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82D792D-A8D2-7B42-AC75-EEBF20FB5669}" type="slidenum">
              <a:rPr lang="en-US" smtClean="0"/>
              <a:pPr/>
              <a:t>10</a:t>
            </a:fld>
            <a:endParaRPr lang="en-US"/>
          </a:p>
        </p:txBody>
      </p:sp>
    </p:spTree>
    <p:extLst>
      <p:ext uri="{BB962C8B-B14F-4D97-AF65-F5344CB8AC3E}">
        <p14:creationId xmlns:p14="http://schemas.microsoft.com/office/powerpoint/2010/main" val="3516371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82D792D-A8D2-7B42-AC75-EEBF20FB5669}" type="slidenum">
              <a:rPr lang="en-US" smtClean="0"/>
              <a:pPr/>
              <a:t>11</a:t>
            </a:fld>
            <a:endParaRPr lang="en-US"/>
          </a:p>
        </p:txBody>
      </p:sp>
    </p:spTree>
    <p:extLst>
      <p:ext uri="{BB962C8B-B14F-4D97-AF65-F5344CB8AC3E}">
        <p14:creationId xmlns:p14="http://schemas.microsoft.com/office/powerpoint/2010/main" val="3779759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487377-8C1E-5E49-B101-C75CD7B99788}" type="slidenum">
              <a:rPr lang="en-US" smtClean="0"/>
              <a:t>17</a:t>
            </a:fld>
            <a:endParaRPr lang="en-US"/>
          </a:p>
        </p:txBody>
      </p:sp>
    </p:spTree>
    <p:extLst>
      <p:ext uri="{BB962C8B-B14F-4D97-AF65-F5344CB8AC3E}">
        <p14:creationId xmlns:p14="http://schemas.microsoft.com/office/powerpoint/2010/main" val="40695634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2413" cy="685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098" name="Rectangle 2"/>
          <p:cNvSpPr>
            <a:spLocks noGrp="1" noChangeArrowheads="1"/>
          </p:cNvSpPr>
          <p:nvPr>
            <p:ph type="ctrTitle"/>
          </p:nvPr>
        </p:nvSpPr>
        <p:spPr>
          <a:xfrm>
            <a:off x="685800" y="2130425"/>
            <a:ext cx="7772400" cy="1470025"/>
          </a:xfrm>
        </p:spPr>
        <p:txBody>
          <a:bodyPr/>
          <a:lstStyle>
            <a:lvl1pPr algn="ctr">
              <a:defRPr>
                <a:solidFill>
                  <a:schemeClr val="bg1"/>
                </a:solidFill>
              </a:defRPr>
            </a:lvl1pPr>
          </a:lstStyle>
          <a:p>
            <a:r>
              <a:rPr lang="en-US" dirty="0"/>
              <a:t>Click to edit Master title style</a:t>
            </a:r>
          </a:p>
        </p:txBody>
      </p:sp>
      <p:sp>
        <p:nvSpPr>
          <p:cNvPr id="4099" name="Rectangle 3"/>
          <p:cNvSpPr>
            <a:spLocks noGrp="1" noChangeArrowheads="1"/>
          </p:cNvSpPr>
          <p:nvPr>
            <p:ph type="subTitle" idx="1"/>
          </p:nvPr>
        </p:nvSpPr>
        <p:spPr>
          <a:xfrm>
            <a:off x="1371600" y="3886200"/>
            <a:ext cx="6400800" cy="1752600"/>
          </a:xfrm>
        </p:spPr>
        <p:txBody>
          <a:bodyPr/>
          <a:lstStyle>
            <a:lvl1pPr marL="0" indent="0" algn="ctr">
              <a:buFontTx/>
              <a:buNone/>
              <a:defRPr>
                <a:solidFill>
                  <a:schemeClr val="bg1"/>
                </a:solidFill>
              </a:defRPr>
            </a:lvl1pPr>
          </a:lstStyle>
          <a:p>
            <a:r>
              <a:rPr lang="en-US"/>
              <a:t>Click to edit Master subtitle style</a:t>
            </a:r>
          </a:p>
        </p:txBody>
      </p:sp>
      <p:pic>
        <p:nvPicPr>
          <p:cNvPr id="2" name="Picture 1">
            <a:extLst>
              <a:ext uri="{FF2B5EF4-FFF2-40B4-BE49-F238E27FC236}">
                <a16:creationId xmlns:a16="http://schemas.microsoft.com/office/drawing/2014/main" id="{C20296BD-56FF-B133-6F8F-9414806124DE}"/>
              </a:ext>
            </a:extLst>
          </p:cNvPr>
          <p:cNvPicPr>
            <a:picLocks noChangeAspect="1"/>
          </p:cNvPicPr>
          <p:nvPr userDrawn="1"/>
        </p:nvPicPr>
        <p:blipFill>
          <a:blip r:embed="rId3"/>
          <a:stretch>
            <a:fillRect/>
          </a:stretch>
        </p:blipFill>
        <p:spPr>
          <a:xfrm>
            <a:off x="358502" y="328035"/>
            <a:ext cx="3324185" cy="583190"/>
          </a:xfrm>
          <a:prstGeom prst="rect">
            <a:avLst/>
          </a:prstGeom>
        </p:spPr>
      </p:pic>
    </p:spTree>
    <p:extLst>
      <p:ext uri="{BB962C8B-B14F-4D97-AF65-F5344CB8AC3E}">
        <p14:creationId xmlns:p14="http://schemas.microsoft.com/office/powerpoint/2010/main" val="1822544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fld id="{2C452982-8340-8A4F-A9F6-1B8CEF9A4E4F}" type="slidenum">
              <a:rPr lang="en-US"/>
              <a:pPr/>
              <a:t>‹#›</a:t>
            </a:fld>
            <a:endParaRPr lang="en-US"/>
          </a:p>
        </p:txBody>
      </p:sp>
    </p:spTree>
    <p:extLst>
      <p:ext uri="{BB962C8B-B14F-4D97-AF65-F5344CB8AC3E}">
        <p14:creationId xmlns:p14="http://schemas.microsoft.com/office/powerpoint/2010/main" val="3600565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448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6019800" cy="5448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fld id="{6B75970E-5AA9-174B-BD7E-0085A2986C57}" type="slidenum">
              <a:rPr lang="en-US"/>
              <a:pPr/>
              <a:t>‹#›</a:t>
            </a:fld>
            <a:endParaRPr lang="en-US"/>
          </a:p>
        </p:txBody>
      </p:sp>
    </p:spTree>
    <p:extLst>
      <p:ext uri="{BB962C8B-B14F-4D97-AF65-F5344CB8AC3E}">
        <p14:creationId xmlns:p14="http://schemas.microsoft.com/office/powerpoint/2010/main" val="1629250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fld id="{3013AB8E-5E72-194F-9F9C-D0D776FCF1E4}" type="slidenum">
              <a:rPr lang="en-US"/>
              <a:pPr/>
              <a:t>‹#›</a:t>
            </a:fld>
            <a:endParaRPr lang="en-US"/>
          </a:p>
        </p:txBody>
      </p:sp>
    </p:spTree>
    <p:extLst>
      <p:ext uri="{BB962C8B-B14F-4D97-AF65-F5344CB8AC3E}">
        <p14:creationId xmlns:p14="http://schemas.microsoft.com/office/powerpoint/2010/main" val="2481311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fld id="{9F89322C-9501-4A4C-A75D-759515DC2B35}" type="slidenum">
              <a:rPr lang="en-US"/>
              <a:pPr/>
              <a:t>‹#›</a:t>
            </a:fld>
            <a:endParaRPr lang="en-US"/>
          </a:p>
        </p:txBody>
      </p:sp>
    </p:spTree>
    <p:extLst>
      <p:ext uri="{BB962C8B-B14F-4D97-AF65-F5344CB8AC3E}">
        <p14:creationId xmlns:p14="http://schemas.microsoft.com/office/powerpoint/2010/main" val="725243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240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4038600" cy="4533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fld id="{F2C90BD7-7B7E-8948-AEA1-71800BCA617B}" type="slidenum">
              <a:rPr lang="en-US"/>
              <a:pPr/>
              <a:t>‹#›</a:t>
            </a:fld>
            <a:endParaRPr lang="en-US"/>
          </a:p>
        </p:txBody>
      </p:sp>
    </p:spTree>
    <p:extLst>
      <p:ext uri="{BB962C8B-B14F-4D97-AF65-F5344CB8AC3E}">
        <p14:creationId xmlns:p14="http://schemas.microsoft.com/office/powerpoint/2010/main" val="17687609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fld id="{1D9E5A43-566A-314E-B8C5-431A5A49D8D6}" type="slidenum">
              <a:rPr lang="en-US"/>
              <a:pPr/>
              <a:t>‹#›</a:t>
            </a:fld>
            <a:endParaRPr lang="en-US"/>
          </a:p>
        </p:txBody>
      </p:sp>
    </p:spTree>
    <p:extLst>
      <p:ext uri="{BB962C8B-B14F-4D97-AF65-F5344CB8AC3E}">
        <p14:creationId xmlns:p14="http://schemas.microsoft.com/office/powerpoint/2010/main" val="743686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fld id="{A45A56DD-D257-924B-A243-CBD88B0CD82A}" type="slidenum">
              <a:rPr lang="en-US"/>
              <a:pPr/>
              <a:t>‹#›</a:t>
            </a:fld>
            <a:endParaRPr lang="en-US"/>
          </a:p>
        </p:txBody>
      </p:sp>
    </p:spTree>
    <p:extLst>
      <p:ext uri="{BB962C8B-B14F-4D97-AF65-F5344CB8AC3E}">
        <p14:creationId xmlns:p14="http://schemas.microsoft.com/office/powerpoint/2010/main" val="1300177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fld id="{636F5F44-CEE0-0B4E-B044-D115E9C2958B}" type="slidenum">
              <a:rPr lang="en-US"/>
              <a:pPr/>
              <a:t>‹#›</a:t>
            </a:fld>
            <a:endParaRPr lang="en-US"/>
          </a:p>
        </p:txBody>
      </p:sp>
    </p:spTree>
    <p:extLst>
      <p:ext uri="{BB962C8B-B14F-4D97-AF65-F5344CB8AC3E}">
        <p14:creationId xmlns:p14="http://schemas.microsoft.com/office/powerpoint/2010/main" val="3702138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fld id="{3DE73113-9999-DC45-BA63-35DAF5721A81}" type="slidenum">
              <a:rPr lang="en-US"/>
              <a:pPr/>
              <a:t>‹#›</a:t>
            </a:fld>
            <a:endParaRPr lang="en-US"/>
          </a:p>
        </p:txBody>
      </p:sp>
    </p:spTree>
    <p:extLst>
      <p:ext uri="{BB962C8B-B14F-4D97-AF65-F5344CB8AC3E}">
        <p14:creationId xmlns:p14="http://schemas.microsoft.com/office/powerpoint/2010/main" val="116934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p:cNvSpPr>
            <a:spLocks noGrp="1" noChangeArrowheads="1"/>
          </p:cNvSpPr>
          <p:nvPr>
            <p:ph type="sldNum" sz="quarter" idx="10"/>
          </p:nvPr>
        </p:nvSpPr>
        <p:spPr>
          <a:xfrm>
            <a:off x="6553200" y="6245225"/>
            <a:ext cx="2133600" cy="476250"/>
          </a:xfrm>
          <a:prstGeom prst="rect">
            <a:avLst/>
          </a:prstGeom>
          <a:ln/>
        </p:spPr>
        <p:txBody>
          <a:bodyPr/>
          <a:lstStyle>
            <a:lvl1pPr>
              <a:defRPr/>
            </a:lvl1pPr>
          </a:lstStyle>
          <a:p>
            <a:fld id="{66ED43A7-9071-D94C-AE06-04B7319B1B6D}" type="slidenum">
              <a:rPr lang="en-US"/>
              <a:pPr/>
              <a:t>‹#›</a:t>
            </a:fld>
            <a:endParaRPr lang="en-US"/>
          </a:p>
        </p:txBody>
      </p:sp>
    </p:spTree>
    <p:extLst>
      <p:ext uri="{BB962C8B-B14F-4D97-AF65-F5344CB8AC3E}">
        <p14:creationId xmlns:p14="http://schemas.microsoft.com/office/powerpoint/2010/main" val="3588383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2413" cy="61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609600"/>
            <a:ext cx="8229600" cy="8080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524000"/>
            <a:ext cx="8229600" cy="4533900"/>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1" name="Text Box 10"/>
          <p:cNvSpPr txBox="1">
            <a:spLocks noChangeArrowheads="1"/>
          </p:cNvSpPr>
          <p:nvPr/>
        </p:nvSpPr>
        <p:spPr bwMode="auto">
          <a:xfrm>
            <a:off x="4876800" y="98425"/>
            <a:ext cx="4191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Geneva" charset="0"/>
                <a:cs typeface="Geneva" charset="0"/>
              </a:defRPr>
            </a:lvl1pPr>
            <a:lvl2pPr marL="742950" indent="-285750" eaLnBrk="0" hangingPunct="0">
              <a:defRPr sz="2400">
                <a:solidFill>
                  <a:schemeClr val="tx1"/>
                </a:solidFill>
                <a:latin typeface="Arial" charset="0"/>
                <a:ea typeface="Geneva" charset="0"/>
              </a:defRPr>
            </a:lvl2pPr>
            <a:lvl3pPr marL="1143000" indent="-228600" eaLnBrk="0" hangingPunct="0">
              <a:defRPr sz="2400">
                <a:solidFill>
                  <a:schemeClr val="tx1"/>
                </a:solidFill>
                <a:latin typeface="Arial" charset="0"/>
                <a:ea typeface="Geneva" charset="0"/>
              </a:defRPr>
            </a:lvl3pPr>
            <a:lvl4pPr marL="1600200" indent="-228600" eaLnBrk="0" hangingPunct="0">
              <a:defRPr sz="2400">
                <a:solidFill>
                  <a:schemeClr val="tx1"/>
                </a:solidFill>
                <a:latin typeface="Arial" charset="0"/>
                <a:ea typeface="Geneva" charset="0"/>
              </a:defRPr>
            </a:lvl4pPr>
            <a:lvl5pPr marL="2057400" indent="-228600" eaLnBrk="0" hangingPunct="0">
              <a:defRPr sz="2400">
                <a:solidFill>
                  <a:schemeClr val="tx1"/>
                </a:solidFill>
                <a:latin typeface="Arial" charset="0"/>
                <a:ea typeface="Geneva" charset="0"/>
              </a:defRPr>
            </a:lvl5pPr>
            <a:lvl6pPr marL="2514600" indent="-228600" eaLnBrk="0" fontAlgn="base" hangingPunct="0">
              <a:spcBef>
                <a:spcPct val="0"/>
              </a:spcBef>
              <a:spcAft>
                <a:spcPct val="0"/>
              </a:spcAft>
              <a:defRPr sz="2400">
                <a:solidFill>
                  <a:schemeClr val="tx1"/>
                </a:solidFill>
                <a:latin typeface="Arial" charset="0"/>
                <a:ea typeface="Geneva" charset="0"/>
              </a:defRPr>
            </a:lvl6pPr>
            <a:lvl7pPr marL="2971800" indent="-228600" eaLnBrk="0" fontAlgn="base" hangingPunct="0">
              <a:spcBef>
                <a:spcPct val="0"/>
              </a:spcBef>
              <a:spcAft>
                <a:spcPct val="0"/>
              </a:spcAft>
              <a:defRPr sz="2400">
                <a:solidFill>
                  <a:schemeClr val="tx1"/>
                </a:solidFill>
                <a:latin typeface="Arial" charset="0"/>
                <a:ea typeface="Geneva" charset="0"/>
              </a:defRPr>
            </a:lvl7pPr>
            <a:lvl8pPr marL="3429000" indent="-228600" eaLnBrk="0" fontAlgn="base" hangingPunct="0">
              <a:spcBef>
                <a:spcPct val="0"/>
              </a:spcBef>
              <a:spcAft>
                <a:spcPct val="0"/>
              </a:spcAft>
              <a:defRPr sz="2400">
                <a:solidFill>
                  <a:schemeClr val="tx1"/>
                </a:solidFill>
                <a:latin typeface="Arial" charset="0"/>
                <a:ea typeface="Geneva" charset="0"/>
              </a:defRPr>
            </a:lvl8pPr>
            <a:lvl9pPr marL="3886200" indent="-228600" eaLnBrk="0" fontAlgn="base" hangingPunct="0">
              <a:spcBef>
                <a:spcPct val="0"/>
              </a:spcBef>
              <a:spcAft>
                <a:spcPct val="0"/>
              </a:spcAft>
              <a:defRPr sz="2400">
                <a:solidFill>
                  <a:schemeClr val="tx1"/>
                </a:solidFill>
                <a:latin typeface="Arial" charset="0"/>
                <a:ea typeface="Geneva" charset="0"/>
              </a:defRPr>
            </a:lvl9pPr>
          </a:lstStyle>
          <a:p>
            <a:pPr algn="r" eaLnBrk="1" hangingPunct="1">
              <a:spcBef>
                <a:spcPct val="50000"/>
              </a:spcBef>
              <a:defRPr/>
            </a:pPr>
            <a:endParaRPr lang="en-US" sz="2000">
              <a:solidFill>
                <a:schemeClr val="bg1"/>
              </a:solidFill>
            </a:endParaRPr>
          </a:p>
        </p:txBody>
      </p:sp>
      <p:pic>
        <p:nvPicPr>
          <p:cNvPr id="2" name="Picture 1">
            <a:extLst>
              <a:ext uri="{FF2B5EF4-FFF2-40B4-BE49-F238E27FC236}">
                <a16:creationId xmlns:a16="http://schemas.microsoft.com/office/drawing/2014/main" id="{C94CC8F6-0771-AF8D-DC23-341E6AFE455C}"/>
              </a:ext>
            </a:extLst>
          </p:cNvPr>
          <p:cNvPicPr>
            <a:picLocks noChangeAspect="1"/>
          </p:cNvPicPr>
          <p:nvPr userDrawn="1"/>
        </p:nvPicPr>
        <p:blipFill>
          <a:blip r:embed="rId14"/>
          <a:stretch>
            <a:fillRect/>
          </a:stretch>
        </p:blipFill>
        <p:spPr>
          <a:xfrm>
            <a:off x="216263" y="73256"/>
            <a:ext cx="2664940" cy="467533"/>
          </a:xfrm>
          <a:prstGeom prst="rect">
            <a:avLst/>
          </a:prstGeom>
        </p:spPr>
      </p:pic>
    </p:spTree>
  </p:cSld>
  <p:clrMap bg1="lt1" tx1="dk1" bg2="lt2" tx2="dk2" accent1="accent1" accent2="accent2" accent3="accent3" accent4="accent4" accent5="accent5" accent6="accent6" hlink="hlink" folHlink="folHlink"/>
  <p:sldLayoutIdLst>
    <p:sldLayoutId id="2147483695"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rtl="0" eaLnBrk="0" fontAlgn="base" hangingPunct="0">
        <a:spcBef>
          <a:spcPct val="0"/>
        </a:spcBef>
        <a:spcAft>
          <a:spcPct val="0"/>
        </a:spcAft>
        <a:defRPr sz="3000">
          <a:solidFill>
            <a:schemeClr val="tx2"/>
          </a:solidFill>
          <a:latin typeface="+mj-lt"/>
          <a:ea typeface="ヒラギノ角ゴ Pro W3" charset="0"/>
          <a:cs typeface="Geneva" charset="0"/>
        </a:defRPr>
      </a:lvl1pPr>
      <a:lvl2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2pPr>
      <a:lvl3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3pPr>
      <a:lvl4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4pPr>
      <a:lvl5pPr algn="l" rtl="0" eaLnBrk="0" fontAlgn="base" hangingPunct="0">
        <a:spcBef>
          <a:spcPct val="0"/>
        </a:spcBef>
        <a:spcAft>
          <a:spcPct val="0"/>
        </a:spcAft>
        <a:defRPr sz="3000">
          <a:solidFill>
            <a:schemeClr val="tx2"/>
          </a:solidFill>
          <a:latin typeface="Arial" charset="0"/>
          <a:ea typeface="ヒラギノ角ゴ Pro W3" charset="0"/>
          <a:cs typeface="Geneva" charset="0"/>
        </a:defRPr>
      </a:lvl5pPr>
      <a:lvl6pPr marL="457200" algn="l" rtl="0" eaLnBrk="1" fontAlgn="base" hangingPunct="1">
        <a:spcBef>
          <a:spcPct val="0"/>
        </a:spcBef>
        <a:spcAft>
          <a:spcPct val="0"/>
        </a:spcAft>
        <a:defRPr sz="3000">
          <a:solidFill>
            <a:schemeClr val="tx2"/>
          </a:solidFill>
          <a:latin typeface="Arial" charset="0"/>
        </a:defRPr>
      </a:lvl6pPr>
      <a:lvl7pPr marL="914400" algn="l" rtl="0" eaLnBrk="1" fontAlgn="base" hangingPunct="1">
        <a:spcBef>
          <a:spcPct val="0"/>
        </a:spcBef>
        <a:spcAft>
          <a:spcPct val="0"/>
        </a:spcAft>
        <a:defRPr sz="3000">
          <a:solidFill>
            <a:schemeClr val="tx2"/>
          </a:solidFill>
          <a:latin typeface="Arial" charset="0"/>
        </a:defRPr>
      </a:lvl7pPr>
      <a:lvl8pPr marL="1371600" algn="l" rtl="0" eaLnBrk="1" fontAlgn="base" hangingPunct="1">
        <a:spcBef>
          <a:spcPct val="0"/>
        </a:spcBef>
        <a:spcAft>
          <a:spcPct val="0"/>
        </a:spcAft>
        <a:defRPr sz="3000">
          <a:solidFill>
            <a:schemeClr val="tx2"/>
          </a:solidFill>
          <a:latin typeface="Arial" charset="0"/>
        </a:defRPr>
      </a:lvl8pPr>
      <a:lvl9pPr marL="1828800" algn="l" rtl="0" eaLnBrk="1" fontAlgn="base" hangingPunct="1">
        <a:spcBef>
          <a:spcPct val="0"/>
        </a:spcBef>
        <a:spcAft>
          <a:spcPct val="0"/>
        </a:spcAft>
        <a:defRPr sz="3000">
          <a:solidFill>
            <a:schemeClr val="tx2"/>
          </a:solidFill>
          <a:latin typeface="Arial" charset="0"/>
        </a:defRPr>
      </a:lvl9pPr>
    </p:titleStyle>
    <p:bodyStyle>
      <a:lvl1pPr marL="342900" indent="-342900" algn="l" rtl="0" eaLnBrk="0" fontAlgn="base" hangingPunct="0">
        <a:spcBef>
          <a:spcPct val="20000"/>
        </a:spcBef>
        <a:spcAft>
          <a:spcPct val="0"/>
        </a:spcAft>
        <a:buChar char="•"/>
        <a:defRPr sz="2200">
          <a:solidFill>
            <a:schemeClr val="tx2"/>
          </a:solidFill>
          <a:latin typeface="+mn-lt"/>
          <a:ea typeface="ヒラギノ角ゴ Pro W3" charset="0"/>
          <a:cs typeface="Geneva" charset="0"/>
        </a:defRPr>
      </a:lvl1pPr>
      <a:lvl2pPr marL="742950" indent="-285750" algn="l" rtl="0" eaLnBrk="0" fontAlgn="base" hangingPunct="0">
        <a:spcBef>
          <a:spcPct val="20000"/>
        </a:spcBef>
        <a:spcAft>
          <a:spcPct val="0"/>
        </a:spcAft>
        <a:buChar char="–"/>
        <a:defRPr>
          <a:solidFill>
            <a:schemeClr val="tx2"/>
          </a:solidFill>
          <a:latin typeface="+mn-lt"/>
          <a:ea typeface="Geneva" charset="0"/>
          <a:cs typeface="Geneva" charset="0"/>
        </a:defRPr>
      </a:lvl2pPr>
      <a:lvl3pPr marL="1143000" indent="-228600" algn="l" rtl="0" eaLnBrk="0" fontAlgn="base" hangingPunct="0">
        <a:spcBef>
          <a:spcPct val="20000"/>
        </a:spcBef>
        <a:spcAft>
          <a:spcPct val="0"/>
        </a:spcAft>
        <a:buChar char="•"/>
        <a:defRPr sz="1600">
          <a:solidFill>
            <a:schemeClr val="tx2"/>
          </a:solidFill>
          <a:latin typeface="+mn-lt"/>
          <a:ea typeface="Geneva" charset="0"/>
          <a:cs typeface="Geneva" charset="0"/>
        </a:defRPr>
      </a:lvl3pPr>
      <a:lvl4pPr marL="1600200" indent="-228600" algn="l" rtl="0" eaLnBrk="0" fontAlgn="base" hangingPunct="0">
        <a:spcBef>
          <a:spcPct val="20000"/>
        </a:spcBef>
        <a:spcAft>
          <a:spcPct val="0"/>
        </a:spcAft>
        <a:buChar char="–"/>
        <a:defRPr sz="1400">
          <a:solidFill>
            <a:schemeClr val="tx2"/>
          </a:solidFill>
          <a:latin typeface="+mn-lt"/>
          <a:ea typeface="Geneva" charset="0"/>
          <a:cs typeface="Geneva" charset="0"/>
        </a:defRPr>
      </a:lvl4pPr>
      <a:lvl5pPr marL="2057400" indent="-228600" algn="l" rtl="0" eaLnBrk="0" fontAlgn="base" hangingPunct="0">
        <a:spcBef>
          <a:spcPct val="20000"/>
        </a:spcBef>
        <a:spcAft>
          <a:spcPct val="0"/>
        </a:spcAft>
        <a:buChar char="»"/>
        <a:defRPr sz="1400">
          <a:solidFill>
            <a:schemeClr val="tx2"/>
          </a:solidFill>
          <a:latin typeface="+mn-lt"/>
          <a:ea typeface="Geneva" charset="0"/>
          <a:cs typeface="Geneva" charset="0"/>
        </a:defRPr>
      </a:lvl5pPr>
      <a:lvl6pPr marL="2514600" indent="-228600" algn="l" rtl="0" eaLnBrk="1" fontAlgn="base" hangingPunct="1">
        <a:spcBef>
          <a:spcPct val="20000"/>
        </a:spcBef>
        <a:spcAft>
          <a:spcPct val="0"/>
        </a:spcAft>
        <a:buChar char="»"/>
        <a:defRPr sz="1400">
          <a:solidFill>
            <a:srgbClr val="5F5F5F"/>
          </a:solidFill>
          <a:latin typeface="+mn-lt"/>
        </a:defRPr>
      </a:lvl6pPr>
      <a:lvl7pPr marL="2971800" indent="-228600" algn="l" rtl="0" eaLnBrk="1" fontAlgn="base" hangingPunct="1">
        <a:spcBef>
          <a:spcPct val="20000"/>
        </a:spcBef>
        <a:spcAft>
          <a:spcPct val="0"/>
        </a:spcAft>
        <a:buChar char="»"/>
        <a:defRPr sz="1400">
          <a:solidFill>
            <a:srgbClr val="5F5F5F"/>
          </a:solidFill>
          <a:latin typeface="+mn-lt"/>
        </a:defRPr>
      </a:lvl7pPr>
      <a:lvl8pPr marL="3429000" indent="-228600" algn="l" rtl="0" eaLnBrk="1" fontAlgn="base" hangingPunct="1">
        <a:spcBef>
          <a:spcPct val="20000"/>
        </a:spcBef>
        <a:spcAft>
          <a:spcPct val="0"/>
        </a:spcAft>
        <a:buChar char="»"/>
        <a:defRPr sz="1400">
          <a:solidFill>
            <a:srgbClr val="5F5F5F"/>
          </a:solidFill>
          <a:latin typeface="+mn-lt"/>
        </a:defRPr>
      </a:lvl8pPr>
      <a:lvl9pPr marL="3886200" indent="-228600" algn="l" rtl="0" eaLnBrk="1" fontAlgn="base" hangingPunct="1">
        <a:spcBef>
          <a:spcPct val="20000"/>
        </a:spcBef>
        <a:spcAft>
          <a:spcPct val="0"/>
        </a:spcAft>
        <a:buChar char="»"/>
        <a:defRPr sz="1400">
          <a:solidFill>
            <a:srgbClr val="5F5F5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grants.nih.gov/reproducibility/module_1/presentation.html"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google.com/search?cs=0&amp;sca_esv=9a8ab6189a2ca03b&amp;q=NIH+Data+Management+and+Sharing+%28DMS%29+policy&amp;sa=X&amp;ved=2ahUKEwiumZjqxq-NAxWUEFkFHX1WEEMQxccNegQIAhAB&amp;mstk=AUtExfCD6CECIqRRVEOjizEqQ5ACiRl0WyhKb8fvdyz0BoHLxmGF_d1gGljbi0107QDF2OhYmoDePDlIemW_9pIJzfbUDwSdLhdegQRPS-uLQoA634YKjSas3zx-KxxWT6xASVNqpb0FdMCV7UmU56ffgejI9gnQcCShyI42Uz9fsmds7ZY&amp;csui=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2" Type="http://schemas.openxmlformats.org/officeDocument/2006/relationships/hyperlink" Target="tel:732-445-0488%20Ext:%2040022"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hyperlink" Target="http://academicintegrity.rutgers.edu/" TargetMode="External"/><Relationship Id="rId2" Type="http://schemas.openxmlformats.org/officeDocument/2006/relationships/hyperlink" Target="https://grad.rutgers.edu/current-students/policies-procedures-students" TargetMode="External"/><Relationship Id="rId1" Type="http://schemas.openxmlformats.org/officeDocument/2006/relationships/slideLayout" Target="../slideLayouts/slideLayout2.xml"/><Relationship Id="rId5" Type="http://schemas.openxmlformats.org/officeDocument/2006/relationships/hyperlink" Target="https://policies.rutgers.edu/B.aspx?BookId=12045&amp;PageId=459400" TargetMode="External"/><Relationship Id="rId4" Type="http://schemas.openxmlformats.org/officeDocument/2006/relationships/hyperlink" Target="https://it.rutgers.edu/ai/"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it.rutgers.edu/a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turnitin.com/products/features/ai/"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copyleaks.com/" TargetMode="External"/><Relationship Id="rId4" Type="http://schemas.openxmlformats.org/officeDocument/2006/relationships/hyperlink" Target="https://gptzero.m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ctrTitle"/>
          </p:nvPr>
        </p:nvSpPr>
        <p:spPr>
          <a:xfrm>
            <a:off x="401418" y="1646635"/>
            <a:ext cx="8638254" cy="1470025"/>
          </a:xfrm>
        </p:spPr>
        <p:txBody>
          <a:bodyPr/>
          <a:lstStyle/>
          <a:p>
            <a:r>
              <a:rPr lang="en-US" sz="3400" b="1" dirty="0"/>
              <a:t>Academic and Research Integrity</a:t>
            </a:r>
            <a:br>
              <a:rPr lang="en-US" sz="3400" b="1" dirty="0">
                <a:latin typeface="Arial Narrow" charset="0"/>
                <a:cs typeface="Arial Narrow" charset="0"/>
              </a:rPr>
            </a:br>
            <a:endParaRPr lang="en-US" sz="3400" dirty="0">
              <a:latin typeface="Arial" charset="0"/>
            </a:endParaRPr>
          </a:p>
        </p:txBody>
      </p:sp>
      <p:sp>
        <p:nvSpPr>
          <p:cNvPr id="13314" name="Rectangle 3"/>
          <p:cNvSpPr>
            <a:spLocks noGrp="1" noChangeArrowheads="1"/>
          </p:cNvSpPr>
          <p:nvPr>
            <p:ph type="subTitle" idx="1"/>
          </p:nvPr>
        </p:nvSpPr>
        <p:spPr>
          <a:xfrm>
            <a:off x="704840" y="2865041"/>
            <a:ext cx="8031410" cy="1752600"/>
          </a:xfrm>
        </p:spPr>
        <p:txBody>
          <a:bodyPr/>
          <a:lstStyle/>
          <a:p>
            <a:pPr eaLnBrk="1" hangingPunct="1"/>
            <a:r>
              <a:rPr lang="en-US" sz="2400" b="1" dirty="0">
                <a:latin typeface="Arial Narrow" charset="0"/>
                <a:cs typeface="Arial Narrow" charset="0"/>
              </a:rPr>
              <a:t>Janet Alder, PhD</a:t>
            </a:r>
            <a:br>
              <a:rPr lang="en-US" sz="2400" b="1" dirty="0">
                <a:latin typeface="Arial Narrow" charset="0"/>
                <a:cs typeface="Arial Narrow" charset="0"/>
              </a:rPr>
            </a:br>
            <a:r>
              <a:rPr lang="en-US" sz="2400" b="1" dirty="0">
                <a:latin typeface="Arial Narrow" charset="0"/>
                <a:cs typeface="Arial Narrow" charset="0"/>
              </a:rPr>
              <a:t>Assistant Dean of Academic and Student Affairs, SGS</a:t>
            </a:r>
          </a:p>
          <a:p>
            <a:pPr eaLnBrk="1" hangingPunct="1"/>
            <a:r>
              <a:rPr lang="en-US" sz="2400" b="1" dirty="0">
                <a:latin typeface="Arial Narrow" charset="0"/>
                <a:cs typeface="Arial Narrow" charset="0"/>
              </a:rPr>
              <a:t>Assistant Vice Chancellor for Postdoctoral Affairs, Rutgers Health</a:t>
            </a:r>
          </a:p>
          <a:p>
            <a:pPr eaLnBrk="1" hangingPunct="1"/>
            <a:r>
              <a:rPr lang="en-US" sz="2400" b="1" dirty="0">
                <a:latin typeface="Arial Narrow" charset="0"/>
                <a:cs typeface="Arial Narrow" charset="0"/>
              </a:rPr>
              <a:t>Associate Professor Neuroscience and Cell Biology, RWJMS</a:t>
            </a:r>
            <a:br>
              <a:rPr lang="en-US" sz="2400" b="1" dirty="0">
                <a:latin typeface="Arial Narrow" charset="0"/>
                <a:cs typeface="Arial Narrow" charset="0"/>
              </a:rPr>
            </a:br>
            <a:endParaRPr lang="en-US" sz="2400" b="1" dirty="0">
              <a:latin typeface="Arial Narrow" charset="0"/>
              <a:cs typeface="Arial Narrow" charset="0"/>
            </a:endParaRPr>
          </a:p>
          <a:p>
            <a:r>
              <a:rPr lang="en-US" sz="2400" b="1" dirty="0"/>
              <a:t>Orientation </a:t>
            </a:r>
          </a:p>
          <a:p>
            <a:r>
              <a:rPr lang="en-US" sz="2400" b="1" dirty="0">
                <a:latin typeface="Arial Narrow" charset="0"/>
                <a:cs typeface="Arial Narrow" charset="0"/>
              </a:rPr>
              <a:t>2026</a:t>
            </a:r>
            <a:br>
              <a:rPr lang="en-US" sz="2400" b="1" dirty="0">
                <a:latin typeface="Arial Narrow" charset="0"/>
                <a:cs typeface="Arial Narrow" charset="0"/>
              </a:rPr>
            </a:br>
            <a:endParaRPr lang="en-US" dirty="0">
              <a:latin typeface="Arial"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159845" y="5558807"/>
            <a:ext cx="1433406" cy="230832"/>
          </a:xfrm>
          <a:prstGeom prst="rect">
            <a:avLst/>
          </a:prstGeom>
          <a:noFill/>
        </p:spPr>
        <p:txBody>
          <a:bodyPr wrap="none" rtlCol="0">
            <a:spAutoFit/>
          </a:bodyPr>
          <a:lstStyle/>
          <a:p>
            <a:r>
              <a:rPr lang="en-US" sz="900" dirty="0"/>
              <a:t>Pew Research Center 2025</a:t>
            </a:r>
          </a:p>
        </p:txBody>
      </p:sp>
      <p:sp>
        <p:nvSpPr>
          <p:cNvPr id="6" name="Rectangle 5">
            <a:extLst>
              <a:ext uri="{FF2B5EF4-FFF2-40B4-BE49-F238E27FC236}">
                <a16:creationId xmlns:a16="http://schemas.microsoft.com/office/drawing/2014/main" id="{9B0EC087-05FF-B648-966B-9182C08D660C}"/>
              </a:ext>
            </a:extLst>
          </p:cNvPr>
          <p:cNvSpPr/>
          <p:nvPr/>
        </p:nvSpPr>
        <p:spPr>
          <a:xfrm>
            <a:off x="4756654" y="3005479"/>
            <a:ext cx="4387346" cy="1554272"/>
          </a:xfrm>
          <a:prstGeom prst="rect">
            <a:avLst/>
          </a:prstGeom>
        </p:spPr>
        <p:txBody>
          <a:bodyPr wrap="square">
            <a:spAutoFit/>
          </a:bodyPr>
          <a:lstStyle/>
          <a:p>
            <a:pPr>
              <a:spcAft>
                <a:spcPts val="450"/>
              </a:spcAft>
              <a:buFont typeface="Arial"/>
              <a:buChar char="•"/>
            </a:pPr>
            <a:r>
              <a:rPr lang="en-US" sz="1650" dirty="0"/>
              <a:t> Public, government and philanthropic agencies support research</a:t>
            </a:r>
          </a:p>
          <a:p>
            <a:pPr>
              <a:spcAft>
                <a:spcPts val="450"/>
              </a:spcAft>
              <a:buFont typeface="Arial"/>
              <a:buChar char="•"/>
            </a:pPr>
            <a:r>
              <a:rPr lang="en-US" sz="1650" dirty="0"/>
              <a:t> Potential to harm animal and human subjects</a:t>
            </a:r>
          </a:p>
          <a:p>
            <a:pPr>
              <a:spcAft>
                <a:spcPts val="450"/>
              </a:spcAft>
              <a:buFont typeface="Arial"/>
              <a:buChar char="•"/>
            </a:pPr>
            <a:r>
              <a:rPr lang="en-US" sz="1650" dirty="0"/>
              <a:t> Direct impact on human health</a:t>
            </a:r>
          </a:p>
          <a:p>
            <a:pPr>
              <a:spcAft>
                <a:spcPts val="450"/>
              </a:spcAft>
              <a:buFont typeface="Arial"/>
              <a:buChar char="•"/>
            </a:pPr>
            <a:r>
              <a:rPr lang="en-US" sz="1650" dirty="0"/>
              <a:t> Scientists have mutual dependency </a:t>
            </a:r>
          </a:p>
        </p:txBody>
      </p:sp>
      <p:sp>
        <p:nvSpPr>
          <p:cNvPr id="7" name="Title 1">
            <a:extLst>
              <a:ext uri="{FF2B5EF4-FFF2-40B4-BE49-F238E27FC236}">
                <a16:creationId xmlns:a16="http://schemas.microsoft.com/office/drawing/2014/main" id="{BDDC1988-FC9F-A045-A7DE-A017B8EAA304}"/>
              </a:ext>
            </a:extLst>
          </p:cNvPr>
          <p:cNvSpPr>
            <a:spLocks noGrp="1"/>
          </p:cNvSpPr>
          <p:nvPr>
            <p:ph type="title"/>
          </p:nvPr>
        </p:nvSpPr>
        <p:spPr>
          <a:xfrm>
            <a:off x="4593251" y="1558106"/>
            <a:ext cx="4387346" cy="857250"/>
          </a:xfrm>
        </p:spPr>
        <p:txBody>
          <a:bodyPr>
            <a:normAutofit fontScale="90000"/>
          </a:bodyPr>
          <a:lstStyle/>
          <a:p>
            <a:r>
              <a:rPr lang="en-US" sz="2700" dirty="0"/>
              <a:t>Yet scientists are still one of the most trusted groups in society. </a:t>
            </a:r>
            <a:br>
              <a:rPr lang="en-US" sz="2700" dirty="0"/>
            </a:br>
            <a:r>
              <a:rPr lang="en-US" sz="2700" dirty="0"/>
              <a:t>We have a lot of responsibility…</a:t>
            </a:r>
          </a:p>
        </p:txBody>
      </p:sp>
      <p:pic>
        <p:nvPicPr>
          <p:cNvPr id="9" name="Picture 8" descr="A graph of a number of people&#10;&#10;AI-generated content may be incorrect.">
            <a:extLst>
              <a:ext uri="{FF2B5EF4-FFF2-40B4-BE49-F238E27FC236}">
                <a16:creationId xmlns:a16="http://schemas.microsoft.com/office/drawing/2014/main" id="{FB195FF1-5C39-DF97-D2B4-B552DB950FBB}"/>
              </a:ext>
            </a:extLst>
          </p:cNvPr>
          <p:cNvPicPr>
            <a:picLocks noChangeAspect="1"/>
          </p:cNvPicPr>
          <p:nvPr/>
        </p:nvPicPr>
        <p:blipFill>
          <a:blip r:embed="rId3"/>
          <a:stretch>
            <a:fillRect/>
          </a:stretch>
        </p:blipFill>
        <p:spPr>
          <a:xfrm>
            <a:off x="205906" y="1313234"/>
            <a:ext cx="4387346" cy="4231533"/>
          </a:xfrm>
          <a:prstGeom prst="rect">
            <a:avLst/>
          </a:prstGeom>
        </p:spPr>
      </p:pic>
    </p:spTree>
    <p:extLst>
      <p:ext uri="{BB962C8B-B14F-4D97-AF65-F5344CB8AC3E}">
        <p14:creationId xmlns:p14="http://schemas.microsoft.com/office/powerpoint/2010/main" val="2489425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368BDE8-2336-3740-BAF6-276B14B86E0A}"/>
              </a:ext>
            </a:extLst>
          </p:cNvPr>
          <p:cNvSpPr txBox="1"/>
          <p:nvPr/>
        </p:nvSpPr>
        <p:spPr>
          <a:xfrm>
            <a:off x="613640" y="1020223"/>
            <a:ext cx="8960303" cy="484748"/>
          </a:xfrm>
          <a:prstGeom prst="rect">
            <a:avLst/>
          </a:prstGeom>
          <a:noFill/>
        </p:spPr>
        <p:txBody>
          <a:bodyPr wrap="square" rtlCol="0">
            <a:spAutoFit/>
          </a:bodyPr>
          <a:lstStyle/>
          <a:p>
            <a:r>
              <a:rPr lang="en-US" sz="2550" dirty="0"/>
              <a:t>Retractions of Papers in the Life Sciences</a:t>
            </a:r>
          </a:p>
        </p:txBody>
      </p:sp>
      <p:sp>
        <p:nvSpPr>
          <p:cNvPr id="4" name="TextBox 3">
            <a:extLst>
              <a:ext uri="{FF2B5EF4-FFF2-40B4-BE49-F238E27FC236}">
                <a16:creationId xmlns:a16="http://schemas.microsoft.com/office/drawing/2014/main" id="{FF78BD9A-1EFF-A3D9-BC21-612B211F346E}"/>
              </a:ext>
            </a:extLst>
          </p:cNvPr>
          <p:cNvSpPr txBox="1"/>
          <p:nvPr/>
        </p:nvSpPr>
        <p:spPr>
          <a:xfrm>
            <a:off x="415677" y="4639100"/>
            <a:ext cx="8312646" cy="1546577"/>
          </a:xfrm>
          <a:prstGeom prst="rect">
            <a:avLst/>
          </a:prstGeom>
          <a:noFill/>
        </p:spPr>
        <p:txBody>
          <a:bodyPr wrap="square" rtlCol="0">
            <a:spAutoFit/>
          </a:bodyPr>
          <a:lstStyle/>
          <a:p>
            <a:r>
              <a:rPr lang="en-US" sz="1350" dirty="0"/>
              <a:t>Using data from the Retraction Watch database (RWDB), scientists with retracted publications had:</a:t>
            </a:r>
          </a:p>
          <a:p>
            <a:pPr marL="214313" indent="-214313">
              <a:buFont typeface="Arial" panose="020B0604020202020204" pitchFamily="34" charset="0"/>
              <a:buChar char="•"/>
            </a:pPr>
            <a:r>
              <a:rPr lang="en-US" sz="1350" dirty="0"/>
              <a:t>younger publication age</a:t>
            </a:r>
          </a:p>
          <a:p>
            <a:pPr marL="214313" indent="-214313">
              <a:buFont typeface="Arial" panose="020B0604020202020204" pitchFamily="34" charset="0"/>
              <a:buChar char="•"/>
            </a:pPr>
            <a:r>
              <a:rPr lang="en-US" sz="1350" dirty="0"/>
              <a:t>higher self-citation rates</a:t>
            </a:r>
          </a:p>
          <a:p>
            <a:pPr marL="214313" indent="-214313">
              <a:buFont typeface="Arial" panose="020B0604020202020204" pitchFamily="34" charset="0"/>
              <a:buChar char="•"/>
            </a:pPr>
            <a:r>
              <a:rPr lang="en-US" sz="1350" dirty="0"/>
              <a:t>larger publication volume than those without any retracted publications. </a:t>
            </a:r>
          </a:p>
          <a:p>
            <a:pPr marL="214313" indent="-214313">
              <a:buFont typeface="Arial" panose="020B0604020202020204" pitchFamily="34" charset="0"/>
              <a:buChar char="•"/>
            </a:pPr>
            <a:r>
              <a:rPr lang="en-US" sz="1350" dirty="0"/>
              <a:t>retractions were more common in the life sciences and rare or nonexistent in several other disciplines</a:t>
            </a:r>
          </a:p>
          <a:p>
            <a:endParaRPr lang="en-US" sz="900" dirty="0"/>
          </a:p>
          <a:p>
            <a:endParaRPr lang="en-US" sz="900" dirty="0"/>
          </a:p>
          <a:p>
            <a:r>
              <a:rPr lang="en-US" sz="900" dirty="0" err="1"/>
              <a:t>PLoS</a:t>
            </a:r>
            <a:r>
              <a:rPr lang="en-US" sz="900" dirty="0"/>
              <a:t> Bio, </a:t>
            </a:r>
            <a:r>
              <a:rPr lang="en-US" sz="900" dirty="0" err="1"/>
              <a:t>Ionninis</a:t>
            </a:r>
            <a:r>
              <a:rPr lang="en-US" sz="900" dirty="0"/>
              <a:t> et al., 2025 </a:t>
            </a:r>
          </a:p>
        </p:txBody>
      </p:sp>
      <p:pic>
        <p:nvPicPr>
          <p:cNvPr id="7" name="Picture 6" descr="A graph of different colored lines&#10;&#10;AI-generated content may be incorrect.">
            <a:extLst>
              <a:ext uri="{FF2B5EF4-FFF2-40B4-BE49-F238E27FC236}">
                <a16:creationId xmlns:a16="http://schemas.microsoft.com/office/drawing/2014/main" id="{A7EC2234-3671-CF48-9118-5C210AE7736E}"/>
              </a:ext>
            </a:extLst>
          </p:cNvPr>
          <p:cNvPicPr>
            <a:picLocks noChangeAspect="1"/>
          </p:cNvPicPr>
          <p:nvPr/>
        </p:nvPicPr>
        <p:blipFill>
          <a:blip r:embed="rId3"/>
          <a:stretch>
            <a:fillRect/>
          </a:stretch>
        </p:blipFill>
        <p:spPr>
          <a:xfrm>
            <a:off x="0" y="1830838"/>
            <a:ext cx="4652442" cy="2364277"/>
          </a:xfrm>
          <a:prstGeom prst="rect">
            <a:avLst/>
          </a:prstGeom>
        </p:spPr>
      </p:pic>
      <p:pic>
        <p:nvPicPr>
          <p:cNvPr id="11" name="Picture 10" descr="A graph with colorful bars&#10;&#10;AI-generated content may be incorrect.">
            <a:extLst>
              <a:ext uri="{FF2B5EF4-FFF2-40B4-BE49-F238E27FC236}">
                <a16:creationId xmlns:a16="http://schemas.microsoft.com/office/drawing/2014/main" id="{F6230CFF-2EF0-5B5D-969B-7C293534D903}"/>
              </a:ext>
            </a:extLst>
          </p:cNvPr>
          <p:cNvPicPr>
            <a:picLocks noChangeAspect="1"/>
          </p:cNvPicPr>
          <p:nvPr/>
        </p:nvPicPr>
        <p:blipFill>
          <a:blip r:embed="rId4"/>
          <a:stretch>
            <a:fillRect/>
          </a:stretch>
        </p:blipFill>
        <p:spPr>
          <a:xfrm>
            <a:off x="4572000" y="1850125"/>
            <a:ext cx="4491558" cy="2344990"/>
          </a:xfrm>
          <a:prstGeom prst="rect">
            <a:avLst/>
          </a:prstGeom>
        </p:spPr>
      </p:pic>
      <p:sp>
        <p:nvSpPr>
          <p:cNvPr id="12" name="TextBox 11">
            <a:extLst>
              <a:ext uri="{FF2B5EF4-FFF2-40B4-BE49-F238E27FC236}">
                <a16:creationId xmlns:a16="http://schemas.microsoft.com/office/drawing/2014/main" id="{71B83DEA-0D21-10DF-BAAF-741B9256FC61}"/>
              </a:ext>
            </a:extLst>
          </p:cNvPr>
          <p:cNvSpPr txBox="1"/>
          <p:nvPr/>
        </p:nvSpPr>
        <p:spPr>
          <a:xfrm>
            <a:off x="7892143" y="4195115"/>
            <a:ext cx="965329" cy="230832"/>
          </a:xfrm>
          <a:prstGeom prst="rect">
            <a:avLst/>
          </a:prstGeom>
          <a:noFill/>
        </p:spPr>
        <p:txBody>
          <a:bodyPr wrap="none" rtlCol="0">
            <a:spAutoFit/>
          </a:bodyPr>
          <a:lstStyle/>
          <a:p>
            <a:r>
              <a:rPr lang="en-US" sz="900" dirty="0"/>
              <a:t>Zhou et al., 2025</a:t>
            </a:r>
          </a:p>
        </p:txBody>
      </p:sp>
    </p:spTree>
    <p:extLst>
      <p:ext uri="{BB962C8B-B14F-4D97-AF65-F5344CB8AC3E}">
        <p14:creationId xmlns:p14="http://schemas.microsoft.com/office/powerpoint/2010/main" val="565063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r>
              <a:rPr lang="en-US" b="1" dirty="0"/>
              <a:t>Are You Authorized To Collect Data?</a:t>
            </a:r>
          </a:p>
        </p:txBody>
      </p:sp>
      <p:sp>
        <p:nvSpPr>
          <p:cNvPr id="38915" name="Rectangle 3"/>
          <p:cNvSpPr>
            <a:spLocks noGrp="1" noChangeArrowheads="1"/>
          </p:cNvSpPr>
          <p:nvPr>
            <p:ph type="body" idx="1"/>
          </p:nvPr>
        </p:nvSpPr>
        <p:spPr/>
        <p:txBody>
          <a:bodyPr/>
          <a:lstStyle/>
          <a:p>
            <a:r>
              <a:rPr lang="en-US" dirty="0"/>
              <a:t>Human subjects:</a:t>
            </a:r>
          </a:p>
          <a:p>
            <a:pPr lvl="1"/>
            <a:r>
              <a:rPr lang="en-US" dirty="0"/>
              <a:t>CITI training, IRB submission or addition</a:t>
            </a:r>
          </a:p>
          <a:p>
            <a:r>
              <a:rPr lang="en-US" dirty="0"/>
              <a:t>Animal subjects:</a:t>
            </a:r>
          </a:p>
          <a:p>
            <a:pPr lvl="1"/>
            <a:r>
              <a:rPr lang="en-US" dirty="0"/>
              <a:t>IACUC approval, vivarium training and tour</a:t>
            </a:r>
          </a:p>
          <a:p>
            <a:r>
              <a:rPr lang="en-US" dirty="0"/>
              <a:t>Radioactive materials:</a:t>
            </a:r>
          </a:p>
          <a:p>
            <a:pPr lvl="1"/>
            <a:r>
              <a:rPr lang="en-US" dirty="0"/>
              <a:t>Training</a:t>
            </a:r>
          </a:p>
          <a:p>
            <a:r>
              <a:rPr lang="en-US" dirty="0"/>
              <a:t>Laboratory safety:</a:t>
            </a:r>
          </a:p>
          <a:p>
            <a:pPr lvl="1"/>
            <a:r>
              <a:rPr lang="en-US" dirty="0"/>
              <a:t>Training</a:t>
            </a:r>
          </a:p>
        </p:txBody>
      </p:sp>
      <p:pic>
        <p:nvPicPr>
          <p:cNvPr id="4100" name="Picture 4" descr="Training - Professional Development Training - University Human Resources -  Oakland University">
            <a:extLst>
              <a:ext uri="{FF2B5EF4-FFF2-40B4-BE49-F238E27FC236}">
                <a16:creationId xmlns:a16="http://schemas.microsoft.com/office/drawing/2014/main" id="{74E4DF13-CC49-E749-D622-CCF9187C0C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2258" y="4387190"/>
            <a:ext cx="6470248" cy="1777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3091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b="1" dirty="0"/>
              <a:t>Human Subjects: Informed Consent</a:t>
            </a:r>
          </a:p>
        </p:txBody>
      </p:sp>
      <p:sp>
        <p:nvSpPr>
          <p:cNvPr id="35843" name="Rectangle 3"/>
          <p:cNvSpPr>
            <a:spLocks noGrp="1" noChangeArrowheads="1"/>
          </p:cNvSpPr>
          <p:nvPr>
            <p:ph type="body" idx="1"/>
          </p:nvPr>
        </p:nvSpPr>
        <p:spPr>
          <a:xfrm>
            <a:off x="333881" y="1681444"/>
            <a:ext cx="8810119" cy="4533900"/>
          </a:xfrm>
        </p:spPr>
        <p:txBody>
          <a:bodyPr/>
          <a:lstStyle/>
          <a:p>
            <a:r>
              <a:rPr lang="en-US" sz="2400" dirty="0"/>
              <a:t>Voluntary: problems with prisoners, students, employees, children, etc.</a:t>
            </a:r>
          </a:p>
          <a:p>
            <a:r>
              <a:rPr lang="en-US" sz="2400" dirty="0"/>
              <a:t>No undue inducements</a:t>
            </a:r>
          </a:p>
          <a:p>
            <a:r>
              <a:rPr lang="en-US" sz="2400" dirty="0"/>
              <a:t>Must be understandable to subject</a:t>
            </a:r>
          </a:p>
          <a:p>
            <a:r>
              <a:rPr lang="en-US" sz="2400" dirty="0"/>
              <a:t>Risks and potential benefits must be presented accurately</a:t>
            </a:r>
          </a:p>
          <a:p>
            <a:r>
              <a:rPr lang="en-US" sz="2400" dirty="0"/>
              <a:t>Right to withdraw at any time </a:t>
            </a:r>
          </a:p>
          <a:p>
            <a:r>
              <a:rPr lang="en-US" sz="2400" dirty="0"/>
              <a:t>Deception is generally not allowed</a:t>
            </a:r>
          </a:p>
          <a:p>
            <a:endParaRPr lang="en-US" dirty="0"/>
          </a:p>
        </p:txBody>
      </p:sp>
      <p:pic>
        <p:nvPicPr>
          <p:cNvPr id="5122" name="Picture 2" descr="Introduction to Human Subjects Research, Thurs. October 8, 4:00 p.m. |  Faculty Development Center">
            <a:extLst>
              <a:ext uri="{FF2B5EF4-FFF2-40B4-BE49-F238E27FC236}">
                <a16:creationId xmlns:a16="http://schemas.microsoft.com/office/drawing/2014/main" id="{E75DED16-3B4F-5DF9-80A5-5CC8E8CCC3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11847" y="4380053"/>
            <a:ext cx="3587774" cy="2099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3261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790" y="541200"/>
            <a:ext cx="8229600" cy="808038"/>
          </a:xfrm>
        </p:spPr>
        <p:txBody>
          <a:bodyPr/>
          <a:lstStyle/>
          <a:p>
            <a:r>
              <a:rPr lang="en-US" b="1" dirty="0"/>
              <a:t>Animal Subjects: The Three </a:t>
            </a:r>
            <a:r>
              <a:rPr lang="en-US" b="1" dirty="0" err="1"/>
              <a:t>Rs</a:t>
            </a:r>
            <a:endParaRPr lang="en-US" b="1" dirty="0"/>
          </a:p>
        </p:txBody>
      </p:sp>
      <p:sp>
        <p:nvSpPr>
          <p:cNvPr id="3" name="Content Placeholder 2"/>
          <p:cNvSpPr>
            <a:spLocks noGrp="1"/>
          </p:cNvSpPr>
          <p:nvPr>
            <p:ph idx="1"/>
          </p:nvPr>
        </p:nvSpPr>
        <p:spPr>
          <a:xfrm>
            <a:off x="138113" y="1349238"/>
            <a:ext cx="8229600" cy="4533900"/>
          </a:xfrm>
        </p:spPr>
        <p:txBody>
          <a:bodyPr/>
          <a:lstStyle/>
          <a:p>
            <a:pPr marL="0" indent="0">
              <a:buNone/>
            </a:pPr>
            <a:r>
              <a:rPr lang="en-US" sz="2000" dirty="0"/>
              <a:t>Emphasis on New Approach Methodologies (NAMs)—use human cells, tissues, and computer simulations instead of living animals to test safety and study diseases.</a:t>
            </a:r>
            <a:endParaRPr lang="en-US" sz="2000" b="1" dirty="0"/>
          </a:p>
          <a:p>
            <a:r>
              <a:rPr lang="en-US" sz="2000" b="1" dirty="0"/>
              <a:t>Replace</a:t>
            </a:r>
            <a:r>
              <a:rPr lang="en-US" sz="2000" dirty="0"/>
              <a:t> the use of animals with alternative techniques, or avoid the use of animals altogether.</a:t>
            </a:r>
          </a:p>
          <a:p>
            <a:r>
              <a:rPr lang="en-US" sz="2000" b="1" dirty="0"/>
              <a:t>Reduce</a:t>
            </a:r>
            <a:r>
              <a:rPr lang="en-US" sz="2000" dirty="0"/>
              <a:t> the number of animals used to a minimum, to obtain information from fewer animals or more information from the same number of animals. </a:t>
            </a:r>
          </a:p>
          <a:p>
            <a:r>
              <a:rPr lang="en-US" sz="2000" b="1" dirty="0"/>
              <a:t>Refine</a:t>
            </a:r>
            <a:r>
              <a:rPr lang="en-US" sz="2000" dirty="0"/>
              <a:t> the way experiments are carried out, to make sure animals suffer as little as possible. This includes better housing and improvements to procedures which minimize pain and suffering and/or improve animal welfare. </a:t>
            </a:r>
          </a:p>
        </p:txBody>
      </p:sp>
      <p:pic>
        <p:nvPicPr>
          <p:cNvPr id="6146" name="Picture 2" descr="Word cloud with participants' most frequent expressions about the... |  Download Scientific Diagram">
            <a:extLst>
              <a:ext uri="{FF2B5EF4-FFF2-40B4-BE49-F238E27FC236}">
                <a16:creationId xmlns:a16="http://schemas.microsoft.com/office/drawing/2014/main" id="{C5DA85AF-ED0B-1C5B-7064-613D8EA9BF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4042" y="4932947"/>
            <a:ext cx="2131372" cy="19250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562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93825" y="831323"/>
            <a:ext cx="8229600" cy="808038"/>
          </a:xfrm>
        </p:spPr>
        <p:txBody>
          <a:bodyPr>
            <a:normAutofit fontScale="90000"/>
          </a:bodyPr>
          <a:lstStyle/>
          <a:p>
            <a:r>
              <a:rPr lang="en-US" sz="3300" b="1" dirty="0">
                <a:latin typeface="Arial" panose="020B0604020202020204" pitchFamily="34" charset="0"/>
                <a:cs typeface="Arial" panose="020B0604020202020204" pitchFamily="34" charset="0"/>
              </a:rPr>
              <a:t>Enhancing Reproducibility through </a:t>
            </a:r>
            <a:br>
              <a:rPr lang="en-US" sz="3300" b="1" dirty="0">
                <a:latin typeface="Arial" panose="020B0604020202020204" pitchFamily="34" charset="0"/>
                <a:cs typeface="Arial" panose="020B0604020202020204" pitchFamily="34" charset="0"/>
              </a:rPr>
            </a:br>
            <a:r>
              <a:rPr lang="en-US" sz="3300" b="1" dirty="0">
                <a:latin typeface="Arial" panose="020B0604020202020204" pitchFamily="34" charset="0"/>
                <a:cs typeface="Arial" panose="020B0604020202020204" pitchFamily="34" charset="0"/>
              </a:rPr>
              <a:t>Rigor and Transparency</a:t>
            </a:r>
            <a:br>
              <a:rPr lang="en-US" sz="3000" dirty="0">
                <a:latin typeface="Verdana" charset="0"/>
              </a:rPr>
            </a:br>
            <a:endParaRPr lang="en-US" sz="3000" dirty="0">
              <a:latin typeface="Verdana" charset="0"/>
            </a:endParaRPr>
          </a:p>
        </p:txBody>
      </p:sp>
      <p:sp>
        <p:nvSpPr>
          <p:cNvPr id="17411" name="Content Placeholder 2"/>
          <p:cNvSpPr>
            <a:spLocks noGrp="1"/>
          </p:cNvSpPr>
          <p:nvPr>
            <p:ph idx="1"/>
          </p:nvPr>
        </p:nvSpPr>
        <p:spPr>
          <a:xfrm>
            <a:off x="285310" y="1581549"/>
            <a:ext cx="8686800" cy="4976079"/>
          </a:xfrm>
        </p:spPr>
        <p:txBody>
          <a:bodyPr>
            <a:noAutofit/>
          </a:bodyPr>
          <a:lstStyle/>
          <a:p>
            <a:pPr marL="0" indent="0">
              <a:buNone/>
            </a:pPr>
            <a:r>
              <a:rPr lang="en-US" sz="1600" b="1" dirty="0">
                <a:latin typeface="Arial" panose="020B0604020202020204" pitchFamily="34" charset="0"/>
                <a:cs typeface="Arial" panose="020B0604020202020204" pitchFamily="34" charset="0"/>
              </a:rPr>
              <a:t>Four areas that NIH is now requiring in applications and reviewing:</a:t>
            </a:r>
          </a:p>
          <a:p>
            <a:pPr marL="0" indent="0">
              <a:buNone/>
            </a:pPr>
            <a:r>
              <a:rPr lang="en-US" sz="1600" b="1" cap="small" dirty="0">
                <a:latin typeface="Arial" panose="020B0604020202020204" pitchFamily="34" charset="0"/>
                <a:cs typeface="Arial" panose="020B0604020202020204" pitchFamily="34" charset="0"/>
              </a:rPr>
              <a:t>• </a:t>
            </a:r>
            <a:r>
              <a:rPr lang="en-US" sz="1600" b="1" u="sng" cap="small" dirty="0">
                <a:latin typeface="Arial" panose="020B0604020202020204" pitchFamily="34" charset="0"/>
                <a:cs typeface="Arial" panose="020B0604020202020204" pitchFamily="34" charset="0"/>
              </a:rPr>
              <a:t>Significance</a:t>
            </a:r>
            <a:r>
              <a:rPr lang="en-US" sz="1600" b="1" dirty="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Describe Scientific premise</a:t>
            </a:r>
            <a:r>
              <a:rPr lang="en-US" sz="1600" dirty="0">
                <a:latin typeface="Arial" panose="020B0604020202020204" pitchFamily="34" charset="0"/>
                <a:cs typeface="Arial" panose="020B0604020202020204" pitchFamily="34" charset="0"/>
              </a:rPr>
              <a:t>: consider </a:t>
            </a:r>
            <a:r>
              <a:rPr lang="en-US" sz="1600" u="sng" dirty="0">
                <a:latin typeface="Arial" panose="020B0604020202020204" pitchFamily="34" charset="0"/>
                <a:cs typeface="Arial" panose="020B0604020202020204" pitchFamily="34" charset="0"/>
              </a:rPr>
              <a:t>strengths</a:t>
            </a:r>
            <a:r>
              <a:rPr lang="en-US" sz="1600" dirty="0">
                <a:latin typeface="Arial" panose="020B0604020202020204" pitchFamily="34" charset="0"/>
                <a:cs typeface="Arial" panose="020B0604020202020204" pitchFamily="34" charset="0"/>
              </a:rPr>
              <a:t> and </a:t>
            </a:r>
            <a:r>
              <a:rPr lang="en-US" sz="1600" u="sng" dirty="0">
                <a:latin typeface="Arial" panose="020B0604020202020204" pitchFamily="34" charset="0"/>
                <a:cs typeface="Arial" panose="020B0604020202020204" pitchFamily="34" charset="0"/>
              </a:rPr>
              <a:t>weaknesses</a:t>
            </a:r>
            <a:r>
              <a:rPr lang="en-US" sz="1600" dirty="0">
                <a:latin typeface="Arial" panose="020B0604020202020204" pitchFamily="34" charset="0"/>
                <a:cs typeface="Arial" panose="020B0604020202020204" pitchFamily="34" charset="0"/>
              </a:rPr>
              <a:t> of </a:t>
            </a:r>
            <a:r>
              <a:rPr lang="en-US" sz="1600" u="sng" dirty="0">
                <a:latin typeface="Arial" panose="020B0604020202020204" pitchFamily="34" charset="0"/>
                <a:cs typeface="Arial" panose="020B0604020202020204" pitchFamily="34" charset="0"/>
              </a:rPr>
              <a:t>published research</a:t>
            </a:r>
            <a:r>
              <a:rPr lang="en-US" sz="1600" dirty="0">
                <a:latin typeface="Arial" panose="020B0604020202020204" pitchFamily="34" charset="0"/>
                <a:cs typeface="Arial" panose="020B0604020202020204" pitchFamily="34" charset="0"/>
              </a:rPr>
              <a:t> or </a:t>
            </a:r>
            <a:r>
              <a:rPr lang="en-US" sz="1600" u="sng" dirty="0" err="1">
                <a:latin typeface="Arial" panose="020B0604020202020204" pitchFamily="34" charset="0"/>
                <a:cs typeface="Arial" panose="020B0604020202020204" pitchFamily="34" charset="0"/>
              </a:rPr>
              <a:t>prelimary</a:t>
            </a:r>
            <a:r>
              <a:rPr lang="en-US" sz="1600" u="sng" dirty="0">
                <a:latin typeface="Arial" panose="020B0604020202020204" pitchFamily="34" charset="0"/>
                <a:cs typeface="Arial" panose="020B0604020202020204" pitchFamily="34" charset="0"/>
              </a:rPr>
              <a:t> data</a:t>
            </a:r>
            <a:r>
              <a:rPr lang="en-US" sz="1600" dirty="0">
                <a:latin typeface="Arial" panose="020B0604020202020204" pitchFamily="34" charset="0"/>
                <a:cs typeface="Arial" panose="020B0604020202020204" pitchFamily="34" charset="0"/>
              </a:rPr>
              <a:t> crucial to the support of the application</a:t>
            </a:r>
          </a:p>
          <a:p>
            <a:pPr marL="0" indent="0">
              <a:buNone/>
            </a:pPr>
            <a:r>
              <a:rPr lang="en-US" sz="1600" dirty="0">
                <a:latin typeface="Arial" panose="020B0604020202020204" pitchFamily="34" charset="0"/>
                <a:cs typeface="Arial" panose="020B0604020202020204" pitchFamily="34" charset="0"/>
              </a:rPr>
              <a:t>(rigor of previous experiments; methodology, analysis and interpretation, relevant biological variables, authentication of key resources)</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n-US" sz="1600" b="1" u="sng" cap="small" dirty="0">
                <a:latin typeface="Arial" panose="020B0604020202020204" pitchFamily="34" charset="0"/>
                <a:cs typeface="Arial" panose="020B0604020202020204" pitchFamily="34" charset="0"/>
              </a:rPr>
              <a:t>Research strategy</a:t>
            </a:r>
            <a:r>
              <a:rPr lang="en-US" sz="1600" b="1" cap="small"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2) Describe rigorous experimental design and methods and how will achieve robust and unbiased results</a:t>
            </a:r>
            <a:r>
              <a:rPr lang="en-US" sz="1600" dirty="0">
                <a:latin typeface="Arial" panose="020B0604020202020204" pitchFamily="34" charset="0"/>
                <a:cs typeface="Arial" panose="020B0604020202020204" pitchFamily="34" charset="0"/>
              </a:rPr>
              <a:t>: sample size calculation for significance (# mice per group), randomize subjects, blinded, inclusion/exclusion criteria etc.</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3) Consider relevant biological variables for vertebrate animals or human subjects</a:t>
            </a:r>
            <a:r>
              <a:rPr lang="en-US" sz="1600" dirty="0">
                <a:latin typeface="Arial" panose="020B0604020202020204" pitchFamily="34" charset="0"/>
                <a:cs typeface="Arial" panose="020B0604020202020204" pitchFamily="34" charset="0"/>
              </a:rPr>
              <a:t>:</a:t>
            </a:r>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e.g. Sex, weight, age, genetic strain etc.</a:t>
            </a:r>
          </a:p>
          <a:p>
            <a:pPr marL="0" indent="0">
              <a:buNone/>
            </a:pPr>
            <a:endParaRPr lang="en-US" sz="1600" dirty="0">
              <a:latin typeface="Arial" panose="020B0604020202020204" pitchFamily="34" charset="0"/>
              <a:cs typeface="Arial" panose="020B0604020202020204" pitchFamily="34" charset="0"/>
            </a:endParaRPr>
          </a:p>
          <a:p>
            <a:pPr marL="0" indent="0">
              <a:spcBef>
                <a:spcPct val="30000"/>
              </a:spcBef>
              <a:buNone/>
              <a:defRPr/>
            </a:pPr>
            <a:r>
              <a:rPr lang="en-US" sz="1600" dirty="0">
                <a:latin typeface="Arial" panose="020B0604020202020204" pitchFamily="34" charset="0"/>
                <a:cs typeface="Arial" panose="020B0604020202020204" pitchFamily="34" charset="0"/>
              </a:rPr>
              <a:t> </a:t>
            </a:r>
            <a:r>
              <a:rPr lang="en-US" sz="1600" b="1" dirty="0">
                <a:latin typeface="Arial" panose="020B0604020202020204" pitchFamily="34" charset="0"/>
                <a:cs typeface="Arial" panose="020B0604020202020204" pitchFamily="34" charset="0"/>
              </a:rPr>
              <a:t>4) Authentication of key biological and/or chemical resources; how plan to authenticate; methods to ensure identity and validity </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e.g. Cell lines (not </a:t>
            </a:r>
            <a:r>
              <a:rPr lang="en-US" sz="1600" dirty="0" err="1">
                <a:latin typeface="Arial" panose="020B0604020202020204" pitchFamily="34" charset="0"/>
                <a:cs typeface="Arial" panose="020B0604020202020204" pitchFamily="34" charset="0"/>
              </a:rPr>
              <a:t>mis</a:t>
            </a:r>
            <a:r>
              <a:rPr lang="en-US" sz="1600" dirty="0">
                <a:latin typeface="Arial" panose="020B0604020202020204" pitchFamily="34" charset="0"/>
                <a:cs typeface="Arial" panose="020B0604020202020204" pitchFamily="34" charset="0"/>
              </a:rPr>
              <a:t>-identified or contaminated), </a:t>
            </a:r>
            <a:r>
              <a:rPr lang="en-US" sz="1600" dirty="0" err="1">
                <a:latin typeface="Arial" panose="020B0604020202020204" pitchFamily="34" charset="0"/>
                <a:cs typeface="Arial" panose="020B0604020202020204" pitchFamily="34" charset="0"/>
              </a:rPr>
              <a:t>speciality</a:t>
            </a:r>
            <a:r>
              <a:rPr lang="en-US" sz="1600" dirty="0">
                <a:latin typeface="Arial" panose="020B0604020202020204" pitchFamily="34" charset="0"/>
                <a:cs typeface="Arial" panose="020B0604020202020204" pitchFamily="34" charset="0"/>
              </a:rPr>
              <a:t> chemicals, antibodies, other </a:t>
            </a:r>
            <a:r>
              <a:rPr lang="en-US" sz="1600" dirty="0" err="1">
                <a:latin typeface="Arial" panose="020B0604020202020204" pitchFamily="34" charset="0"/>
                <a:cs typeface="Arial" panose="020B0604020202020204" pitchFamily="34" charset="0"/>
              </a:rPr>
              <a:t>biologicals</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 • </a:t>
            </a:r>
            <a:r>
              <a:rPr lang="en-US" sz="1600" b="1" u="sng" cap="small" dirty="0">
                <a:latin typeface="Arial" panose="020B0604020202020204" pitchFamily="34" charset="0"/>
                <a:cs typeface="Arial" panose="020B0604020202020204" pitchFamily="34" charset="0"/>
              </a:rPr>
              <a:t>Revised review criteria</a:t>
            </a:r>
            <a:r>
              <a:rPr lang="en-US" sz="1600" b="1" cap="small" dirty="0">
                <a:latin typeface="Arial" panose="020B0604020202020204" pitchFamily="34" charset="0"/>
                <a:cs typeface="Arial" panose="020B0604020202020204" pitchFamily="34" charset="0"/>
              </a:rPr>
              <a:t>:</a:t>
            </a:r>
            <a:r>
              <a:rPr lang="en-US" sz="1600" dirty="0">
                <a:latin typeface="Arial" panose="020B0604020202020204" pitchFamily="34" charset="0"/>
                <a:cs typeface="Arial" panose="020B0604020202020204" pitchFamily="34" charset="0"/>
              </a:rPr>
              <a:t>  Useful Training Module:</a:t>
            </a:r>
          </a:p>
          <a:p>
            <a:pPr marL="0" indent="0">
              <a:buNone/>
            </a:pP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hlinkClick r:id="rId2"/>
              </a:rPr>
              <a:t>https://grants.nih.gov/reproducibility/module_1/presentation.html</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0462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Fabrication and Falsification</a:t>
            </a:r>
          </a:p>
        </p:txBody>
      </p:sp>
      <p:sp>
        <p:nvSpPr>
          <p:cNvPr id="3" name="Content Placeholder 2"/>
          <p:cNvSpPr>
            <a:spLocks noGrp="1"/>
          </p:cNvSpPr>
          <p:nvPr>
            <p:ph idx="1"/>
          </p:nvPr>
        </p:nvSpPr>
        <p:spPr>
          <a:xfrm>
            <a:off x="457200" y="1417638"/>
            <a:ext cx="8473044" cy="4525963"/>
          </a:xfrm>
        </p:spPr>
        <p:txBody>
          <a:bodyPr>
            <a:normAutofit/>
          </a:bodyPr>
          <a:lstStyle/>
          <a:p>
            <a:pPr marL="0" indent="0">
              <a:buNone/>
            </a:pPr>
            <a:r>
              <a:rPr lang="en-US" sz="2000" dirty="0"/>
              <a:t>Best way to prevent scientific misconduct is promote good research practices:</a:t>
            </a:r>
          </a:p>
          <a:p>
            <a:r>
              <a:rPr lang="en-US" sz="2000" dirty="0"/>
              <a:t>Good record keeping</a:t>
            </a:r>
          </a:p>
          <a:p>
            <a:r>
              <a:rPr lang="en-US" sz="2000" dirty="0"/>
              <a:t>Solid basis for data selection</a:t>
            </a:r>
          </a:p>
          <a:p>
            <a:r>
              <a:rPr lang="en-US" sz="2000" dirty="0"/>
              <a:t>Talking to each other, to PI, to other researchers; don’t get isolated</a:t>
            </a:r>
          </a:p>
        </p:txBody>
      </p:sp>
      <p:pic>
        <p:nvPicPr>
          <p:cNvPr id="7174" name="Picture 6" descr="Where do public health data come from? | CDC NERD Academy Curriculum (for  grades 6-12) | Science Ambassador Fellowship | CDC">
            <a:extLst>
              <a:ext uri="{FF2B5EF4-FFF2-40B4-BE49-F238E27FC236}">
                <a16:creationId xmlns:a16="http://schemas.microsoft.com/office/drawing/2014/main" id="{C655D6EA-CB6B-2AB9-3AA3-1C3E5AF973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2877" y="3322639"/>
            <a:ext cx="4282281"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4910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Data Acquisition and Lab Tools</a:t>
            </a:r>
          </a:p>
        </p:txBody>
      </p:sp>
      <p:sp>
        <p:nvSpPr>
          <p:cNvPr id="3" name="Content Placeholder 2"/>
          <p:cNvSpPr>
            <a:spLocks noGrp="1"/>
          </p:cNvSpPr>
          <p:nvPr>
            <p:ph idx="1"/>
          </p:nvPr>
        </p:nvSpPr>
        <p:spPr>
          <a:xfrm>
            <a:off x="572947" y="1417638"/>
            <a:ext cx="8229600" cy="5132840"/>
          </a:xfrm>
        </p:spPr>
        <p:txBody>
          <a:bodyPr>
            <a:normAutofit fontScale="85000" lnSpcReduction="20000"/>
          </a:bodyPr>
          <a:lstStyle/>
          <a:p>
            <a:r>
              <a:rPr lang="en-US" dirty="0"/>
              <a:t>Data are the basis of science</a:t>
            </a:r>
          </a:p>
          <a:p>
            <a:r>
              <a:rPr lang="en-US" dirty="0"/>
              <a:t>Who owns them?</a:t>
            </a:r>
          </a:p>
          <a:p>
            <a:r>
              <a:rPr lang="en-US" dirty="0"/>
              <a:t>Data entry into lab book</a:t>
            </a:r>
          </a:p>
          <a:p>
            <a:pPr marL="914400" lvl="1" indent="-514350">
              <a:buFont typeface="Wingdings" charset="2"/>
              <a:buChar char="ü"/>
            </a:pPr>
            <a:r>
              <a:rPr lang="en-US" dirty="0"/>
              <a:t>Date</a:t>
            </a:r>
          </a:p>
          <a:p>
            <a:pPr marL="914400" lvl="1" indent="-514350">
              <a:buFont typeface="Wingdings" charset="2"/>
              <a:buChar char="ü"/>
            </a:pPr>
            <a:r>
              <a:rPr lang="en-US" dirty="0"/>
              <a:t>What you did</a:t>
            </a:r>
          </a:p>
          <a:p>
            <a:pPr marL="914400" lvl="1" indent="-514350">
              <a:buFont typeface="Wingdings" charset="2"/>
              <a:buChar char="ü"/>
            </a:pPr>
            <a:r>
              <a:rPr lang="en-US" dirty="0"/>
              <a:t>Why you did it</a:t>
            </a:r>
          </a:p>
          <a:p>
            <a:pPr marL="914400" lvl="1" indent="-514350">
              <a:buFont typeface="Wingdings" charset="2"/>
              <a:buChar char="ü"/>
            </a:pPr>
            <a:r>
              <a:rPr lang="en-US" dirty="0"/>
              <a:t>How you did it</a:t>
            </a:r>
          </a:p>
          <a:p>
            <a:pPr marL="914400" lvl="1" indent="-514350">
              <a:buFont typeface="Wingdings" charset="2"/>
              <a:buChar char="ü"/>
            </a:pPr>
            <a:r>
              <a:rPr lang="en-US" dirty="0"/>
              <a:t>Where the materials are</a:t>
            </a:r>
          </a:p>
          <a:p>
            <a:pPr marL="914400" lvl="1" indent="-514350">
              <a:buFont typeface="Wingdings" charset="2"/>
              <a:buChar char="ü"/>
            </a:pPr>
            <a:r>
              <a:rPr lang="en-US" dirty="0"/>
              <a:t>What happened</a:t>
            </a:r>
          </a:p>
          <a:p>
            <a:pPr marL="914400" lvl="1" indent="-514350">
              <a:buFont typeface="Wingdings" charset="2"/>
              <a:buChar char="ü"/>
            </a:pPr>
            <a:r>
              <a:rPr lang="en-US" dirty="0"/>
              <a:t>Your interpretation</a:t>
            </a:r>
          </a:p>
          <a:p>
            <a:pPr marL="914400" lvl="1" indent="-514350">
              <a:buFont typeface="Wingdings" charset="2"/>
              <a:buChar char="ü"/>
            </a:pPr>
            <a:r>
              <a:rPr lang="en-US" dirty="0"/>
              <a:t>Contributions of others</a:t>
            </a:r>
          </a:p>
          <a:p>
            <a:pPr lvl="1">
              <a:buFont typeface="Wingdings" charset="2"/>
              <a:buChar char="ü"/>
            </a:pPr>
            <a:r>
              <a:rPr lang="en-US" dirty="0"/>
              <a:t>   What’s next</a:t>
            </a:r>
          </a:p>
          <a:p>
            <a:r>
              <a:rPr lang="en-US" dirty="0"/>
              <a:t>Notebooks - paper or electronic (</a:t>
            </a:r>
            <a:r>
              <a:rPr lang="en-US" dirty="0" err="1"/>
              <a:t>LabArchives</a:t>
            </a:r>
            <a:r>
              <a:rPr lang="en-US" dirty="0"/>
              <a:t>)</a:t>
            </a:r>
          </a:p>
          <a:p>
            <a:r>
              <a:rPr lang="en-US" dirty="0"/>
              <a:t>Computer files (not editable)</a:t>
            </a:r>
          </a:p>
          <a:p>
            <a:r>
              <a:rPr lang="en-US" dirty="0"/>
              <a:t>Physical samples (not removable)</a:t>
            </a:r>
          </a:p>
          <a:p>
            <a:r>
              <a:rPr lang="en-US" dirty="0">
                <a:latin typeface="Arial" panose="020B0604020202020204" pitchFamily="34" charset="0"/>
                <a:cs typeface="Arial" panose="020B0604020202020204" pitchFamily="34" charset="0"/>
              </a:rPr>
              <a:t>Confidentiality</a:t>
            </a:r>
          </a:p>
          <a:p>
            <a:r>
              <a:rPr lang="en-US" dirty="0">
                <a:latin typeface="Arial" panose="020B0604020202020204" pitchFamily="34" charset="0"/>
                <a:cs typeface="Arial" panose="020B0604020202020204" pitchFamily="34" charset="0"/>
              </a:rPr>
              <a:t>Keep for how long?</a:t>
            </a:r>
          </a:p>
          <a:p>
            <a:r>
              <a:rPr lang="en-US" dirty="0">
                <a:solidFill>
                  <a:srgbClr val="001D35"/>
                </a:solidFill>
                <a:latin typeface="Arial" panose="020B0604020202020204" pitchFamily="34" charset="0"/>
                <a:cs typeface="Arial" panose="020B0604020202020204" pitchFamily="34" charset="0"/>
                <a:hlinkClick r:id="rId3"/>
              </a:rPr>
              <a:t>NIH Data Management and Sharing (DMS) policy</a:t>
            </a:r>
            <a:r>
              <a:rPr lang="en-US" dirty="0">
                <a:solidFill>
                  <a:srgbClr val="001D35"/>
                </a:solidFill>
                <a:latin typeface="Arial" panose="020B0604020202020204" pitchFamily="34" charset="0"/>
                <a:cs typeface="Arial" panose="020B0604020202020204" pitchFamily="34" charset="0"/>
              </a:rPr>
              <a:t> requires all grants to include a detailed data management, sharing, and preservation plan. </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914400" lvl="1" indent="-514350">
              <a:buFont typeface="Wingdings" charset="2"/>
              <a:buChar char="ü"/>
            </a:pPr>
            <a:endParaRPr lang="en-US" dirty="0"/>
          </a:p>
        </p:txBody>
      </p:sp>
      <p:pic>
        <p:nvPicPr>
          <p:cNvPr id="8194" name="Picture 2" descr="Amazon.com : National Laboratory Notebook, 4 x 4 Quad Ruled, Brown, Cover,  11&quot; x 9.25&quot;, 100 Numbered Sets (43649) : Science Laboratory Notebooks :  Office Products">
            <a:extLst>
              <a:ext uri="{FF2B5EF4-FFF2-40B4-BE49-F238E27FC236}">
                <a16:creationId xmlns:a16="http://schemas.microsoft.com/office/drawing/2014/main" id="{F7F4BF1D-4C6E-EF86-21B5-9254C49CA1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3300" y="1309354"/>
            <a:ext cx="260350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2060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564880" cy="808038"/>
          </a:xfrm>
        </p:spPr>
        <p:txBody>
          <a:bodyPr/>
          <a:lstStyle/>
          <a:p>
            <a:r>
              <a:rPr lang="en-US" sz="3200" b="1" dirty="0"/>
              <a:t>What if You Suspect Research Violations?</a:t>
            </a:r>
            <a:endParaRPr lang="en-US" dirty="0"/>
          </a:p>
        </p:txBody>
      </p:sp>
      <p:sp>
        <p:nvSpPr>
          <p:cNvPr id="3" name="Content Placeholder 2"/>
          <p:cNvSpPr>
            <a:spLocks noGrp="1"/>
          </p:cNvSpPr>
          <p:nvPr>
            <p:ph idx="1"/>
          </p:nvPr>
        </p:nvSpPr>
        <p:spPr/>
        <p:txBody>
          <a:bodyPr/>
          <a:lstStyle/>
          <a:p>
            <a:pPr marL="0" indent="0">
              <a:buNone/>
            </a:pPr>
            <a:r>
              <a:rPr lang="en-US" sz="2000" dirty="0"/>
              <a:t>Report it immediately to either: </a:t>
            </a:r>
          </a:p>
          <a:p>
            <a:r>
              <a:rPr lang="en-US" sz="2000" dirty="0"/>
              <a:t>PI</a:t>
            </a:r>
          </a:p>
          <a:p>
            <a:pPr algn="l"/>
            <a:r>
              <a:rPr lang="en-US" sz="2000" b="0" i="0" dirty="0">
                <a:solidFill>
                  <a:srgbClr val="000000"/>
                </a:solidFill>
                <a:effectLst/>
                <a:latin typeface="Arial" panose="020B0604020202020204" pitchFamily="34" charset="0"/>
                <a:cs typeface="Arial" panose="020B0604020202020204" pitchFamily="34" charset="0"/>
              </a:rPr>
              <a:t>Office for Research </a:t>
            </a:r>
          </a:p>
          <a:p>
            <a:pPr marL="0" indent="0" algn="l">
              <a:buNone/>
            </a:pPr>
            <a:r>
              <a:rPr lang="en-US" sz="2000" dirty="0">
                <a:solidFill>
                  <a:srgbClr val="000000"/>
                </a:solidFill>
                <a:latin typeface="Arial" panose="020B0604020202020204" pitchFamily="34" charset="0"/>
                <a:cs typeface="Arial" panose="020B0604020202020204" pitchFamily="34" charset="0"/>
              </a:rPr>
              <a:t>	</a:t>
            </a:r>
            <a:r>
              <a:rPr lang="en-US" sz="2000" b="0" i="0" dirty="0">
                <a:solidFill>
                  <a:srgbClr val="000000"/>
                </a:solidFill>
                <a:effectLst/>
                <a:latin typeface="Arial" panose="020B0604020202020204" pitchFamily="34" charset="0"/>
                <a:cs typeface="Arial" panose="020B0604020202020204" pitchFamily="34" charset="0"/>
              </a:rPr>
              <a:t>Michael E. Zwick</a:t>
            </a:r>
            <a:br>
              <a:rPr lang="en-US" sz="2000" b="0" i="0" dirty="0">
                <a:solidFill>
                  <a:srgbClr val="000000"/>
                </a:solidFill>
                <a:effectLst/>
                <a:latin typeface="Arial" panose="020B0604020202020204" pitchFamily="34" charset="0"/>
                <a:cs typeface="Arial" panose="020B0604020202020204" pitchFamily="34" charset="0"/>
              </a:rPr>
            </a:br>
            <a:r>
              <a:rPr lang="en-US" sz="2000" b="0" i="0" dirty="0">
                <a:solidFill>
                  <a:srgbClr val="000000"/>
                </a:solidFill>
                <a:effectLst/>
                <a:latin typeface="Arial" panose="020B0604020202020204" pitchFamily="34" charset="0"/>
                <a:cs typeface="Arial" panose="020B0604020202020204" pitchFamily="34" charset="0"/>
              </a:rPr>
              <a:t>	Senior Vice President for Research</a:t>
            </a:r>
            <a:br>
              <a:rPr lang="en-US" sz="2000" b="0" i="0" dirty="0">
                <a:solidFill>
                  <a:srgbClr val="000000"/>
                </a:solidFill>
                <a:effectLst/>
                <a:latin typeface="Arial" panose="020B0604020202020204" pitchFamily="34" charset="0"/>
                <a:cs typeface="Arial" panose="020B0604020202020204" pitchFamily="34" charset="0"/>
              </a:rPr>
            </a:br>
            <a:r>
              <a:rPr lang="en-US" sz="2000" b="0" i="0" dirty="0">
                <a:solidFill>
                  <a:srgbClr val="000000"/>
                </a:solidFill>
                <a:effectLst/>
                <a:latin typeface="Arial" panose="020B0604020202020204" pitchFamily="34" charset="0"/>
                <a:cs typeface="Arial" panose="020B0604020202020204" pitchFamily="34" charset="0"/>
              </a:rPr>
              <a:t>	</a:t>
            </a:r>
            <a:r>
              <a:rPr lang="en-US" sz="2000" b="0" i="0" dirty="0" err="1">
                <a:solidFill>
                  <a:srgbClr val="000000"/>
                </a:solidFill>
                <a:effectLst/>
                <a:latin typeface="Arial" panose="020B0604020202020204" pitchFamily="34" charset="0"/>
                <a:cs typeface="Arial" panose="020B0604020202020204" pitchFamily="34" charset="0"/>
              </a:rPr>
              <a:t>michael.zwick@rutgers.edu</a:t>
            </a:r>
            <a:br>
              <a:rPr lang="en-US" sz="2000" b="0" i="0" dirty="0">
                <a:solidFill>
                  <a:srgbClr val="000000"/>
                </a:solidFill>
                <a:effectLst/>
                <a:latin typeface="Arial" panose="020B0604020202020204" pitchFamily="34" charset="0"/>
                <a:cs typeface="Arial" panose="020B0604020202020204" pitchFamily="34" charset="0"/>
              </a:rPr>
            </a:br>
            <a:r>
              <a:rPr lang="en-US" sz="2000" b="0" i="0" dirty="0">
                <a:solidFill>
                  <a:srgbClr val="000000"/>
                </a:solidFill>
                <a:effectLst/>
                <a:latin typeface="Arial" panose="020B0604020202020204" pitchFamily="34" charset="0"/>
                <a:cs typeface="Arial" panose="020B0604020202020204" pitchFamily="34" charset="0"/>
              </a:rPr>
              <a:t>	or</a:t>
            </a:r>
          </a:p>
          <a:p>
            <a:pPr marL="0" indent="0" algn="l">
              <a:buNone/>
            </a:pPr>
            <a:r>
              <a:rPr lang="en-US" sz="2000" dirty="0">
                <a:solidFill>
                  <a:srgbClr val="000000"/>
                </a:solidFill>
                <a:latin typeface="Arial" panose="020B0604020202020204" pitchFamily="34" charset="0"/>
                <a:cs typeface="Arial" panose="020B0604020202020204" pitchFamily="34" charset="0"/>
              </a:rPr>
              <a:t>	Hila Berger</a:t>
            </a:r>
          </a:p>
          <a:p>
            <a:pPr marL="0" indent="0" algn="l">
              <a:buNone/>
            </a:pPr>
            <a:r>
              <a:rPr lang="en-US" sz="2000" b="0" i="0" dirty="0">
                <a:solidFill>
                  <a:srgbClr val="000000"/>
                </a:solidFill>
                <a:effectLst/>
                <a:latin typeface="Arial" panose="020B0604020202020204" pitchFamily="34" charset="0"/>
                <a:cs typeface="Arial" panose="020B0604020202020204" pitchFamily="34" charset="0"/>
              </a:rPr>
              <a:t>	Assistant Vice President, Research Regulatory Affairs</a:t>
            </a:r>
          </a:p>
          <a:p>
            <a:pPr marL="0" indent="0">
              <a:buNone/>
            </a:pPr>
            <a:r>
              <a:rPr lang="en-US" sz="2000" dirty="0">
                <a:solidFill>
                  <a:srgbClr val="000000"/>
                </a:solidFill>
                <a:latin typeface="Arial" panose="020B0604020202020204" pitchFamily="34" charset="0"/>
                <a:cs typeface="Arial" panose="020B0604020202020204" pitchFamily="34" charset="0"/>
              </a:rPr>
              <a:t>	</a:t>
            </a:r>
            <a:r>
              <a:rPr lang="en-US" sz="2000" dirty="0">
                <a:hlinkClick r:id="rId2"/>
              </a:rPr>
              <a:t>732-445-0488 Ext: 40022</a:t>
            </a:r>
            <a:endParaRPr lang="en-US" sz="2000" dirty="0"/>
          </a:p>
          <a:p>
            <a:pPr marL="0" indent="0">
              <a:buNone/>
            </a:pPr>
            <a:r>
              <a:rPr lang="en-US" sz="2000" dirty="0">
                <a:solidFill>
                  <a:srgbClr val="000000"/>
                </a:solidFill>
                <a:latin typeface="Lato" panose="020F0502020204030203" pitchFamily="34" charset="0"/>
              </a:rPr>
              <a:t>	</a:t>
            </a:r>
            <a:r>
              <a:rPr lang="en-US" sz="2000" dirty="0" err="1">
                <a:solidFill>
                  <a:srgbClr val="000000"/>
                </a:solidFill>
                <a:latin typeface="Lato" panose="020F0502020204030203" pitchFamily="34" charset="0"/>
              </a:rPr>
              <a:t>hiberger@research.rutgers.edu</a:t>
            </a:r>
            <a:br>
              <a:rPr lang="en-US" sz="2000" b="0" i="0" dirty="0">
                <a:solidFill>
                  <a:srgbClr val="000000"/>
                </a:solidFill>
                <a:effectLst/>
                <a:latin typeface="Lato" panose="020F0502020204030203" pitchFamily="34" charset="0"/>
              </a:rPr>
            </a:br>
            <a:endParaRPr lang="en-US" sz="2000" b="0" i="0" dirty="0">
              <a:solidFill>
                <a:srgbClr val="000000"/>
              </a:solidFill>
              <a:effectLst/>
              <a:latin typeface="Lato" panose="020F0502020204030203" pitchFamily="34" charset="0"/>
            </a:endParaRPr>
          </a:p>
          <a:p>
            <a:endParaRPr lang="en-US" sz="2000" dirty="0"/>
          </a:p>
        </p:txBody>
      </p:sp>
    </p:spTree>
    <p:extLst>
      <p:ext uri="{BB962C8B-B14F-4D97-AF65-F5344CB8AC3E}">
        <p14:creationId xmlns:p14="http://schemas.microsoft.com/office/powerpoint/2010/main" val="2681840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54193"/>
            <a:ext cx="9708119" cy="808038"/>
          </a:xfrm>
        </p:spPr>
        <p:txBody>
          <a:bodyPr/>
          <a:lstStyle/>
          <a:p>
            <a:r>
              <a:rPr lang="en-US" sz="2800" b="1" dirty="0"/>
              <a:t>Protection and Responsibilities of </a:t>
            </a:r>
            <a:r>
              <a:rPr lang="ja-JP" altLang="en-US" sz="2800" b="1" dirty="0"/>
              <a:t>“</a:t>
            </a:r>
            <a:r>
              <a:rPr lang="en-US" altLang="ja-JP" sz="2800" b="1" dirty="0"/>
              <a:t>Whistle Blowers</a:t>
            </a:r>
            <a:r>
              <a:rPr lang="ja-JP" altLang="en-US" sz="2800" b="1" dirty="0"/>
              <a:t>”</a:t>
            </a:r>
            <a:br>
              <a:rPr lang="en-US" altLang="ja-JP" sz="3200" dirty="0"/>
            </a:br>
            <a:endParaRPr lang="en-US" dirty="0"/>
          </a:p>
        </p:txBody>
      </p:sp>
      <p:sp>
        <p:nvSpPr>
          <p:cNvPr id="3" name="Content Placeholder 2"/>
          <p:cNvSpPr>
            <a:spLocks noGrp="1"/>
          </p:cNvSpPr>
          <p:nvPr>
            <p:ph idx="1"/>
          </p:nvPr>
        </p:nvSpPr>
        <p:spPr>
          <a:xfrm>
            <a:off x="236799" y="1356060"/>
            <a:ext cx="8495261" cy="4533900"/>
          </a:xfrm>
        </p:spPr>
        <p:txBody>
          <a:bodyPr/>
          <a:lstStyle/>
          <a:p>
            <a:r>
              <a:rPr lang="en-US" sz="2000" dirty="0">
                <a:latin typeface="Arial"/>
                <a:cs typeface="Arial"/>
              </a:rPr>
              <a:t>Initially, the</a:t>
            </a:r>
            <a:r>
              <a:rPr lang="en-US" sz="2000" b="1" dirty="0">
                <a:latin typeface="Arial"/>
                <a:cs typeface="Arial"/>
              </a:rPr>
              <a:t> </a:t>
            </a:r>
            <a:r>
              <a:rPr lang="en-US" sz="2000" dirty="0">
                <a:latin typeface="Arial"/>
                <a:cs typeface="Arial"/>
              </a:rPr>
              <a:t>identity of a complainant can be kept confidential.  </a:t>
            </a:r>
          </a:p>
          <a:p>
            <a:endParaRPr lang="en-US" sz="2000" dirty="0">
              <a:latin typeface="Arial"/>
              <a:cs typeface="Arial"/>
            </a:endParaRPr>
          </a:p>
          <a:p>
            <a:r>
              <a:rPr lang="en-US" sz="2000" dirty="0">
                <a:latin typeface="Arial"/>
                <a:cs typeface="Arial"/>
              </a:rPr>
              <a:t>Should the allegation lead to an inquiry or investigation, testimony by the complainant may be required.   </a:t>
            </a:r>
          </a:p>
          <a:p>
            <a:endParaRPr lang="en-US" sz="2000" dirty="0">
              <a:latin typeface="Arial"/>
              <a:cs typeface="Arial"/>
            </a:endParaRPr>
          </a:p>
          <a:p>
            <a:r>
              <a:rPr lang="en-US" sz="2000" dirty="0">
                <a:latin typeface="Arial"/>
                <a:cs typeface="Arial"/>
              </a:rPr>
              <a:t>The University is committed to the protection of </a:t>
            </a:r>
            <a:r>
              <a:rPr lang="ja-JP" altLang="en-US" sz="2000" dirty="0">
                <a:latin typeface="Arial"/>
                <a:cs typeface="Arial"/>
              </a:rPr>
              <a:t>“</a:t>
            </a:r>
            <a:r>
              <a:rPr lang="en-US" altLang="ja-JP" sz="2000" dirty="0">
                <a:latin typeface="Arial"/>
                <a:cs typeface="Arial"/>
              </a:rPr>
              <a:t>good-faith</a:t>
            </a:r>
            <a:r>
              <a:rPr lang="ja-JP" altLang="en-US" sz="2000" dirty="0">
                <a:latin typeface="Arial"/>
                <a:cs typeface="Arial"/>
              </a:rPr>
              <a:t>”</a:t>
            </a:r>
            <a:r>
              <a:rPr lang="en-US" altLang="ja-JP" sz="2000" dirty="0">
                <a:latin typeface="Arial"/>
                <a:cs typeface="Arial"/>
              </a:rPr>
              <a:t> whistleblowers.  </a:t>
            </a:r>
          </a:p>
          <a:p>
            <a:endParaRPr lang="en-US" sz="2000" dirty="0">
              <a:latin typeface="Arial"/>
              <a:cs typeface="Arial"/>
            </a:endParaRPr>
          </a:p>
          <a:p>
            <a:r>
              <a:rPr lang="en-US" sz="2000" dirty="0">
                <a:latin typeface="Arial"/>
                <a:cs typeface="Arial"/>
              </a:rPr>
              <a:t>However, </a:t>
            </a:r>
            <a:r>
              <a:rPr lang="ja-JP" altLang="en-US" sz="2000" dirty="0">
                <a:latin typeface="Arial"/>
                <a:cs typeface="Arial"/>
              </a:rPr>
              <a:t>“</a:t>
            </a:r>
            <a:r>
              <a:rPr lang="en-US" altLang="ja-JP" sz="2000" dirty="0">
                <a:latin typeface="Arial"/>
                <a:cs typeface="Arial"/>
              </a:rPr>
              <a:t>whistle-blowers</a:t>
            </a:r>
            <a:r>
              <a:rPr lang="ja-JP" altLang="en-US" sz="2000" dirty="0">
                <a:latin typeface="Arial"/>
                <a:cs typeface="Arial"/>
              </a:rPr>
              <a:t>”</a:t>
            </a:r>
            <a:r>
              <a:rPr lang="en-US" altLang="ja-JP" sz="2000" dirty="0">
                <a:latin typeface="Arial"/>
                <a:cs typeface="Arial"/>
              </a:rPr>
              <a:t> whose allegations which prove to be untrue and which are found to have been made in bad faith will be subject to appropriate disciplinary actions by the University. </a:t>
            </a:r>
          </a:p>
          <a:p>
            <a:endParaRPr lang="en-US" sz="2000" dirty="0"/>
          </a:p>
          <a:p>
            <a:endParaRPr lang="en-US" dirty="0"/>
          </a:p>
        </p:txBody>
      </p:sp>
      <p:pic>
        <p:nvPicPr>
          <p:cNvPr id="9218" name="Picture 2" descr="The Whistleblower's Dilemma: Do the Risks Outweigh the Benefits? -  Knowledge at Wharton">
            <a:extLst>
              <a:ext uri="{FF2B5EF4-FFF2-40B4-BE49-F238E27FC236}">
                <a16:creationId xmlns:a16="http://schemas.microsoft.com/office/drawing/2014/main" id="{66EF03DC-2122-809C-3452-7F688D7336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6632" y="5170293"/>
            <a:ext cx="3905965" cy="1678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308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7572" y="485791"/>
            <a:ext cx="8229600" cy="808038"/>
          </a:xfrm>
        </p:spPr>
        <p:txBody>
          <a:bodyPr/>
          <a:lstStyle/>
          <a:p>
            <a:r>
              <a:rPr lang="en-US" b="1" dirty="0"/>
              <a:t>Graduate School Success</a:t>
            </a:r>
          </a:p>
        </p:txBody>
      </p:sp>
      <p:pic>
        <p:nvPicPr>
          <p:cNvPr id="7" name="Picture 6">
            <a:extLst>
              <a:ext uri="{FF2B5EF4-FFF2-40B4-BE49-F238E27FC236}">
                <a16:creationId xmlns:a16="http://schemas.microsoft.com/office/drawing/2014/main" id="{1AE14B32-C206-534F-B4F0-49E2CA16371F}"/>
              </a:ext>
            </a:extLst>
          </p:cNvPr>
          <p:cNvPicPr>
            <a:picLocks noChangeAspect="1"/>
          </p:cNvPicPr>
          <p:nvPr/>
        </p:nvPicPr>
        <p:blipFill>
          <a:blip r:embed="rId3"/>
          <a:stretch>
            <a:fillRect/>
          </a:stretch>
        </p:blipFill>
        <p:spPr>
          <a:xfrm>
            <a:off x="436828" y="1735402"/>
            <a:ext cx="5440950" cy="3607307"/>
          </a:xfrm>
          <a:prstGeom prst="rect">
            <a:avLst/>
          </a:prstGeom>
        </p:spPr>
      </p:pic>
      <p:pic>
        <p:nvPicPr>
          <p:cNvPr id="9" name="Picture 8">
            <a:extLst>
              <a:ext uri="{FF2B5EF4-FFF2-40B4-BE49-F238E27FC236}">
                <a16:creationId xmlns:a16="http://schemas.microsoft.com/office/drawing/2014/main" id="{F3F03F0C-F751-B643-B1FE-7ABA508CC14F}"/>
              </a:ext>
            </a:extLst>
          </p:cNvPr>
          <p:cNvPicPr>
            <a:picLocks noChangeAspect="1"/>
          </p:cNvPicPr>
          <p:nvPr/>
        </p:nvPicPr>
        <p:blipFill>
          <a:blip r:embed="rId4"/>
          <a:stretch>
            <a:fillRect/>
          </a:stretch>
        </p:blipFill>
        <p:spPr>
          <a:xfrm>
            <a:off x="6295899" y="1735402"/>
            <a:ext cx="2411273" cy="3629872"/>
          </a:xfrm>
          <a:prstGeom prst="rect">
            <a:avLst/>
          </a:prstGeom>
        </p:spPr>
      </p:pic>
    </p:spTree>
    <p:extLst>
      <p:ext uri="{BB962C8B-B14F-4D97-AF65-F5344CB8AC3E}">
        <p14:creationId xmlns:p14="http://schemas.microsoft.com/office/powerpoint/2010/main" val="448448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r>
              <a:rPr lang="en-US" b="1" dirty="0"/>
              <a:t>Policies of Rutgers</a:t>
            </a:r>
          </a:p>
        </p:txBody>
      </p:sp>
      <p:sp>
        <p:nvSpPr>
          <p:cNvPr id="37891" name="Rectangle 3"/>
          <p:cNvSpPr>
            <a:spLocks noGrp="1" noChangeArrowheads="1"/>
          </p:cNvSpPr>
          <p:nvPr>
            <p:ph type="body" idx="1"/>
          </p:nvPr>
        </p:nvSpPr>
        <p:spPr>
          <a:xfrm>
            <a:off x="238119" y="1553763"/>
            <a:ext cx="9108034" cy="4533900"/>
          </a:xfrm>
        </p:spPr>
        <p:txBody>
          <a:bodyPr/>
          <a:lstStyle/>
          <a:p>
            <a:r>
              <a:rPr lang="en-US" sz="2000" dirty="0">
                <a:latin typeface="Arial" panose="020B0604020202020204" pitchFamily="34" charset="0"/>
                <a:cs typeface="Arial" panose="020B0604020202020204" pitchFamily="34" charset="0"/>
              </a:rPr>
              <a:t>School of Graduate Studies Policies and Procedures</a:t>
            </a:r>
          </a:p>
          <a:p>
            <a:pPr marL="0" indent="0">
              <a:buNone/>
            </a:pPr>
            <a:r>
              <a:rPr lang="en-US" sz="2000" dirty="0">
                <a:latin typeface="Arial" panose="020B0604020202020204" pitchFamily="34" charset="0"/>
                <a:cs typeface="Arial" panose="020B0604020202020204" pitchFamily="34" charset="0"/>
                <a:hlinkClick r:id="rId2"/>
              </a:rPr>
              <a:t>https://grad.rutgers.edu/current-students/policies-procedures-students</a:t>
            </a:r>
            <a:endParaRPr lang="en-US" sz="2000"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Rutgers Academic Integrity Policy</a:t>
            </a:r>
          </a:p>
          <a:p>
            <a:pPr marL="0" indent="0">
              <a:buNone/>
            </a:pPr>
            <a:r>
              <a:rPr lang="en-US" sz="2000" dirty="0">
                <a:latin typeface="Arial" panose="020B0604020202020204" pitchFamily="34" charset="0"/>
                <a:cs typeface="Arial" panose="020B0604020202020204" pitchFamily="34" charset="0"/>
                <a:hlinkClick r:id="rId3"/>
              </a:rPr>
              <a:t>http://academicintegrity.rutgers.edu/</a:t>
            </a:r>
            <a:endParaRPr lang="en-US" sz="2000" dirty="0">
              <a:latin typeface="Arial" panose="020B0604020202020204" pitchFamily="34" charset="0"/>
              <a:cs typeface="Arial" panose="020B0604020202020204" pitchFamily="34" charset="0"/>
            </a:endParaRPr>
          </a:p>
          <a:p>
            <a:pPr marL="0" indent="0">
              <a:buNone/>
            </a:pPr>
            <a:endParaRPr lang="en-US" sz="2000" dirty="0">
              <a:latin typeface="Arial" panose="020B0604020202020204" pitchFamily="34" charset="0"/>
              <a:cs typeface="Arial" panose="020B0604020202020204" pitchFamily="34" charset="0"/>
            </a:endParaRPr>
          </a:p>
          <a:p>
            <a:r>
              <a:rPr lang="en-US" sz="2000" dirty="0">
                <a:solidFill>
                  <a:schemeClr val="tx1">
                    <a:lumMod val="50000"/>
                  </a:schemeClr>
                </a:solidFill>
                <a:latin typeface="Arial" panose="020B0604020202020204" pitchFamily="34" charset="0"/>
                <a:cs typeface="Arial" panose="020B0604020202020204" pitchFamily="34" charset="0"/>
              </a:rPr>
              <a:t>Artificial Intelligence at Rutgers </a:t>
            </a:r>
          </a:p>
          <a:p>
            <a:pPr marL="0" indent="0">
              <a:buNone/>
            </a:pPr>
            <a:r>
              <a:rPr lang="en-US" sz="2000" dirty="0">
                <a:solidFill>
                  <a:schemeClr val="tx1">
                    <a:lumMod val="50000"/>
                  </a:schemeClr>
                </a:solidFill>
                <a:latin typeface="Arial" panose="020B0604020202020204" pitchFamily="34" charset="0"/>
                <a:cs typeface="Arial" panose="020B0604020202020204" pitchFamily="34" charset="0"/>
                <a:hlinkClick r:id="rId4"/>
              </a:rPr>
              <a:t>https://it.rutgers.edu/ai/</a:t>
            </a:r>
            <a:r>
              <a:rPr lang="en-US" sz="2000" dirty="0">
                <a:solidFill>
                  <a:schemeClr val="tx1">
                    <a:lumMod val="50000"/>
                  </a:schemeClr>
                </a:solidFill>
                <a:latin typeface="Arial" panose="020B0604020202020204" pitchFamily="34" charset="0"/>
                <a:cs typeface="Arial" panose="020B0604020202020204" pitchFamily="34" charset="0"/>
              </a:rPr>
              <a:t> </a:t>
            </a:r>
            <a:endParaRPr lang="en-US" sz="2000" dirty="0">
              <a:latin typeface="Arial" panose="020B0604020202020204" pitchFamily="34" charset="0"/>
              <a:cs typeface="Arial" panose="020B0604020202020204" pitchFamily="34" charset="0"/>
            </a:endParaRPr>
          </a:p>
          <a:p>
            <a:endParaRPr lang="en-US" sz="2000" b="1"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Rutgers Policy on Research Misconduct 90.2.2</a:t>
            </a:r>
          </a:p>
          <a:p>
            <a:pPr marL="0" indent="0">
              <a:buNone/>
            </a:pPr>
            <a:r>
              <a:rPr lang="en-US" sz="2000" dirty="0">
                <a:latin typeface="Arial" panose="020B0604020202020204" pitchFamily="34" charset="0"/>
                <a:cs typeface="Arial" panose="020B0604020202020204" pitchFamily="34" charset="0"/>
                <a:hlinkClick r:id="rId5"/>
              </a:rPr>
              <a:t>https://policies.rutgers.edu/B.aspx?BookId=12045&amp;PageId=459400</a:t>
            </a:r>
            <a:endParaRPr lang="en-US" sz="2000" dirty="0">
              <a:latin typeface="Arial" panose="020B0604020202020204" pitchFamily="34" charset="0"/>
              <a:cs typeface="Arial" panose="020B0604020202020204" pitchFamily="34" charset="0"/>
            </a:endParaRPr>
          </a:p>
          <a:p>
            <a:pPr marL="0" indent="0">
              <a:buNone/>
            </a:pPr>
            <a:endParaRPr lang="en-US" sz="2000" dirty="0"/>
          </a:p>
          <a:p>
            <a:pPr marL="0" indent="0">
              <a:buNone/>
            </a:pPr>
            <a:r>
              <a:rPr lang="en-US" sz="2000" b="1" dirty="0"/>
              <a:t>Ignorance of rules is not an excuse!</a:t>
            </a:r>
          </a:p>
          <a:p>
            <a:pPr marL="0" indent="0">
              <a:buNone/>
            </a:pPr>
            <a:endParaRPr lang="en-US" sz="2000" dirty="0"/>
          </a:p>
        </p:txBody>
      </p:sp>
    </p:spTree>
    <p:extLst>
      <p:ext uri="{BB962C8B-B14F-4D97-AF65-F5344CB8AC3E}">
        <p14:creationId xmlns:p14="http://schemas.microsoft.com/office/powerpoint/2010/main" val="26554192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Expectations of graduate students</a:t>
            </a:r>
          </a:p>
        </p:txBody>
      </p:sp>
      <p:sp>
        <p:nvSpPr>
          <p:cNvPr id="3" name="Content Placeholder 2"/>
          <p:cNvSpPr>
            <a:spLocks noGrp="1"/>
          </p:cNvSpPr>
          <p:nvPr>
            <p:ph idx="1"/>
          </p:nvPr>
        </p:nvSpPr>
        <p:spPr/>
        <p:txBody>
          <a:bodyPr/>
          <a:lstStyle/>
          <a:p>
            <a:r>
              <a:rPr lang="en-US" dirty="0">
                <a:highlight>
                  <a:srgbClr val="FFFF00"/>
                </a:highlight>
              </a:rPr>
              <a:t>PROFESSIONALISM – be in lab, respond to PIs requests/complete work in timely manner, communicate. Treat this as a JOB</a:t>
            </a:r>
            <a:r>
              <a:rPr lang="en-US">
                <a:highlight>
                  <a:srgbClr val="FFFF00"/>
                </a:highlight>
              </a:rPr>
              <a:t>. </a:t>
            </a:r>
          </a:p>
          <a:p>
            <a:r>
              <a:rPr lang="en-US">
                <a:highlight>
                  <a:srgbClr val="FFFF00"/>
                </a:highlight>
              </a:rPr>
              <a:t>Consider </a:t>
            </a:r>
            <a:r>
              <a:rPr lang="en-US" dirty="0">
                <a:highlight>
                  <a:srgbClr val="FFFF00"/>
                </a:highlight>
              </a:rPr>
              <a:t>taking your headphones </a:t>
            </a:r>
            <a:r>
              <a:rPr lang="en-US">
                <a:highlight>
                  <a:srgbClr val="FFFF00"/>
                </a:highlight>
              </a:rPr>
              <a:t>off in lab</a:t>
            </a:r>
            <a:endParaRPr lang="en-US" dirty="0">
              <a:highlight>
                <a:srgbClr val="FFFF00"/>
              </a:highlight>
            </a:endParaRPr>
          </a:p>
          <a:p>
            <a:r>
              <a:rPr lang="en-US" dirty="0"/>
              <a:t>Ensure we have correct contact information </a:t>
            </a:r>
          </a:p>
          <a:p>
            <a:r>
              <a:rPr lang="en-US" dirty="0"/>
              <a:t>Familiarize yourself with website content</a:t>
            </a:r>
          </a:p>
          <a:p>
            <a:r>
              <a:rPr lang="en-US" dirty="0"/>
              <a:t>Complete and submit academic forms in timely manner</a:t>
            </a:r>
          </a:p>
          <a:p>
            <a:r>
              <a:rPr lang="en-US" dirty="0"/>
              <a:t>Maintain 3.0 GPA</a:t>
            </a:r>
          </a:p>
          <a:p>
            <a:r>
              <a:rPr lang="en-US" dirty="0"/>
              <a:t>Follow academic integrity policies</a:t>
            </a:r>
          </a:p>
          <a:p>
            <a:r>
              <a:rPr lang="en-US" dirty="0"/>
              <a:t>Follow research integrity policies</a:t>
            </a:r>
          </a:p>
          <a:p>
            <a:r>
              <a:rPr lang="en-US" dirty="0"/>
              <a:t>Let us know if there is a problem</a:t>
            </a:r>
          </a:p>
          <a:p>
            <a:r>
              <a:rPr lang="en-US" dirty="0"/>
              <a:t>Let us know when something good happens!</a:t>
            </a:r>
          </a:p>
          <a:p>
            <a:r>
              <a:rPr lang="en-US" dirty="0">
                <a:highlight>
                  <a:srgbClr val="FFFF00"/>
                </a:highlight>
              </a:rPr>
              <a:t>Check and respond to Rutgers email</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4196814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AD4A6-F736-8448-E714-CD8D16E7E3F0}"/>
              </a:ext>
            </a:extLst>
          </p:cNvPr>
          <p:cNvSpPr>
            <a:spLocks noGrp="1"/>
          </p:cNvSpPr>
          <p:nvPr>
            <p:ph type="title"/>
          </p:nvPr>
        </p:nvSpPr>
        <p:spPr/>
        <p:txBody>
          <a:bodyPr/>
          <a:lstStyle/>
          <a:p>
            <a:r>
              <a:rPr lang="en-US" b="1" dirty="0"/>
              <a:t>A Scientist’s Oath </a:t>
            </a:r>
          </a:p>
        </p:txBody>
      </p:sp>
      <p:pic>
        <p:nvPicPr>
          <p:cNvPr id="7" name="Picture 6">
            <a:extLst>
              <a:ext uri="{FF2B5EF4-FFF2-40B4-BE49-F238E27FC236}">
                <a16:creationId xmlns:a16="http://schemas.microsoft.com/office/drawing/2014/main" id="{280C4B1F-0ABA-AEBB-5D92-1385491674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2785" y="1689697"/>
            <a:ext cx="7674015" cy="4302827"/>
          </a:xfrm>
          <a:prstGeom prst="rect">
            <a:avLst/>
          </a:prstGeom>
        </p:spPr>
      </p:pic>
    </p:spTree>
    <p:extLst>
      <p:ext uri="{BB962C8B-B14F-4D97-AF65-F5344CB8AC3E}">
        <p14:creationId xmlns:p14="http://schemas.microsoft.com/office/powerpoint/2010/main" val="3633078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FC109-B82F-9806-DEEA-EA38B7189E1F}"/>
              </a:ext>
            </a:extLst>
          </p:cNvPr>
          <p:cNvSpPr>
            <a:spLocks noGrp="1"/>
          </p:cNvSpPr>
          <p:nvPr>
            <p:ph type="title"/>
          </p:nvPr>
        </p:nvSpPr>
        <p:spPr/>
        <p:txBody>
          <a:bodyPr/>
          <a:lstStyle/>
          <a:p>
            <a:r>
              <a:rPr lang="en-US" b="1" dirty="0"/>
              <a:t>A SCIENTIST’S OATH*</a:t>
            </a:r>
            <a:endParaRPr lang="en-US" dirty="0"/>
          </a:p>
        </p:txBody>
      </p:sp>
      <p:sp>
        <p:nvSpPr>
          <p:cNvPr id="3" name="Content Placeholder 2">
            <a:extLst>
              <a:ext uri="{FF2B5EF4-FFF2-40B4-BE49-F238E27FC236}">
                <a16:creationId xmlns:a16="http://schemas.microsoft.com/office/drawing/2014/main" id="{072F99D5-A86D-0660-8866-57F88C443D41}"/>
              </a:ext>
            </a:extLst>
          </p:cNvPr>
          <p:cNvSpPr>
            <a:spLocks noGrp="1"/>
          </p:cNvSpPr>
          <p:nvPr>
            <p:ph idx="1"/>
          </p:nvPr>
        </p:nvSpPr>
        <p:spPr>
          <a:xfrm>
            <a:off x="376813" y="1312985"/>
            <a:ext cx="8229600" cy="4533900"/>
          </a:xfrm>
        </p:spPr>
        <p:txBody>
          <a:bodyPr/>
          <a:lstStyle/>
          <a:p>
            <a:pPr marL="0" indent="0">
              <a:buNone/>
            </a:pPr>
            <a:r>
              <a:rPr lang="en-US" sz="1600" dirty="0"/>
              <a:t>As I embark on my career as a scientist, I willingly pledge that:</a:t>
            </a:r>
          </a:p>
          <a:p>
            <a:pPr lvl="0"/>
            <a:r>
              <a:rPr lang="en-US" sz="1600" dirty="0"/>
              <a:t>I will practice and support a scientific process that is based on logic, intellectual rigor, personal integrity, and an uncompromising respect for truth;</a:t>
            </a:r>
          </a:p>
          <a:p>
            <a:pPr lvl="0"/>
            <a:r>
              <a:rPr lang="en-US" sz="1600" dirty="0"/>
              <a:t>I will perform my professional activities and interactions with scientific integrity and respect for the field and my peers;</a:t>
            </a:r>
          </a:p>
          <a:p>
            <a:pPr lvl="0"/>
            <a:r>
              <a:rPr lang="en-US" sz="1600" dirty="0"/>
              <a:t>I will acknowledge my role as an ambassador of science to the public, and strive to be honest, respectful, and unbiased with engaging the public;</a:t>
            </a:r>
          </a:p>
          <a:p>
            <a:pPr lvl="0"/>
            <a:r>
              <a:rPr lang="en-US" sz="1600" dirty="0"/>
              <a:t>I will value my work and its contribution to the scientific community;</a:t>
            </a:r>
          </a:p>
          <a:p>
            <a:pPr lvl="0"/>
            <a:r>
              <a:rPr lang="en-US" sz="1600" dirty="0"/>
              <a:t>I will never let the potential for personal recognition or advancement cause me to act in a way that violates the public trust in science or in me as a scientist;</a:t>
            </a:r>
          </a:p>
          <a:p>
            <a:pPr lvl="0"/>
            <a:r>
              <a:rPr lang="en-US" sz="1600" dirty="0"/>
              <a:t>I will foster a community that is inclusive of all and recognize that diversity cultivates innovation, creativity, and progress;</a:t>
            </a:r>
          </a:p>
          <a:p>
            <a:pPr lvl="0"/>
            <a:r>
              <a:rPr lang="en-US" sz="1600" dirty="0"/>
              <a:t>I will acknowledge and honor the contributions of scientists who have preceded me and become a worthy role model deserving of respect by those who follow me;</a:t>
            </a:r>
          </a:p>
          <a:p>
            <a:pPr lvl="0"/>
            <a:r>
              <a:rPr lang="en-US" sz="1600" dirty="0"/>
              <a:t>And I will always be cognizant that my work is for the advancement of knowledge and the benefit of all humanity.</a:t>
            </a:r>
          </a:p>
          <a:p>
            <a:r>
              <a:rPr lang="en-US" sz="1600" dirty="0"/>
              <a:t>By pronouncing this Oath, I declare my commitment to these professional standards and goals.</a:t>
            </a:r>
          </a:p>
          <a:p>
            <a:pPr marL="0" indent="0">
              <a:buNone/>
            </a:pPr>
            <a:endParaRPr lang="en-US" sz="1400" dirty="0"/>
          </a:p>
          <a:p>
            <a:pPr marL="0" indent="0">
              <a:buNone/>
            </a:pPr>
            <a:r>
              <a:rPr lang="en-US" sz="1200" dirty="0"/>
              <a:t>*Kelsey E. </a:t>
            </a:r>
            <a:r>
              <a:rPr lang="en-US" sz="1200" dirty="0" err="1"/>
              <a:t>Bettridge</a:t>
            </a:r>
            <a:r>
              <a:rPr lang="en-US" sz="1200" dirty="0"/>
              <a:t>, Ashley L. Cook, Roy C. </a:t>
            </a:r>
            <a:r>
              <a:rPr lang="en-US" sz="1200" dirty="0" err="1"/>
              <a:t>Ziegelstein</a:t>
            </a:r>
            <a:r>
              <a:rPr lang="en-US" sz="1200" dirty="0"/>
              <a:t>, Peter J. </a:t>
            </a:r>
            <a:r>
              <a:rPr lang="en-US" sz="1200" dirty="0" err="1"/>
              <a:t>Espenshade</a:t>
            </a:r>
            <a:r>
              <a:rPr lang="en-US" sz="1200" dirty="0"/>
              <a:t>, A Scientist’s Oath, Molecular Cell, Volume 71, Issue 6, 2018.</a:t>
            </a:r>
          </a:p>
        </p:txBody>
      </p:sp>
    </p:spTree>
    <p:extLst>
      <p:ext uri="{BB962C8B-B14F-4D97-AF65-F5344CB8AC3E}">
        <p14:creationId xmlns:p14="http://schemas.microsoft.com/office/powerpoint/2010/main" val="1813042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3F555-D755-34E3-258D-6A376D1916AB}"/>
              </a:ext>
            </a:extLst>
          </p:cNvPr>
          <p:cNvSpPr>
            <a:spLocks noGrp="1"/>
          </p:cNvSpPr>
          <p:nvPr>
            <p:ph type="title"/>
          </p:nvPr>
        </p:nvSpPr>
        <p:spPr/>
        <p:txBody>
          <a:bodyPr/>
          <a:lstStyle/>
          <a:p>
            <a:endParaRPr lang="en-US"/>
          </a:p>
        </p:txBody>
      </p:sp>
      <p:pic>
        <p:nvPicPr>
          <p:cNvPr id="10246" name="Picture 6" descr="Congratulations Banners, Banners Clipart, Ribbon, Joyousred Ribbon PNG  Transparent Clipart Image and PSD File for Free Download | Congratulations  banner, Happy teachers day wishes, Clip art">
            <a:extLst>
              <a:ext uri="{FF2B5EF4-FFF2-40B4-BE49-F238E27FC236}">
                <a16:creationId xmlns:a16="http://schemas.microsoft.com/office/drawing/2014/main" id="{F140D131-B096-7C0D-FBED-7FB2187AEA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437" y="609600"/>
            <a:ext cx="8800563"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6102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b="1" dirty="0"/>
              <a:t>Academic Integrity</a:t>
            </a:r>
          </a:p>
        </p:txBody>
      </p:sp>
      <p:sp>
        <p:nvSpPr>
          <p:cNvPr id="36867" name="Rectangle 3"/>
          <p:cNvSpPr>
            <a:spLocks noGrp="1" noChangeArrowheads="1"/>
          </p:cNvSpPr>
          <p:nvPr>
            <p:ph type="body" idx="1"/>
          </p:nvPr>
        </p:nvSpPr>
        <p:spPr>
          <a:xfrm>
            <a:off x="92159" y="1028700"/>
            <a:ext cx="8862595" cy="4800600"/>
          </a:xfrm>
        </p:spPr>
        <p:txBody>
          <a:bodyPr/>
          <a:lstStyle/>
          <a:p>
            <a:pPr>
              <a:lnSpc>
                <a:spcPct val="80000"/>
              </a:lnSpc>
            </a:pPr>
            <a:endParaRPr lang="en-US" sz="2000" b="1" dirty="0"/>
          </a:p>
          <a:p>
            <a:r>
              <a:rPr lang="en-US" sz="2000" b="1" dirty="0">
                <a:latin typeface="Arial"/>
                <a:cs typeface="Arial"/>
              </a:rPr>
              <a:t>Cheating:</a:t>
            </a:r>
            <a:r>
              <a:rPr lang="en-US" sz="2000" dirty="0">
                <a:latin typeface="Arial"/>
                <a:cs typeface="Arial"/>
              </a:rPr>
              <a:t> Dishonesty of any kind with respect to homework, examinations, large and small group activities, written exercises, journal club, laboratory, presentations or required web-based activities</a:t>
            </a:r>
          </a:p>
          <a:p>
            <a:endParaRPr lang="en-US" sz="2000" b="1" dirty="0">
              <a:latin typeface="Arial"/>
              <a:cs typeface="Arial"/>
            </a:endParaRPr>
          </a:p>
          <a:p>
            <a:r>
              <a:rPr lang="en-US" sz="2000" b="1" dirty="0">
                <a:latin typeface="Arial"/>
                <a:cs typeface="Arial"/>
              </a:rPr>
              <a:t>Plagiarism and Copyright: </a:t>
            </a:r>
            <a:r>
              <a:rPr lang="en-US" sz="2000" dirty="0">
                <a:latin typeface="Arial"/>
                <a:cs typeface="Arial"/>
              </a:rPr>
              <a:t>You must use your own words or paraphrase articles/books used with appropriate reference to the article/book cited. </a:t>
            </a:r>
          </a:p>
          <a:p>
            <a:pPr marL="0" indent="0">
              <a:buNone/>
            </a:pPr>
            <a:endParaRPr lang="en-US" sz="2000" b="1" dirty="0">
              <a:latin typeface="Arial"/>
              <a:cs typeface="Arial"/>
            </a:endParaRPr>
          </a:p>
          <a:p>
            <a:r>
              <a:rPr lang="en-US" sz="2000" b="1" dirty="0">
                <a:latin typeface="Arial"/>
                <a:cs typeface="Arial"/>
              </a:rPr>
              <a:t>Professionalism:</a:t>
            </a:r>
            <a:r>
              <a:rPr lang="en-US" sz="2000" dirty="0">
                <a:latin typeface="Arial"/>
                <a:cs typeface="Arial"/>
              </a:rPr>
              <a:t> Includes both the application of academic integrity and honesty in your class participation and assignments and treating both classmates and faculty with respect. Professionalism also includes attendance at required sessions and </a:t>
            </a:r>
            <a:r>
              <a:rPr lang="en-US" sz="2000" u="sng" dirty="0">
                <a:highlight>
                  <a:srgbClr val="FFFF00"/>
                </a:highlight>
                <a:latin typeface="Arial"/>
                <a:cs typeface="Arial"/>
              </a:rPr>
              <a:t>checking your school email regularly!!</a:t>
            </a:r>
          </a:p>
          <a:p>
            <a:endParaRPr lang="en-US" sz="1600" dirty="0">
              <a:latin typeface="Arial"/>
              <a:cs typeface="Arial"/>
            </a:endParaRPr>
          </a:p>
          <a:p>
            <a:endParaRPr lang="en-US" sz="1600" dirty="0">
              <a:latin typeface="Arial"/>
              <a:cs typeface="Arial"/>
            </a:endParaRPr>
          </a:p>
          <a:p>
            <a:pPr marL="0" indent="0">
              <a:buNone/>
            </a:pPr>
            <a:endParaRPr lang="en-US" sz="1600" dirty="0">
              <a:latin typeface="Arial"/>
              <a:cs typeface="Arial"/>
            </a:endParaRPr>
          </a:p>
        </p:txBody>
      </p:sp>
      <p:pic>
        <p:nvPicPr>
          <p:cNvPr id="1030" name="Picture 6" descr="Leading with Integrity - Global Teen Challenge">
            <a:extLst>
              <a:ext uri="{FF2B5EF4-FFF2-40B4-BE49-F238E27FC236}">
                <a16:creationId xmlns:a16="http://schemas.microsoft.com/office/drawing/2014/main" id="{EB7DCC79-8ACE-CF50-E66B-0FC36D5781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5053" y="5091397"/>
            <a:ext cx="2569580" cy="1708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6037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86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86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86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b="1" dirty="0"/>
              <a:t>Examinations</a:t>
            </a:r>
            <a:r>
              <a:rPr lang="en-US" dirty="0"/>
              <a:t> </a:t>
            </a:r>
          </a:p>
        </p:txBody>
      </p:sp>
      <p:sp>
        <p:nvSpPr>
          <p:cNvPr id="7171" name="Rectangle 3"/>
          <p:cNvSpPr>
            <a:spLocks noGrp="1" noChangeArrowheads="1"/>
          </p:cNvSpPr>
          <p:nvPr>
            <p:ph type="body" idx="1"/>
          </p:nvPr>
        </p:nvSpPr>
        <p:spPr>
          <a:xfrm>
            <a:off x="215809" y="1492512"/>
            <a:ext cx="8631700" cy="4533900"/>
          </a:xfrm>
        </p:spPr>
        <p:txBody>
          <a:bodyPr/>
          <a:lstStyle/>
          <a:p>
            <a:r>
              <a:rPr lang="en-US" sz="2000" b="1" dirty="0"/>
              <a:t>Classroom examination</a:t>
            </a:r>
            <a:r>
              <a:rPr lang="en-US" sz="2000" dirty="0"/>
              <a:t>:</a:t>
            </a:r>
          </a:p>
          <a:p>
            <a:pPr>
              <a:buFont typeface="Wingdings" charset="0"/>
              <a:buNone/>
            </a:pPr>
            <a:r>
              <a:rPr lang="en-US" sz="2000" dirty="0"/>
              <a:t>     Unless otherwise stated, no material (books, notes, calculators, computers) of any kind can be used during an examination.  You may not look at or copy the work of another student during an exam.</a:t>
            </a:r>
          </a:p>
          <a:p>
            <a:pPr>
              <a:buFont typeface="Wingdings" charset="0"/>
              <a:buNone/>
            </a:pPr>
            <a:r>
              <a:rPr lang="en-US" sz="2000" dirty="0"/>
              <a:t>	NO communications devices, especially cell phones.</a:t>
            </a:r>
          </a:p>
          <a:p>
            <a:pPr>
              <a:buFont typeface="Wingdings" charset="0"/>
              <a:buNone/>
            </a:pPr>
            <a:endParaRPr lang="en-US" sz="2000" dirty="0"/>
          </a:p>
          <a:p>
            <a:r>
              <a:rPr lang="en-US" sz="2000" b="1" dirty="0"/>
              <a:t>Take-home examination or work</a:t>
            </a:r>
            <a:r>
              <a:rPr lang="en-US" sz="2000" dirty="0"/>
              <a:t>:</a:t>
            </a:r>
          </a:p>
          <a:p>
            <a:pPr>
              <a:buFont typeface="Wingdings" charset="0"/>
              <a:buNone/>
            </a:pPr>
            <a:r>
              <a:rPr lang="en-US" sz="2000" dirty="0"/>
              <a:t>    Unless otherwise stated, research and writing must be done individually without assistance or exchange of information with others.  </a:t>
            </a:r>
          </a:p>
          <a:p>
            <a:pPr>
              <a:buFont typeface="Wingdings" charset="0"/>
              <a:buNone/>
            </a:pPr>
            <a:endParaRPr lang="en-US" sz="2000" dirty="0"/>
          </a:p>
          <a:p>
            <a:pPr>
              <a:buFont typeface="Wingdings" charset="0"/>
              <a:buNone/>
            </a:pPr>
            <a:endParaRPr lang="en-US" sz="2000" dirty="0"/>
          </a:p>
          <a:p>
            <a:pPr>
              <a:lnSpc>
                <a:spcPct val="80000"/>
              </a:lnSpc>
            </a:pPr>
            <a:endParaRPr lang="en-US" sz="2400" dirty="0"/>
          </a:p>
        </p:txBody>
      </p:sp>
      <p:pic>
        <p:nvPicPr>
          <p:cNvPr id="2" name="Picture 4" descr="No Cheating - Classroom Signs | Seton | Seton">
            <a:extLst>
              <a:ext uri="{FF2B5EF4-FFF2-40B4-BE49-F238E27FC236}">
                <a16:creationId xmlns:a16="http://schemas.microsoft.com/office/drawing/2014/main" id="{178FAD3C-5AC3-F04D-C5AF-70A15B88D4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3488" y="4734688"/>
            <a:ext cx="2123312" cy="212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33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1">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325024" y="603697"/>
            <a:ext cx="8229600" cy="808038"/>
          </a:xfrm>
        </p:spPr>
        <p:txBody>
          <a:bodyPr>
            <a:normAutofit/>
          </a:bodyPr>
          <a:lstStyle/>
          <a:p>
            <a:r>
              <a:rPr lang="en-US" sz="3200" b="1" dirty="0"/>
              <a:t>To check for possible plagiarism</a:t>
            </a:r>
            <a:endParaRPr lang="en-US" b="1" dirty="0"/>
          </a:p>
        </p:txBody>
      </p:sp>
      <p:sp>
        <p:nvSpPr>
          <p:cNvPr id="80899" name="Rectangle 3"/>
          <p:cNvSpPr>
            <a:spLocks noGrp="1" noChangeArrowheads="1"/>
          </p:cNvSpPr>
          <p:nvPr>
            <p:ph type="body" idx="1"/>
          </p:nvPr>
        </p:nvSpPr>
        <p:spPr>
          <a:xfrm>
            <a:off x="0" y="1524000"/>
            <a:ext cx="9144000" cy="4533900"/>
          </a:xfrm>
        </p:spPr>
        <p:txBody>
          <a:bodyPr>
            <a:normAutofit/>
          </a:bodyPr>
          <a:lstStyle/>
          <a:p>
            <a:pPr>
              <a:buFont typeface="Arial"/>
              <a:buChar char="•"/>
              <a:defRPr/>
            </a:pPr>
            <a:r>
              <a:rPr lang="en-US" b="1" dirty="0" err="1"/>
              <a:t>Turn</a:t>
            </a:r>
            <a:r>
              <a:rPr lang="en-US" b="1" dirty="0" err="1">
                <a:solidFill>
                  <a:schemeClr val="bg1">
                    <a:lumMod val="50000"/>
                  </a:schemeClr>
                </a:solidFill>
              </a:rPr>
              <a:t>it</a:t>
            </a:r>
            <a:r>
              <a:rPr lang="en-US" b="1" dirty="0" err="1"/>
              <a:t>in</a:t>
            </a:r>
            <a:r>
              <a:rPr lang="en-US" dirty="0"/>
              <a:t> Software is licensed by Rutgers University.</a:t>
            </a:r>
          </a:p>
          <a:p>
            <a:pPr lvl="1">
              <a:buFont typeface="Arial"/>
              <a:buChar char="•"/>
              <a:defRPr/>
            </a:pPr>
            <a:r>
              <a:rPr lang="en-US" sz="2200" b="1" dirty="0" err="1"/>
              <a:t>Turn</a:t>
            </a:r>
            <a:r>
              <a:rPr lang="en-US" sz="2200" b="1" dirty="0" err="1">
                <a:solidFill>
                  <a:schemeClr val="bg1">
                    <a:lumMod val="50000"/>
                  </a:schemeClr>
                </a:solidFill>
              </a:rPr>
              <a:t>it</a:t>
            </a:r>
            <a:r>
              <a:rPr lang="en-US" sz="2200" b="1" dirty="0" err="1"/>
              <a:t>in</a:t>
            </a:r>
            <a:r>
              <a:rPr lang="en-US" sz="2200" dirty="0"/>
              <a:t> compares your paper to digital content on the web, archived digital content, student papers and thesis, and published journal articles.</a:t>
            </a:r>
          </a:p>
          <a:p>
            <a:pPr lvl="1">
              <a:buFont typeface="Arial"/>
              <a:buChar char="•"/>
              <a:defRPr/>
            </a:pPr>
            <a:r>
              <a:rPr lang="en-US" sz="2200" dirty="0"/>
              <a:t>It does not determine plagiarism, instead it detects matched content</a:t>
            </a:r>
          </a:p>
          <a:p>
            <a:pPr>
              <a:buFont typeface="Arial"/>
              <a:buChar char="•"/>
              <a:defRPr/>
            </a:pPr>
            <a:r>
              <a:rPr lang="en-US" dirty="0"/>
              <a:t>You can request a Sandbox site in Canvas and then create your own assignment to check your paper using Turn</a:t>
            </a:r>
            <a:r>
              <a:rPr lang="en-US" dirty="0">
                <a:solidFill>
                  <a:schemeClr val="bg1">
                    <a:lumMod val="50000"/>
                  </a:schemeClr>
                </a:solidFill>
              </a:rPr>
              <a:t>it</a:t>
            </a:r>
            <a:r>
              <a:rPr lang="en-US" dirty="0"/>
              <a:t>in before you submit them to classes or your advisor</a:t>
            </a:r>
          </a:p>
          <a:p>
            <a:pPr>
              <a:buFont typeface="Arial"/>
              <a:buChar char="•"/>
              <a:defRPr/>
            </a:pPr>
            <a:endParaRPr lang="en-US" dirty="0"/>
          </a:p>
        </p:txBody>
      </p:sp>
      <p:pic>
        <p:nvPicPr>
          <p:cNvPr id="2" name="Picture 2" descr="Empower Students to Do Their Best, Original Work | Turnitin">
            <a:extLst>
              <a:ext uri="{FF2B5EF4-FFF2-40B4-BE49-F238E27FC236}">
                <a16:creationId xmlns:a16="http://schemas.microsoft.com/office/drawing/2014/main" id="{8B0A2AA4-F693-0DD8-9A93-2F0C29D67D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0712" y="4826681"/>
            <a:ext cx="2920145" cy="1525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4481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4C7692-95A7-1D1E-F0A4-75558B34958A}"/>
              </a:ext>
            </a:extLst>
          </p:cNvPr>
          <p:cNvSpPr>
            <a:spLocks noGrp="1"/>
          </p:cNvSpPr>
          <p:nvPr>
            <p:ph type="title"/>
          </p:nvPr>
        </p:nvSpPr>
        <p:spPr/>
        <p:txBody>
          <a:bodyPr/>
          <a:lstStyle/>
          <a:p>
            <a:r>
              <a:rPr lang="en-US" b="1" dirty="0"/>
              <a:t>Appropriate Use of Artificial Intelligence </a:t>
            </a:r>
          </a:p>
        </p:txBody>
      </p:sp>
      <p:sp>
        <p:nvSpPr>
          <p:cNvPr id="3" name="Content Placeholder 2">
            <a:extLst>
              <a:ext uri="{FF2B5EF4-FFF2-40B4-BE49-F238E27FC236}">
                <a16:creationId xmlns:a16="http://schemas.microsoft.com/office/drawing/2014/main" id="{55AB3254-F848-24C7-9000-78770D27E7A6}"/>
              </a:ext>
            </a:extLst>
          </p:cNvPr>
          <p:cNvSpPr>
            <a:spLocks noGrp="1"/>
          </p:cNvSpPr>
          <p:nvPr>
            <p:ph idx="1"/>
          </p:nvPr>
        </p:nvSpPr>
        <p:spPr>
          <a:xfrm>
            <a:off x="374073" y="1417638"/>
            <a:ext cx="8229600" cy="4533900"/>
          </a:xfrm>
        </p:spPr>
        <p:txBody>
          <a:bodyPr/>
          <a:lstStyle/>
          <a:p>
            <a:r>
              <a:rPr lang="en-US" sz="1800" dirty="0"/>
              <a:t>Unless stated otherwise, assume that the use of AI apps are NOT permitted at any point in a course.</a:t>
            </a:r>
            <a:r>
              <a:rPr lang="en-US" sz="1800" b="1" dirty="0"/>
              <a:t> </a:t>
            </a:r>
          </a:p>
          <a:p>
            <a:endParaRPr lang="en-US" sz="1800" b="1" dirty="0"/>
          </a:p>
          <a:p>
            <a:pPr marL="0" indent="0">
              <a:buNone/>
            </a:pPr>
            <a:r>
              <a:rPr lang="en-US" sz="1800" b="1" dirty="0"/>
              <a:t>Transparency in AI Use </a:t>
            </a:r>
            <a:r>
              <a:rPr lang="en-US" sz="1800" dirty="0">
                <a:latin typeface="Arial" panose="020B0604020202020204" pitchFamily="34" charset="0"/>
                <a:cs typeface="Arial" panose="020B0604020202020204" pitchFamily="34" charset="0"/>
                <a:hlinkClick r:id="rId2"/>
              </a:rPr>
              <a:t>https://it.rutgers.edu/ai/</a:t>
            </a:r>
            <a:r>
              <a:rPr lang="en-US" sz="1800" dirty="0">
                <a:latin typeface="Arial" panose="020B0604020202020204" pitchFamily="34" charset="0"/>
                <a:cs typeface="Arial" panose="020B0604020202020204" pitchFamily="34" charset="0"/>
              </a:rPr>
              <a:t> </a:t>
            </a:r>
            <a:endParaRPr lang="en-US" sz="1800" dirty="0"/>
          </a:p>
          <a:p>
            <a:pPr>
              <a:buFont typeface="Arial" panose="020B0604020202020204" pitchFamily="34" charset="0"/>
              <a:buChar char="•"/>
            </a:pPr>
            <a:r>
              <a:rPr lang="en-US" sz="1800" dirty="0"/>
              <a:t>Rutgers University community members must disclose their use of generative AI in all academic, educational, and research contexts. Do not publish research findings based on AI-generated content (e.g., text, images, or code) </a:t>
            </a:r>
            <a:r>
              <a:rPr lang="en-US" sz="1800" b="1" dirty="0"/>
              <a:t>without explicitly stating how AI was used</a:t>
            </a:r>
            <a:r>
              <a:rPr lang="en-US" sz="1800" dirty="0"/>
              <a:t> in the process. Researchers are encouraged to save relevant elements when making use of generative AI tools including: </a:t>
            </a:r>
          </a:p>
          <a:p>
            <a:pPr lvl="1"/>
            <a:r>
              <a:rPr lang="en-US" dirty="0"/>
              <a:t>Tool name and version (e.g., ChatGPT [GPT-3.5 Turbo], Microsoft Copilot [Pro], Google Gemini [1.5])</a:t>
            </a:r>
          </a:p>
          <a:p>
            <a:pPr lvl="1"/>
            <a:r>
              <a:rPr lang="en-US" dirty="0"/>
              <a:t>Time and date of usage</a:t>
            </a:r>
          </a:p>
          <a:p>
            <a:pPr lvl="1"/>
            <a:r>
              <a:rPr lang="en-US" dirty="0"/>
              <a:t>Prompt or query</a:t>
            </a:r>
          </a:p>
          <a:p>
            <a:pPr lvl="1"/>
            <a:r>
              <a:rPr lang="en-US" dirty="0"/>
              <a:t>Response</a:t>
            </a:r>
          </a:p>
          <a:p>
            <a:pPr lvl="1"/>
            <a:r>
              <a:rPr lang="en-US" dirty="0"/>
              <a:t>Follow up queries and responses</a:t>
            </a:r>
          </a:p>
          <a:p>
            <a:pPr lvl="1"/>
            <a:r>
              <a:rPr lang="en-US" dirty="0"/>
              <a:t>Name of person who queried</a:t>
            </a:r>
          </a:p>
          <a:p>
            <a:endParaRPr lang="en-US" dirty="0"/>
          </a:p>
        </p:txBody>
      </p:sp>
    </p:spTree>
    <p:extLst>
      <p:ext uri="{BB962C8B-B14F-4D97-AF65-F5344CB8AC3E}">
        <p14:creationId xmlns:p14="http://schemas.microsoft.com/office/powerpoint/2010/main" val="3414164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178" y="878566"/>
            <a:ext cx="9143999" cy="561596"/>
          </a:xfrm>
        </p:spPr>
        <p:txBody>
          <a:bodyPr>
            <a:noAutofit/>
          </a:bodyPr>
          <a:lstStyle/>
          <a:p>
            <a:r>
              <a:rPr lang="en-US" b="1" dirty="0">
                <a:latin typeface="Arial" panose="020B0604020202020204" pitchFamily="34" charset="0"/>
                <a:cs typeface="Arial" panose="020B0604020202020204" pitchFamily="34" charset="0"/>
              </a:rPr>
              <a:t>Ways to detect for Gen AI</a:t>
            </a:r>
          </a:p>
        </p:txBody>
      </p:sp>
      <p:sp>
        <p:nvSpPr>
          <p:cNvPr id="83" name="Rectangle 82"/>
          <p:cNvSpPr/>
          <p:nvPr/>
        </p:nvSpPr>
        <p:spPr>
          <a:xfrm>
            <a:off x="5909267" y="4251909"/>
            <a:ext cx="1930959" cy="1077218"/>
          </a:xfrm>
          <a:prstGeom prst="rect">
            <a:avLst/>
          </a:prstGeom>
        </p:spPr>
        <p:txBody>
          <a:bodyPr wrap="square">
            <a:spAutoFit/>
          </a:bodyPr>
          <a:lstStyle/>
          <a:p>
            <a:pPr lvl="0" algn="ctr"/>
            <a:r>
              <a:rPr lang="en-US" sz="1600" dirty="0">
                <a:solidFill>
                  <a:schemeClr val="bg1"/>
                </a:solidFill>
              </a:rPr>
              <a:t>Use a citation manager to cite them in an appropriate style.</a:t>
            </a:r>
            <a:endParaRPr lang="en-US" sz="1600" b="1" dirty="0">
              <a:solidFill>
                <a:schemeClr val="bg1"/>
              </a:solidFill>
            </a:endParaRPr>
          </a:p>
        </p:txBody>
      </p:sp>
      <p:sp>
        <p:nvSpPr>
          <p:cNvPr id="5" name="Content Placeholder 13">
            <a:extLst>
              <a:ext uri="{FF2B5EF4-FFF2-40B4-BE49-F238E27FC236}">
                <a16:creationId xmlns:a16="http://schemas.microsoft.com/office/drawing/2014/main" id="{8746A62B-7BF8-A03B-89C9-9BA0467571AE}"/>
              </a:ext>
            </a:extLst>
          </p:cNvPr>
          <p:cNvSpPr txBox="1">
            <a:spLocks/>
          </p:cNvSpPr>
          <p:nvPr/>
        </p:nvSpPr>
        <p:spPr>
          <a:xfrm>
            <a:off x="239400" y="1738291"/>
            <a:ext cx="7527977" cy="3671721"/>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indent="-388144">
              <a:lnSpc>
                <a:spcPct val="100000"/>
              </a:lnSpc>
              <a:spcBef>
                <a:spcPts val="0"/>
              </a:spcBef>
              <a:spcAft>
                <a:spcPts val="600"/>
              </a:spcAft>
            </a:pPr>
            <a:r>
              <a:rPr lang="en-US" sz="2000" dirty="0">
                <a:latin typeface="Arial" panose="020B0604020202020204" pitchFamily="34" charset="0"/>
                <a:cs typeface="Arial" panose="020B0604020202020204" pitchFamily="34" charset="0"/>
              </a:rPr>
              <a:t>Turnitin AI - </a:t>
            </a:r>
            <a:r>
              <a:rPr lang="en-US" sz="2000" dirty="0">
                <a:latin typeface="Arial" panose="020B0604020202020204" pitchFamily="34" charset="0"/>
                <a:cs typeface="Arial" panose="020B0604020202020204" pitchFamily="34" charset="0"/>
                <a:hlinkClick r:id="rId3"/>
              </a:rPr>
              <a:t>https://www.turnitin.com/products/features/ai/</a:t>
            </a:r>
            <a:r>
              <a:rPr lang="en-US" sz="2000" dirty="0">
                <a:latin typeface="Arial" panose="020B0604020202020204" pitchFamily="34" charset="0"/>
                <a:cs typeface="Arial" panose="020B0604020202020204" pitchFamily="34" charset="0"/>
              </a:rPr>
              <a:t>.</a:t>
            </a:r>
          </a:p>
          <a:p>
            <a:pPr lvl="1" indent="-388144">
              <a:lnSpc>
                <a:spcPct val="100000"/>
              </a:lnSpc>
              <a:spcBef>
                <a:spcPts val="0"/>
              </a:spcBef>
              <a:spcAft>
                <a:spcPts val="600"/>
              </a:spcAft>
            </a:pPr>
            <a:r>
              <a:rPr lang="en-US" sz="2000" dirty="0" err="1">
                <a:latin typeface="Arial" panose="020B0604020202020204" pitchFamily="34" charset="0"/>
                <a:cs typeface="Arial" panose="020B0604020202020204" pitchFamily="34" charset="0"/>
              </a:rPr>
              <a:t>GPTZero</a:t>
            </a:r>
            <a:r>
              <a:rPr lang="en-US" sz="2000" dirty="0">
                <a:latin typeface="Arial" panose="020B0604020202020204" pitchFamily="34" charset="0"/>
                <a:cs typeface="Arial" panose="020B0604020202020204" pitchFamily="34" charset="0"/>
              </a:rPr>
              <a:t> - </a:t>
            </a:r>
            <a:r>
              <a:rPr lang="en-US" sz="2000" dirty="0">
                <a:latin typeface="Arial" panose="020B0604020202020204" pitchFamily="34" charset="0"/>
                <a:cs typeface="Arial" panose="020B0604020202020204" pitchFamily="34" charset="0"/>
                <a:hlinkClick r:id="rId4"/>
              </a:rPr>
              <a:t>https://gptzero.me/</a:t>
            </a:r>
            <a:r>
              <a:rPr lang="en-US" sz="2000" dirty="0">
                <a:latin typeface="Arial" panose="020B0604020202020204" pitchFamily="34" charset="0"/>
                <a:cs typeface="Arial" panose="020B0604020202020204" pitchFamily="34" charset="0"/>
              </a:rPr>
              <a:t>  - detecting text generated by ChatGPT, co-founded by  Edward Tian, then Princeton student, in Jan 2023. </a:t>
            </a:r>
          </a:p>
          <a:p>
            <a:pPr lvl="1" indent="-388144">
              <a:lnSpc>
                <a:spcPct val="100000"/>
              </a:lnSpc>
              <a:spcBef>
                <a:spcPts val="0"/>
              </a:spcBef>
              <a:spcAft>
                <a:spcPts val="600"/>
              </a:spcAft>
            </a:pPr>
            <a:r>
              <a:rPr lang="en-US" sz="2000" dirty="0" err="1">
                <a:latin typeface="Arial" panose="020B0604020202020204" pitchFamily="34" charset="0"/>
                <a:cs typeface="Arial" panose="020B0604020202020204" pitchFamily="34" charset="0"/>
              </a:rPr>
              <a:t>Copyleaks</a:t>
            </a:r>
            <a:r>
              <a:rPr lang="en-US" sz="2000" dirty="0">
                <a:latin typeface="Arial" panose="020B0604020202020204" pitchFamily="34" charset="0"/>
                <a:cs typeface="Arial" panose="020B0604020202020204" pitchFamily="34" charset="0"/>
              </a:rPr>
              <a:t> - </a:t>
            </a:r>
            <a:r>
              <a:rPr lang="en-US" sz="2000" dirty="0">
                <a:latin typeface="Arial" panose="020B0604020202020204" pitchFamily="34" charset="0"/>
                <a:cs typeface="Arial" panose="020B0604020202020204" pitchFamily="34" charset="0"/>
                <a:hlinkClick r:id="rId5"/>
              </a:rPr>
              <a:t>https://copyleaks.com/</a:t>
            </a:r>
            <a:endParaRPr lang="en-US" sz="2000" dirty="0">
              <a:latin typeface="Arial" panose="020B0604020202020204" pitchFamily="34" charset="0"/>
              <a:cs typeface="Arial" panose="020B0604020202020204" pitchFamily="34" charset="0"/>
            </a:endParaRPr>
          </a:p>
          <a:p>
            <a:pPr lvl="1" indent="-388144">
              <a:buFont typeface="Courier New" panose="02070309020205020404" pitchFamily="49" charset="0"/>
              <a:buChar char="o"/>
            </a:pPr>
            <a:endParaRPr lang="en-US" sz="1500" dirty="0">
              <a:latin typeface="Aptos" panose="020B0004020202020204" pitchFamily="34" charset="0"/>
              <a:cs typeface="Calibri" pitchFamily="34" charset="0"/>
            </a:endParaRPr>
          </a:p>
          <a:p>
            <a:endParaRPr lang="en-US" sz="2100" dirty="0"/>
          </a:p>
        </p:txBody>
      </p:sp>
      <p:sp>
        <p:nvSpPr>
          <p:cNvPr id="85" name="Rectangle 84"/>
          <p:cNvSpPr/>
          <p:nvPr/>
        </p:nvSpPr>
        <p:spPr>
          <a:xfrm>
            <a:off x="5836418" y="2100412"/>
            <a:ext cx="1930959" cy="830997"/>
          </a:xfrm>
          <a:prstGeom prst="rect">
            <a:avLst/>
          </a:prstGeom>
        </p:spPr>
        <p:txBody>
          <a:bodyPr wrap="square">
            <a:spAutoFit/>
          </a:bodyPr>
          <a:lstStyle/>
          <a:p>
            <a:pPr marL="111122" lvl="1" algn="ctr"/>
            <a:r>
              <a:rPr lang="en-US" sz="1600" dirty="0">
                <a:solidFill>
                  <a:schemeClr val="bg1"/>
                </a:solidFill>
              </a:rPr>
              <a:t>Providing full source for a quotation.</a:t>
            </a:r>
          </a:p>
        </p:txBody>
      </p:sp>
      <p:sp>
        <p:nvSpPr>
          <p:cNvPr id="13" name="Slide Number Placeholder 3"/>
          <p:cNvSpPr txBox="1">
            <a:spLocks/>
          </p:cNvSpPr>
          <p:nvPr/>
        </p:nvSpPr>
        <p:spPr>
          <a:xfrm>
            <a:off x="8805672" y="5708142"/>
            <a:ext cx="338329" cy="292608"/>
          </a:xfrm>
          <a:prstGeom prst="rect">
            <a:avLst/>
          </a:prstGeom>
        </p:spPr>
        <p:txBody>
          <a:bodyPr vert="horz" lIns="68580" tIns="34290" rIns="68580" bIns="34290" rtlCol="0" anchor="ctr"/>
          <a:lstStyle/>
          <a:p>
            <a:pPr defTabSz="685800">
              <a:defRPr/>
            </a:pPr>
            <a:fld id="{F17F9A1B-F244-47C6-B180-A227C3C85DFC}" type="slidenum">
              <a:rPr lang="en-US" sz="1050">
                <a:solidFill>
                  <a:schemeClr val="bg1"/>
                </a:solidFill>
              </a:rPr>
              <a:pPr defTabSz="685800">
                <a:defRPr/>
              </a:pPr>
              <a:t>7</a:t>
            </a:fld>
            <a:endParaRPr lang="en-US" sz="1050" dirty="0">
              <a:solidFill>
                <a:schemeClr val="bg1"/>
              </a:solidFill>
            </a:endParaRPr>
          </a:p>
        </p:txBody>
      </p:sp>
    </p:spTree>
    <p:extLst>
      <p:ext uri="{BB962C8B-B14F-4D97-AF65-F5344CB8AC3E}">
        <p14:creationId xmlns:p14="http://schemas.microsoft.com/office/powerpoint/2010/main" val="3577259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73467" y="680720"/>
            <a:ext cx="9070533" cy="808038"/>
          </a:xfrm>
        </p:spPr>
        <p:txBody>
          <a:bodyPr/>
          <a:lstStyle/>
          <a:p>
            <a:r>
              <a:rPr lang="en-US" sz="2800" b="1" dirty="0"/>
              <a:t>What if You Suspect Cheating or Professionalism Violations?</a:t>
            </a:r>
          </a:p>
        </p:txBody>
      </p:sp>
      <p:sp>
        <p:nvSpPr>
          <p:cNvPr id="37891" name="Rectangle 3"/>
          <p:cNvSpPr>
            <a:spLocks noGrp="1" noChangeArrowheads="1"/>
          </p:cNvSpPr>
          <p:nvPr>
            <p:ph type="body" idx="1"/>
          </p:nvPr>
        </p:nvSpPr>
        <p:spPr>
          <a:xfrm>
            <a:off x="126279" y="1789169"/>
            <a:ext cx="8910480" cy="4533900"/>
          </a:xfrm>
        </p:spPr>
        <p:txBody>
          <a:bodyPr/>
          <a:lstStyle/>
          <a:p>
            <a:pPr marL="0" indent="0">
              <a:buNone/>
            </a:pPr>
            <a:r>
              <a:rPr lang="en-US" sz="2000" dirty="0"/>
              <a:t>Report it:</a:t>
            </a:r>
          </a:p>
          <a:p>
            <a:pPr lvl="1">
              <a:buFont typeface="Arial"/>
              <a:buChar char="•"/>
            </a:pPr>
            <a:r>
              <a:rPr lang="en-US" sz="2000" dirty="0"/>
              <a:t>During the exam/exercise to the proctor</a:t>
            </a:r>
          </a:p>
          <a:p>
            <a:pPr lvl="1">
              <a:buFont typeface="Arial"/>
              <a:buChar char="•"/>
            </a:pPr>
            <a:r>
              <a:rPr lang="en-US" sz="2000" dirty="0"/>
              <a:t>As soon as possible after the exam/exercise to either the </a:t>
            </a:r>
          </a:p>
          <a:p>
            <a:pPr marL="457200" lvl="1" indent="0">
              <a:buNone/>
            </a:pPr>
            <a:r>
              <a:rPr lang="en-US" sz="2000" dirty="0"/>
              <a:t>	Course director</a:t>
            </a:r>
          </a:p>
          <a:p>
            <a:pPr marL="457200" lvl="1" indent="0">
              <a:buNone/>
            </a:pPr>
            <a:r>
              <a:rPr lang="en-US" sz="2000" dirty="0"/>
              <a:t>	Program directors</a:t>
            </a:r>
          </a:p>
          <a:p>
            <a:pPr marL="457200" lvl="1" indent="0">
              <a:buNone/>
            </a:pPr>
            <a:r>
              <a:rPr lang="en-US" sz="2000" dirty="0"/>
              <a:t>	Deans Janet Alder or Jim </a:t>
            </a:r>
            <a:r>
              <a:rPr lang="en-US" sz="2000" dirty="0" err="1"/>
              <a:t>Millonig</a:t>
            </a:r>
            <a:endParaRPr lang="en-US" sz="2000" dirty="0"/>
          </a:p>
          <a:p>
            <a:pPr marL="457200" lvl="1" indent="0">
              <a:buNone/>
            </a:pPr>
            <a:endParaRPr lang="en-US" sz="2500" dirty="0"/>
          </a:p>
        </p:txBody>
      </p:sp>
    </p:spTree>
    <p:extLst>
      <p:ext uri="{BB962C8B-B14F-4D97-AF65-F5344CB8AC3E}">
        <p14:creationId xmlns:p14="http://schemas.microsoft.com/office/powerpoint/2010/main" val="24886665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97447"/>
            <a:ext cx="8229600" cy="808038"/>
          </a:xfrm>
        </p:spPr>
        <p:txBody>
          <a:bodyPr/>
          <a:lstStyle/>
          <a:p>
            <a:r>
              <a:rPr lang="en-US" sz="3200" b="1" dirty="0">
                <a:latin typeface="Arial"/>
                <a:cs typeface="Arial"/>
              </a:rPr>
              <a:t>Research Misconduct</a:t>
            </a:r>
            <a:endParaRPr lang="en-US" b="1" dirty="0">
              <a:latin typeface="Arial"/>
              <a:cs typeface="Arial"/>
            </a:endParaRPr>
          </a:p>
        </p:txBody>
      </p:sp>
      <p:sp>
        <p:nvSpPr>
          <p:cNvPr id="3" name="Content Placeholder 2"/>
          <p:cNvSpPr>
            <a:spLocks noGrp="1"/>
          </p:cNvSpPr>
          <p:nvPr>
            <p:ph idx="1"/>
          </p:nvPr>
        </p:nvSpPr>
        <p:spPr>
          <a:xfrm>
            <a:off x="160617" y="1295977"/>
            <a:ext cx="8592433" cy="4533900"/>
          </a:xfrm>
        </p:spPr>
        <p:txBody>
          <a:bodyPr/>
          <a:lstStyle/>
          <a:p>
            <a:r>
              <a:rPr lang="en-US" sz="1800" b="1" dirty="0">
                <a:latin typeface="Arial"/>
                <a:cs typeface="Arial"/>
              </a:rPr>
              <a:t>Fabrication - </a:t>
            </a:r>
            <a:r>
              <a:rPr lang="en-US" sz="1800" dirty="0">
                <a:latin typeface="Arial"/>
                <a:cs typeface="Arial"/>
              </a:rPr>
              <a:t>making up data or results</a:t>
            </a:r>
          </a:p>
          <a:p>
            <a:endParaRPr lang="en-US" sz="1800" b="1" dirty="0">
              <a:latin typeface="Arial"/>
              <a:cs typeface="Arial"/>
            </a:endParaRPr>
          </a:p>
          <a:p>
            <a:r>
              <a:rPr lang="en-US" sz="1800" b="1" dirty="0">
                <a:latin typeface="Arial"/>
                <a:cs typeface="Arial"/>
              </a:rPr>
              <a:t>Falsification -</a:t>
            </a:r>
            <a:r>
              <a:rPr lang="en-US" sz="1800" dirty="0">
                <a:latin typeface="Arial"/>
                <a:cs typeface="Arial"/>
              </a:rPr>
              <a:t> inaccurate representation of the results by changing or omitting data, by manipulating research materials, equipment or processes</a:t>
            </a:r>
            <a:endParaRPr lang="en-US" sz="1800" b="1" dirty="0">
              <a:latin typeface="Arial"/>
              <a:cs typeface="Arial"/>
            </a:endParaRPr>
          </a:p>
          <a:p>
            <a:endParaRPr lang="en-US" sz="1800" b="1" dirty="0">
              <a:latin typeface="Arial"/>
              <a:cs typeface="Arial"/>
            </a:endParaRPr>
          </a:p>
          <a:p>
            <a:r>
              <a:rPr lang="en-US" sz="1800" b="1" dirty="0">
                <a:latin typeface="Arial"/>
                <a:cs typeface="Arial"/>
              </a:rPr>
              <a:t>Plagiarism - </a:t>
            </a:r>
            <a:r>
              <a:rPr lang="en-US" sz="1800" dirty="0">
                <a:latin typeface="Arial"/>
                <a:cs typeface="Arial"/>
              </a:rPr>
              <a:t>appropriation of someone else’</a:t>
            </a:r>
            <a:r>
              <a:rPr lang="en-US" altLang="ja-JP" sz="1800" dirty="0">
                <a:latin typeface="Arial"/>
                <a:cs typeface="Arial"/>
              </a:rPr>
              <a:t>s ideas, results or words without giving appropriate credit </a:t>
            </a:r>
          </a:p>
          <a:p>
            <a:pPr marL="0" indent="0">
              <a:buNone/>
            </a:pPr>
            <a:endParaRPr lang="en-US" sz="1800" b="1" dirty="0">
              <a:latin typeface="Arial"/>
              <a:cs typeface="Arial"/>
            </a:endParaRPr>
          </a:p>
          <a:p>
            <a:pPr marL="0" indent="0">
              <a:buNone/>
            </a:pPr>
            <a:r>
              <a:rPr lang="en-US" sz="1800" dirty="0">
                <a:latin typeface="Arial"/>
                <a:cs typeface="Arial"/>
              </a:rPr>
              <a:t>… in proposing, performing, reviewing research, or in reporting research results </a:t>
            </a:r>
          </a:p>
          <a:p>
            <a:endParaRPr lang="en-US" sz="1800" dirty="0">
              <a:latin typeface="Arial"/>
              <a:cs typeface="Arial"/>
            </a:endParaRPr>
          </a:p>
          <a:p>
            <a:r>
              <a:rPr lang="en-US" sz="1800" b="1" dirty="0">
                <a:latin typeface="Arial"/>
                <a:cs typeface="Arial"/>
              </a:rPr>
              <a:t>committed intentionally, knowingly or recklessly</a:t>
            </a:r>
          </a:p>
          <a:p>
            <a:endParaRPr lang="en-US" sz="1800" b="1" dirty="0">
              <a:latin typeface="Arial"/>
              <a:cs typeface="Arial"/>
            </a:endParaRPr>
          </a:p>
          <a:p>
            <a:r>
              <a:rPr lang="en-US" sz="1800" b="1" dirty="0">
                <a:latin typeface="Arial"/>
                <a:cs typeface="Arial"/>
              </a:rPr>
              <a:t>DOES NOT </a:t>
            </a:r>
            <a:r>
              <a:rPr lang="en-US" sz="1800" dirty="0">
                <a:latin typeface="Arial"/>
                <a:cs typeface="Arial"/>
              </a:rPr>
              <a:t>include honest error, conflicting data, differences of opinion, or differences in interpretations or judgments about data or experimental design.</a:t>
            </a:r>
            <a:r>
              <a:rPr lang="en-US" sz="1800" b="1" dirty="0">
                <a:latin typeface="Arial"/>
                <a:cs typeface="Arial"/>
              </a:rPr>
              <a:t> </a:t>
            </a:r>
          </a:p>
          <a:p>
            <a:endParaRPr lang="en-US" dirty="0"/>
          </a:p>
        </p:txBody>
      </p:sp>
    </p:spTree>
    <p:extLst>
      <p:ext uri="{BB962C8B-B14F-4D97-AF65-F5344CB8AC3E}">
        <p14:creationId xmlns:p14="http://schemas.microsoft.com/office/powerpoint/2010/main" val="2622956596"/>
      </p:ext>
    </p:extLst>
  </p:cSld>
  <p:clrMapOvr>
    <a:masterClrMapping/>
  </p:clrMapOvr>
</p:sld>
</file>

<file path=ppt/theme/theme1.xml><?xml version="1.0" encoding="utf-8"?>
<a:theme xmlns:a="http://schemas.openxmlformats.org/drawingml/2006/main" name="RU_Template_Arial_G">
  <a:themeElements>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RU_Template_Verdana_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U_Template_Verdana_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RU_Template_Verdana_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RU_Template_Verdana_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RU_Template_Verdana_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RU_Template_Verdana_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RU_Template_Verdana_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RU_Template_Verdana_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RU_Template_Verdana_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RU_Template_Verdana_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RU_Template_Verdana_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RU_Template_Verdana_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RU_Template_Verdana_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6520</TotalTime>
  <Words>1919</Words>
  <Application>Microsoft Macintosh PowerPoint</Application>
  <PresentationFormat>On-screen Show (4:3)</PresentationFormat>
  <Paragraphs>206</Paragraphs>
  <Slides>24</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Aptos</vt:lpstr>
      <vt:lpstr>Arial</vt:lpstr>
      <vt:lpstr>Arial Narrow</vt:lpstr>
      <vt:lpstr>Calibri</vt:lpstr>
      <vt:lpstr>Courier New</vt:lpstr>
      <vt:lpstr>Lato</vt:lpstr>
      <vt:lpstr>Verdana</vt:lpstr>
      <vt:lpstr>Wingdings</vt:lpstr>
      <vt:lpstr>RU_Template_Arial_G</vt:lpstr>
      <vt:lpstr>Academic and Research Integrity </vt:lpstr>
      <vt:lpstr>Graduate School Success</vt:lpstr>
      <vt:lpstr>Academic Integrity</vt:lpstr>
      <vt:lpstr>Examinations </vt:lpstr>
      <vt:lpstr>To check for possible plagiarism</vt:lpstr>
      <vt:lpstr>Appropriate Use of Artificial Intelligence </vt:lpstr>
      <vt:lpstr>Ways to detect for Gen AI</vt:lpstr>
      <vt:lpstr>What if You Suspect Cheating or Professionalism Violations?</vt:lpstr>
      <vt:lpstr>Research Misconduct</vt:lpstr>
      <vt:lpstr>Yet scientists are still one of the most trusted groups in society.  We have a lot of responsibility…</vt:lpstr>
      <vt:lpstr>PowerPoint Presentation</vt:lpstr>
      <vt:lpstr>Are You Authorized To Collect Data?</vt:lpstr>
      <vt:lpstr>Human Subjects: Informed Consent</vt:lpstr>
      <vt:lpstr>Animal Subjects: The Three Rs</vt:lpstr>
      <vt:lpstr>Enhancing Reproducibility through  Rigor and Transparency </vt:lpstr>
      <vt:lpstr>Fabrication and Falsification</vt:lpstr>
      <vt:lpstr>Data Acquisition and Lab Tools</vt:lpstr>
      <vt:lpstr>What if You Suspect Research Violations?</vt:lpstr>
      <vt:lpstr>Protection and Responsibilities of “Whistle Blowers” </vt:lpstr>
      <vt:lpstr>Policies of Rutgers</vt:lpstr>
      <vt:lpstr>Expectations of graduate students</vt:lpstr>
      <vt:lpstr>A Scientist’s Oath </vt:lpstr>
      <vt:lpstr>A SCIENTIST’S OATH*</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eburris</dc:creator>
  <cp:lastModifiedBy>Janet Alder</cp:lastModifiedBy>
  <cp:revision>111</cp:revision>
  <dcterms:created xsi:type="dcterms:W3CDTF">2012-05-15T15:26:04Z</dcterms:created>
  <dcterms:modified xsi:type="dcterms:W3CDTF">2026-08-20T20:41:43Z</dcterms:modified>
</cp:coreProperties>
</file>