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16"/>
  </p:notesMasterIdLst>
  <p:sldIdLst>
    <p:sldId id="256" r:id="rId6"/>
    <p:sldId id="422" r:id="rId7"/>
    <p:sldId id="427" r:id="rId8"/>
    <p:sldId id="425" r:id="rId9"/>
    <p:sldId id="344" r:id="rId10"/>
    <p:sldId id="346" r:id="rId11"/>
    <p:sldId id="356" r:id="rId12"/>
    <p:sldId id="360" r:id="rId13"/>
    <p:sldId id="426" r:id="rId14"/>
    <p:sldId id="270" r:id="rId15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326A79-2980-44F5-97D1-729D877EF5EC}" v="3" dt="2026-08-19T17:33:42.4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/>
    <p:restoredTop sz="94726"/>
  </p:normalViewPr>
  <p:slideViewPr>
    <p:cSldViewPr snapToGrid="0">
      <p:cViewPr varScale="1">
        <p:scale>
          <a:sx n="59" d="100"/>
          <a:sy n="59" d="100"/>
        </p:scale>
        <p:origin x="11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C9EFA6D8-9B51-B44B-B6AD-5CB9B563110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264E764-F0F5-7A4E-8B80-F1B0F9667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15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4E764-F0F5-7A4E-8B80-F1B0F9667D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24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C8C0A-270E-933C-73D2-3A4D5BACD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323927-A0B2-F754-F632-9482278376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34F4F8-723C-8A2A-7F6D-3CCE172786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None/>
            </a:pPr>
            <a:r>
              <a:rPr lang="en-US" sz="1300" b="1" dirty="0"/>
              <a:t>The staff </a:t>
            </a:r>
            <a:r>
              <a:rPr lang="en-US" sz="1300" dirty="0"/>
              <a:t>includes psychiatrists, psychologists, clinical social workers, licensed professional counselors and substance use counselors, all with expertise in both general mental health concerns and issues unique to a college environment.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A6FACA-6EF2-E5F4-262D-5DCC47BE4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4E764-F0F5-7A4E-8B80-F1B0F9667D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136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04E91-9305-12E0-53D7-4D0BDC15E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BEA1C2-6C90-6DA2-2492-3057A004C7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2A78F3-C94A-3936-B4C6-E82A5505B2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None/>
            </a:pPr>
            <a:r>
              <a:rPr lang="en-US" sz="1300" b="1" dirty="0"/>
              <a:t>The staff </a:t>
            </a:r>
            <a:r>
              <a:rPr lang="en-US" sz="1300" dirty="0"/>
              <a:t>includes psychiatrists, psychologists, clinical social workers, licensed professional counselors and substance use counselors, all with expertise in both general mental health concerns and issues unique to a college environment.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A63AF-9BB0-AD0A-0DBF-912FAFCB99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4E764-F0F5-7A4E-8B80-F1B0F9667D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237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F7CD1-217F-D6EE-47D7-EF5218047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229474-957D-267C-D175-FDE97A0557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7DBF5B-7572-7AEE-9994-644D633FC3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None/>
            </a:pPr>
            <a:r>
              <a:rPr lang="en-US" sz="1300" b="1" dirty="0"/>
              <a:t>Services</a:t>
            </a:r>
            <a:r>
              <a:rPr lang="en-US" sz="1300" dirty="0"/>
              <a:t> include individual and group counseling, psychiatric services, crisis intervention, case management and care coordination, community-based counseling services, consultations with concerned staff or faculty, assessments of a University community’s needs, support, guidance and assistance with efforts focused on wellness including workshops and presentations around campus, outreach.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9DD8D8-4D15-1F77-D21C-CC28527AB5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4E764-F0F5-7A4E-8B80-F1B0F9667D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3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4E764-F0F5-7A4E-8B80-F1B0F9667D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89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08095-E77C-B340-2681-0CA76BA18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7B6D25-92A0-BFB3-FE56-1DF5890829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D5C1A4-E577-05CC-ABE6-95FBF72251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https://healthymindsnetwork.org/wp-content/uploads/2025/04/2023-2024-HMS-National-Data-Report_041525.pdf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C3C21-3C30-49D2-C5E7-47C9C79072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4E764-F0F5-7A4E-8B80-F1B0F9667D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33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99D5B-7625-035C-E7D1-EF7AA7CA6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E1C2C2-18F0-51A0-25BD-26B0941559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552ACE-7BD4-662A-FC49-DA2167F8F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https://healthymindsnetwork.org/wp-content/uploads/2025/04/2023-2024-HMS-National-Data-Report_041525.pdf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976125-82E7-6F9D-EDBC-E3C08D9420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4E764-F0F5-7A4E-8B80-F1B0F9667D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253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B993-5DA2-7A2E-237A-CE5DCC060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D71CFF-AD75-88A3-D74C-E1110A8E9E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F07E4-16E6-4F42-469E-F1382A222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82FB-8CDC-794E-AD75-EE12DD6A786A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B99CF-CACE-5299-EE91-4B9B7C004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56293-E421-C554-D68B-58B36A5D2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05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4B73F-EAFE-948D-AA90-34AFE16C6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D65A99-864D-3F1D-1AF1-FA1BE523B1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6DC17-D54A-E900-1F7B-DB4EF9684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0417-FF6B-7C40-A6E0-1D9316D7BE40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93A2F-8130-FAD9-B267-9F1708432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94273-BD85-0D67-2808-A911F36B9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57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B6E5DC-107D-9FC6-9F45-578EB6789A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7701E2-3DDB-1639-98C2-437202F957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5A221-C1D8-18E9-2483-FBCC3255F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6B87-7120-024D-A2A8-E315A2CE4C35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E0568-D53E-1189-0948-27A165FEF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93747-8A3B-2448-D23D-E21DBEE74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23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B993-5DA2-7A2E-237A-CE5DCC060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D71CFF-AD75-88A3-D74C-E1110A8E9E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F07E4-16E6-4F42-469E-F1382A222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82FB-8CDC-794E-AD75-EE12DD6A786A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B99CF-CACE-5299-EE91-4B9B7C004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56293-E421-C554-D68B-58B36A5D2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314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B5C57-E27A-F28C-F4D0-244C93C9D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D0B49-2C55-A5B4-4D4E-62D303D98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67012-A6F3-C456-4BD9-810547E4F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8DD9-35CA-4242-9713-E45E241E3E5E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5BB3A-666F-9FC5-69E2-5899BEBBB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3C43A-2E60-E3D0-5A53-93D173D4B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347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2D1EC-23F0-E29C-347F-202FBC0C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86B46-9B23-5E53-DDA2-B2B6CCDA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5B183-95D7-3F64-C063-5029F2EDC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1D888-F3A5-B645-B86E-CEA4DEF8661E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51676-DE77-A4DE-964D-5C9891061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59C990-EB25-E1B3-3E1C-441375D8C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7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4D285-39F8-AB81-3A8A-B143A027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B2425-ED05-7309-6AA0-F4E40F99B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C6394A-3B0E-1CBF-BF9C-056C30AA70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633C8-6CE9-894A-1ACE-6C253617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82B12-2C6A-7842-8F5A-A54C37B19D5E}" type="datetime1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D84DB-9CA9-A7FB-A88F-47E8DA71B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7EAAEC-B4D1-DFE1-0080-FC0385D3C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64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B1D34-BC8D-611F-5955-386F8639C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9D5040-F7FD-60C1-922B-A16EA0F49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DE5E82-880D-7AFB-E1C3-2E3FBA521C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B9319E-3C2F-F691-8D1F-7801578ED7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9AF2C-DEA6-3117-2B68-68DAEFEC8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97BECE-63C7-3ACB-B43B-E44CC1084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F6E9E-4646-1A49-800C-BC1C241B4F7D}" type="datetime1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5EA87C-E03A-2FCF-C6D2-FD949736A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7D29C-8EF3-CFB3-5694-C0054737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667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16E1C-E855-2A5D-DB98-8944BEF5F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B364E6-6A3E-1B5B-59AB-3A639C052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762E-6350-9C4E-B264-84C0A20F2153}" type="datetime1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D2A025-AC29-B221-9D9F-9AE29C7B3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A7FC7-2456-2E8E-46FB-9F9223644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585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8D5D29-A811-DAD3-1396-B1E7C7AED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FC70-88E8-8447-99CD-F1ABBB64D670}" type="datetime1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E45DC2-A0B3-3074-0899-8132D56B1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F0EEC-2CCA-6963-E2F3-BC692BC98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3977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3E612-E56C-33EE-ED0E-6572F4A7E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88797-D89E-F1D7-6482-AC42A8F5C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DC2F9A-3778-3BFD-869E-CDA77F82C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DC243-F7D1-3E87-82A1-44014609B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05B89-A39D-7742-9E3E-98902D0000DD}" type="datetime1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703CA-C8AA-3574-94EC-BE4E75F3B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2F9B09-6F43-063E-A562-01FD40D1C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5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B5C57-E27A-F28C-F4D0-244C93C9D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D0B49-2C55-A5B4-4D4E-62D303D98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67012-A6F3-C456-4BD9-810547E4F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8DD9-35CA-4242-9713-E45E241E3E5E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5BB3A-666F-9FC5-69E2-5899BEBBB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3C43A-2E60-E3D0-5A53-93D173D4B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479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E8AB6-0070-04F3-AAD0-5AA86F52F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90534A-ABEC-F675-C2CF-213B9A505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EBD5D2-9533-8797-29FE-DEBC20E52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311DB5-BC64-5C1D-C34C-210E87D77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B08B-3CF0-5545-9E5F-860011DFF19E}" type="datetime1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4F3911-425E-5901-E2DD-318A57791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2C0C69-DE03-CDE3-2068-DF50A1C06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4813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4B73F-EAFE-948D-AA90-34AFE16C6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D65A99-864D-3F1D-1AF1-FA1BE523B1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6DC17-D54A-E900-1F7B-DB4EF9684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0417-FF6B-7C40-A6E0-1D9316D7BE40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93A2F-8130-FAD9-B267-9F1708432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94273-BD85-0D67-2808-A911F36B9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83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B6E5DC-107D-9FC6-9F45-578EB6789A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7701E2-3DDB-1639-98C2-437202F957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5A221-C1D8-18E9-2483-FBCC3255F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6B87-7120-024D-A2A8-E315A2CE4C35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E0568-D53E-1189-0948-27A165FEF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93747-8A3B-2448-D23D-E21DBEE74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97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2D1EC-23F0-E29C-347F-202FBC0C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86B46-9B23-5E53-DDA2-B2B6CCDA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5B183-95D7-3F64-C063-5029F2EDC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1D888-F3A5-B645-B86E-CEA4DEF8661E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51676-DE77-A4DE-964D-5C9891061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59C990-EB25-E1B3-3E1C-441375D8C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351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4D285-39F8-AB81-3A8A-B143A027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B2425-ED05-7309-6AA0-F4E40F99B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C6394A-3B0E-1CBF-BF9C-056C30AA70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633C8-6CE9-894A-1ACE-6C253617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82B12-2C6A-7842-8F5A-A54C37B19D5E}" type="datetime1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D84DB-9CA9-A7FB-A88F-47E8DA71B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7EAAEC-B4D1-DFE1-0080-FC0385D3C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090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B1D34-BC8D-611F-5955-386F8639C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9D5040-F7FD-60C1-922B-A16EA0F49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DE5E82-880D-7AFB-E1C3-2E3FBA521C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B9319E-3C2F-F691-8D1F-7801578ED7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9AF2C-DEA6-3117-2B68-68DAEFEC8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97BECE-63C7-3ACB-B43B-E44CC1084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F6E9E-4646-1A49-800C-BC1C241B4F7D}" type="datetime1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5EA87C-E03A-2FCF-C6D2-FD949736A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7D29C-8EF3-CFB3-5694-C0054737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81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16E1C-E855-2A5D-DB98-8944BEF5F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B364E6-6A3E-1B5B-59AB-3A639C052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762E-6350-9C4E-B264-84C0A20F2153}" type="datetime1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D2A025-AC29-B221-9D9F-9AE29C7B3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A7FC7-2456-2E8E-46FB-9F9223644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203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8D5D29-A811-DAD3-1396-B1E7C7AED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FC70-88E8-8447-99CD-F1ABBB64D670}" type="datetime1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E45DC2-A0B3-3074-0899-8132D56B1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F0EEC-2CCA-6963-E2F3-BC692BC98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747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3E612-E56C-33EE-ED0E-6572F4A7E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88797-D89E-F1D7-6482-AC42A8F5C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DC2F9A-3778-3BFD-869E-CDA77F82C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DC243-F7D1-3E87-82A1-44014609B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05B89-A39D-7742-9E3E-98902D0000DD}" type="datetime1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703CA-C8AA-3574-94EC-BE4E75F3B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2F9B09-6F43-063E-A562-01FD40D1C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77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E8AB6-0070-04F3-AAD0-5AA86F52F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90534A-ABEC-F675-C2CF-213B9A505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EBD5D2-9533-8797-29FE-DEBC20E52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311DB5-BC64-5C1D-C34C-210E87D77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B08B-3CF0-5545-9E5F-860011DFF19E}" type="datetime1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4F3911-425E-5901-E2DD-318A57791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2C0C69-DE03-CDE3-2068-DF50A1C06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445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58AE79-43EB-63D0-0D05-93DAADD4A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5BEBF-F7D0-1A4F-17F2-8CB679A80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37E2D-A5B8-CC1E-FC2A-779C02AD0B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1A1A09-ED77-C14B-8C72-02D702971205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145E5-3587-103A-49B4-AC8A9CB2A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20C70-ECB2-3C6B-5BFB-0D3C039CC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760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58AE79-43EB-63D0-0D05-93DAADD4A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5BEBF-F7D0-1A4F-17F2-8CB679A80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37E2D-A5B8-CC1E-FC2A-779C02AD0B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1A1A09-ED77-C14B-8C72-02D702971205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145E5-3587-103A-49B4-AC8A9CB2A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20C70-ECB2-3C6B-5BFB-0D3C039CC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5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tel:8489327884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hyperlink" Target="tel:848932788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rutgers.ca1.qualtrics.com/jfe/form/SV_b9mAfjf5DSlNZO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FA3F11-CC08-F3D6-E3C8-2D8C5EB3287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F8AE9A-7633-C2E0-AEB1-30B776B5C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9779" y="1558925"/>
            <a:ext cx="9144000" cy="4190443"/>
          </a:xfrm>
        </p:spPr>
        <p:txBody>
          <a:bodyPr>
            <a:noAutofit/>
          </a:bodyPr>
          <a:lstStyle/>
          <a:p>
            <a:r>
              <a:rPr lang="en-US" sz="3600" b="1" dirty="0"/>
              <a:t>Rutgers Student Health</a:t>
            </a:r>
            <a:br>
              <a:rPr lang="en-US" sz="3600" b="1" dirty="0"/>
            </a:br>
            <a:r>
              <a:rPr lang="en-US" sz="3600" b="1" dirty="0"/>
              <a:t>Counseling, Alcohol and Other Drug Assistance Program &amp; Psychiatric Services (CAPS)</a:t>
            </a:r>
            <a:br>
              <a:rPr lang="en-US" sz="4800" b="1" dirty="0"/>
            </a:br>
            <a:br>
              <a:rPr lang="en-US" sz="4800" b="1" dirty="0"/>
            </a:b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E5DCA-C8CE-597F-75F9-B2C92EA55B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8221" y="5601202"/>
            <a:ext cx="9144000" cy="632798"/>
          </a:xfrm>
        </p:spPr>
        <p:txBody>
          <a:bodyPr>
            <a:normAutofit/>
          </a:bodyPr>
          <a:lstStyle/>
          <a:p>
            <a:r>
              <a:rPr lang="en-US" sz="2800" dirty="0"/>
              <a:t>Rutgers University, New Brunswick Campus 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DEDBE3-352D-158E-517A-B0CDC64B45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4396" y="624000"/>
            <a:ext cx="2741086" cy="812575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885BB77-B5FE-1770-5A8D-9DCEAF8E0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69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52D05-E04A-63AC-9BD1-8D23B6F65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588A7C3-E3B8-9678-FF0A-EC2AD8030B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E737FD-6F5B-C0FF-7A15-724ACEB8B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434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cs typeface="Calibri" panose="020F0502020204030204" pitchFamily="34" charset="0"/>
              </a:rPr>
              <a:t>Thank you!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CA739E5-F1E9-7109-7790-096206A9B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A6189F-3BB7-92E9-68CD-6D5EDF3A31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50434" y="6311620"/>
            <a:ext cx="1048870" cy="310929"/>
          </a:xfrm>
          <a:prstGeom prst="rect">
            <a:avLst/>
          </a:prstGeom>
        </p:spPr>
      </p:pic>
      <p:pic>
        <p:nvPicPr>
          <p:cNvPr id="9" name="Picture 8" descr="Question mark against red wall">
            <a:extLst>
              <a:ext uri="{FF2B5EF4-FFF2-40B4-BE49-F238E27FC236}">
                <a16:creationId xmlns:a16="http://schemas.microsoft.com/office/drawing/2014/main" id="{9BC82984-2148-0F48-D3EA-D3B6DE604F9B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584" y="1431056"/>
            <a:ext cx="6400800" cy="440432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A4447D-E33F-5032-D3C1-CA8352BAF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04700" y="2624892"/>
            <a:ext cx="3632548" cy="24720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bg1"/>
                </a:solidFill>
              </a:rPr>
              <a:t>Questions?</a:t>
            </a:r>
          </a:p>
          <a:p>
            <a:pPr marL="0" indent="0" algn="ctr">
              <a:buNone/>
            </a:pPr>
            <a:r>
              <a:rPr lang="en-US" sz="4000" dirty="0">
                <a:solidFill>
                  <a:schemeClr val="bg1"/>
                </a:solidFill>
              </a:rPr>
              <a:t>Comments?</a:t>
            </a:r>
          </a:p>
          <a:p>
            <a:pPr marL="0" indent="0" algn="ctr">
              <a:buNone/>
            </a:pPr>
            <a:endParaRPr lang="en-US" sz="40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400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74311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2DC37-3EE3-396C-0686-E6FE52027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A3D251A-E8E0-637D-A42F-938307665B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EA6C19-42BA-21D8-C9C1-0456BFBF24F9}"/>
              </a:ext>
            </a:extLst>
          </p:cNvPr>
          <p:cNvSpPr/>
          <p:nvPr/>
        </p:nvSpPr>
        <p:spPr>
          <a:xfrm>
            <a:off x="472913" y="377952"/>
            <a:ext cx="3772476" cy="37353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ko-choh-LOH-neh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C387C3-64ED-332A-6602-48032DFF84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18304" y="377952"/>
            <a:ext cx="7473696" cy="6480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4F3B7A-411A-8336-E0AF-85A7FB0F33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87446" y="558801"/>
            <a:ext cx="6463220" cy="5921247"/>
          </a:xfrm>
        </p:spPr>
        <p:txBody>
          <a:bodyPr>
            <a:normAutofit lnSpcReduction="10000"/>
          </a:bodyPr>
          <a:lstStyle/>
          <a:p>
            <a:pPr algn="ctr">
              <a:spcBef>
                <a:spcPct val="0"/>
              </a:spcBef>
            </a:pPr>
            <a:r>
              <a:rPr lang="en-US" sz="2800" b="1" dirty="0"/>
              <a:t>Rutgers Student Health </a:t>
            </a:r>
          </a:p>
          <a:p>
            <a:pPr algn="ctr">
              <a:spcBef>
                <a:spcPct val="0"/>
              </a:spcBef>
            </a:pPr>
            <a:endParaRPr lang="en-US" sz="2800" dirty="0"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</a:pPr>
            <a:r>
              <a:rPr lang="en-US" sz="2000" dirty="0">
                <a:latin typeface="+mj-lt"/>
                <a:ea typeface="+mj-ea"/>
                <a:cs typeface="+mj-cs"/>
              </a:rPr>
              <a:t>Rutgers Student Health Operates 3 Health Centers on the New Brunswick Campus</a:t>
            </a:r>
          </a:p>
          <a:p>
            <a:pPr algn="ctr">
              <a:spcBef>
                <a:spcPct val="0"/>
              </a:spcBef>
            </a:pPr>
            <a:endParaRPr lang="en-US" sz="1200" b="1" dirty="0">
              <a:latin typeface="+mj-lt"/>
              <a:ea typeface="+mj-ea"/>
              <a:cs typeface="+mj-cs"/>
            </a:endParaRPr>
          </a:p>
          <a:p>
            <a:pPr algn="ctr">
              <a:spcBef>
                <a:spcPts val="0"/>
              </a:spcBef>
            </a:pPr>
            <a:endParaRPr lang="en-US" sz="1000" dirty="0"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en-US" sz="2000" b="1" dirty="0"/>
              <a:t>Busch Livingston Health Center</a:t>
            </a:r>
          </a:p>
          <a:p>
            <a:pPr algn="ctr">
              <a:spcBef>
                <a:spcPts val="0"/>
              </a:spcBef>
            </a:pPr>
            <a:r>
              <a:rPr lang="en-US" dirty="0"/>
              <a:t>110 Hospital Road, Piscataway, NJ 08854</a:t>
            </a:r>
          </a:p>
          <a:p>
            <a:pPr algn="ctr">
              <a:spcBef>
                <a:spcPts val="0"/>
              </a:spcBef>
            </a:pPr>
            <a:endParaRPr lang="en-US" sz="1200" b="1" dirty="0"/>
          </a:p>
          <a:p>
            <a:pPr algn="ctr">
              <a:spcBef>
                <a:spcPts val="0"/>
              </a:spcBef>
            </a:pPr>
            <a:r>
              <a:rPr lang="en-US" sz="2000" b="1" dirty="0"/>
              <a:t>Hurtado Health Center</a:t>
            </a:r>
          </a:p>
          <a:p>
            <a:pPr algn="ctr">
              <a:spcBef>
                <a:spcPts val="0"/>
              </a:spcBef>
            </a:pPr>
            <a:r>
              <a:rPr lang="en-US" dirty="0"/>
              <a:t>11 Bishop Place, New Brunswick, NJ 08901</a:t>
            </a:r>
          </a:p>
          <a:p>
            <a:pPr algn="ctr">
              <a:spcBef>
                <a:spcPts val="0"/>
              </a:spcBef>
            </a:pPr>
            <a:endParaRPr lang="en-US" sz="1200" b="1" dirty="0"/>
          </a:p>
          <a:p>
            <a:pPr algn="ctr">
              <a:spcBef>
                <a:spcPts val="0"/>
              </a:spcBef>
            </a:pPr>
            <a:r>
              <a:rPr lang="en-US" sz="2000" b="1" dirty="0"/>
              <a:t>Cook Douglass Health Center</a:t>
            </a:r>
          </a:p>
          <a:p>
            <a:pPr algn="ctr">
              <a:spcBef>
                <a:spcPts val="0"/>
              </a:spcBef>
            </a:pPr>
            <a:r>
              <a:rPr lang="en-US" dirty="0"/>
              <a:t>61 Dudley Road, Suite 150, New Brunswick, NJ 08901</a:t>
            </a:r>
          </a:p>
          <a:p>
            <a:pPr algn="ctr">
              <a:spcBef>
                <a:spcPts val="0"/>
              </a:spcBef>
            </a:pPr>
            <a:endParaRPr lang="en-US" sz="2000" b="1" dirty="0"/>
          </a:p>
          <a:p>
            <a:pPr algn="ctr">
              <a:spcBef>
                <a:spcPts val="0"/>
              </a:spcBef>
            </a:pPr>
            <a:r>
              <a:rPr lang="en-US" sz="2000" b="1" dirty="0"/>
              <a:t>AND</a:t>
            </a:r>
          </a:p>
          <a:p>
            <a:pPr algn="ctr">
              <a:lnSpc>
                <a:spcPct val="100000"/>
              </a:lnSpc>
            </a:pPr>
            <a:r>
              <a:rPr lang="en-US" sz="2000" b="1" dirty="0"/>
              <a:t>Counseling, Alcohol and Other Drug Assistance Program &amp; Psychiatric Services (CAPS)</a:t>
            </a:r>
          </a:p>
          <a:p>
            <a:pPr algn="ctr">
              <a:spcBef>
                <a:spcPts val="0"/>
              </a:spcBef>
            </a:pPr>
            <a:r>
              <a:rPr lang="en-US" dirty="0"/>
              <a:t>17 Senior Street, New Brunswick, NJ 08901</a:t>
            </a:r>
          </a:p>
          <a:p>
            <a:pPr algn="ctr">
              <a:spcBef>
                <a:spcPts val="0"/>
              </a:spcBef>
            </a:pPr>
            <a:endParaRPr lang="en-US" sz="2000" b="1" dirty="0"/>
          </a:p>
          <a:p>
            <a:pPr algn="ctr">
              <a:spcBef>
                <a:spcPts val="0"/>
              </a:spcBef>
            </a:pPr>
            <a:r>
              <a:rPr lang="en-US" sz="2000" b="1" dirty="0"/>
              <a:t>AND</a:t>
            </a:r>
          </a:p>
          <a:p>
            <a:pPr algn="ctr">
              <a:spcBef>
                <a:spcPts val="0"/>
              </a:spcBef>
            </a:pPr>
            <a:endParaRPr lang="en-US" sz="2000" b="1" dirty="0"/>
          </a:p>
          <a:p>
            <a:pPr algn="ctr">
              <a:spcBef>
                <a:spcPts val="0"/>
              </a:spcBef>
            </a:pPr>
            <a:r>
              <a:rPr lang="en-US" sz="2000" b="1" dirty="0"/>
              <a:t>Health Outreach, Promotion, and Education (HOPE)</a:t>
            </a:r>
            <a:br>
              <a:rPr lang="en-US" sz="2000" b="1" dirty="0"/>
            </a:br>
            <a:r>
              <a:rPr lang="en-US" dirty="0"/>
              <a:t>8 Lafayette Street, New Brunswick, NJ 08901</a:t>
            </a:r>
            <a:endParaRPr lang="en-US" sz="2000" b="1" dirty="0"/>
          </a:p>
          <a:p>
            <a:pPr algn="ctr">
              <a:spcBef>
                <a:spcPts val="0"/>
              </a:spcBef>
            </a:pPr>
            <a:endParaRPr lang="en-US" sz="2000" b="1" dirty="0"/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effectLst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ED7F59-79EC-F2CF-3722-D1A6521113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434" y="6311620"/>
            <a:ext cx="1048870" cy="31093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36115-09F2-395A-A683-D6ACB7EDE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1E4A3E-16F6-FF44-B4DD-5D27CCED99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550257-F52C-BC4A-7021-23F84409FC15}"/>
              </a:ext>
            </a:extLst>
          </p:cNvPr>
          <p:cNvSpPr txBox="1"/>
          <p:nvPr/>
        </p:nvSpPr>
        <p:spPr>
          <a:xfrm>
            <a:off x="395395" y="4755312"/>
            <a:ext cx="39275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For more information about Rutgers Student Health’s Services, use this QR code or visit https://health.rutgers.edu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DB0E08-EA39-F48E-BC6D-DEB61CCBE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15" y="459666"/>
            <a:ext cx="357187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84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5A442-A9F9-90DB-3150-36489ADE2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712112-FFB5-10E5-6229-6A29036247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2784B7-6D99-74B0-B197-0E31A80A256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18304" y="377952"/>
            <a:ext cx="7473696" cy="6480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51BD7F-DA0C-80E8-C2CF-AEFD0FC340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18305" y="1905918"/>
            <a:ext cx="7337600" cy="4450430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ts val="0"/>
              </a:spcBef>
            </a:pPr>
            <a:r>
              <a:rPr lang="en-US" sz="2000" b="1" dirty="0"/>
              <a:t> </a:t>
            </a:r>
            <a:r>
              <a:rPr lang="en-US" sz="2200" b="1" dirty="0">
                <a:cs typeface="Calibri" panose="020F0502020204030204" pitchFamily="34" charset="0"/>
              </a:rPr>
              <a:t>CAPS </a:t>
            </a:r>
            <a:r>
              <a:rPr lang="en-US" sz="2200" dirty="0">
                <a:cs typeface="Calibri" panose="020F0502020204030204" pitchFamily="34" charset="0"/>
              </a:rPr>
              <a:t>is part of </a:t>
            </a:r>
            <a:r>
              <a:rPr lang="en-US" sz="2200" b="1" dirty="0">
                <a:cs typeface="Calibri" panose="020F0502020204030204" pitchFamily="34" charset="0"/>
              </a:rPr>
              <a:t>Rutgers Student Health </a:t>
            </a:r>
            <a:r>
              <a:rPr lang="en-US" sz="2200" dirty="0">
                <a:cs typeface="Calibri" panose="020F0502020204030204" pitchFamily="34" charset="0"/>
              </a:rPr>
              <a:t>and is the mental health counseling and support service for</a:t>
            </a:r>
          </a:p>
          <a:p>
            <a:pPr algn="ctr">
              <a:spcBef>
                <a:spcPts val="0"/>
              </a:spcBef>
            </a:pPr>
            <a:r>
              <a:rPr lang="en-US" sz="2200" dirty="0">
                <a:cs typeface="Calibri" panose="020F0502020204030204" pitchFamily="34" charset="0"/>
              </a:rPr>
              <a:t> </a:t>
            </a:r>
            <a:r>
              <a:rPr lang="en-US" sz="2200" b="1" dirty="0">
                <a:cs typeface="Calibri" panose="020F0502020204030204" pitchFamily="34" charset="0"/>
              </a:rPr>
              <a:t>Rutgers – New Brunswick students</a:t>
            </a:r>
          </a:p>
          <a:p>
            <a:pPr algn="ctr">
              <a:spcBef>
                <a:spcPts val="0"/>
              </a:spcBef>
            </a:pPr>
            <a:endParaRPr lang="en-US" sz="2200" b="1" dirty="0"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en-US" sz="2200" b="1" dirty="0">
                <a:cs typeface="Calibri" panose="020F0502020204030204" pitchFamily="34" charset="0"/>
              </a:rPr>
              <a:t>CAPS is open:</a:t>
            </a:r>
          </a:p>
          <a:p>
            <a:pPr algn="ctr">
              <a:spcBef>
                <a:spcPts val="0"/>
              </a:spcBef>
            </a:pPr>
            <a:r>
              <a:rPr lang="en-US" sz="2200" dirty="0">
                <a:cs typeface="Calibri" panose="020F0502020204030204" pitchFamily="34" charset="0"/>
              </a:rPr>
              <a:t>Monday, Tuesday, Thursday, Friday  8:30 am – 4:30 pm and </a:t>
            </a:r>
            <a:br>
              <a:rPr lang="en-US" sz="2200" dirty="0">
                <a:cs typeface="Calibri" panose="020F0502020204030204" pitchFamily="34" charset="0"/>
              </a:rPr>
            </a:br>
            <a:r>
              <a:rPr lang="en-US" sz="2200" dirty="0">
                <a:cs typeface="Calibri" panose="020F0502020204030204" pitchFamily="34" charset="0"/>
              </a:rPr>
              <a:t>Wednesday 10:30 am – 4:30 pm</a:t>
            </a:r>
          </a:p>
          <a:p>
            <a:pPr algn="ctr">
              <a:spcBef>
                <a:spcPts val="0"/>
              </a:spcBef>
            </a:pPr>
            <a:r>
              <a:rPr lang="en-US" sz="2200" dirty="0">
                <a:cs typeface="Calibri" panose="020F0502020204030204" pitchFamily="34" charset="0"/>
              </a:rPr>
              <a:t>except University holidays</a:t>
            </a:r>
          </a:p>
          <a:p>
            <a:pPr marL="0" indent="0" algn="ctr">
              <a:spcBef>
                <a:spcPts val="0"/>
              </a:spcBef>
            </a:pPr>
            <a:endParaRPr lang="en-US" sz="2200" dirty="0">
              <a:cs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</a:pPr>
            <a:r>
              <a:rPr lang="en-US" sz="2200" b="1" dirty="0">
                <a:cs typeface="Calibri" panose="020F0502020204030204" pitchFamily="34" charset="0"/>
              </a:rPr>
              <a:t>To connect with CAPS, students can:</a:t>
            </a:r>
          </a:p>
          <a:p>
            <a:pPr marL="342900" indent="-342900" algn="ctr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200" dirty="0">
                <a:cs typeface="Calibri" panose="020F0502020204030204" pitchFamily="34" charset="0"/>
              </a:rPr>
              <a:t>Visit 17 Senior Street on the College Ave Campus</a:t>
            </a:r>
          </a:p>
          <a:p>
            <a:pPr marL="342900" indent="-342900" algn="ctr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200" dirty="0">
                <a:cs typeface="Calibri" panose="020F0502020204030204" pitchFamily="34" charset="0"/>
              </a:rPr>
              <a:t>Call </a:t>
            </a:r>
            <a:r>
              <a:rPr lang="en-US" sz="2200" dirty="0"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848-932-7884</a:t>
            </a:r>
            <a:r>
              <a:rPr lang="en-US" sz="2200" dirty="0">
                <a:cs typeface="Calibri" panose="020F0502020204030204" pitchFamily="34" charset="0"/>
              </a:rPr>
              <a:t> </a:t>
            </a:r>
          </a:p>
          <a:p>
            <a:pPr marL="342900" indent="-342900" algn="ctr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200" dirty="0">
                <a:cs typeface="Calibri" panose="020F0502020204030204" pitchFamily="34" charset="0"/>
              </a:rPr>
              <a:t>Drop in to Let’s Talk</a:t>
            </a:r>
          </a:p>
          <a:p>
            <a:pPr marL="342900" indent="-342900" algn="ctr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200" dirty="0">
                <a:cs typeface="Calibri" panose="020F0502020204030204" pitchFamily="34" charset="0"/>
              </a:rPr>
              <a:t>Speak with CAPS On Call staff in a crisis</a:t>
            </a:r>
          </a:p>
          <a:p>
            <a:pPr marL="342900" indent="-342900" algn="ctr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200" dirty="0">
                <a:cs typeface="Calibri" panose="020F0502020204030204" pitchFamily="34" charset="0"/>
              </a:rPr>
              <a:t>Visit our website for more information at</a:t>
            </a:r>
          </a:p>
          <a:p>
            <a:pPr marL="0" indent="0" algn="ctr">
              <a:spcBef>
                <a:spcPts val="0"/>
              </a:spcBef>
            </a:pPr>
            <a:r>
              <a:rPr lang="en-US" sz="2200" kern="1200" dirty="0">
                <a:latin typeface="+mn-lt"/>
                <a:ea typeface="+mn-ea"/>
                <a:cs typeface="+mn-cs"/>
              </a:rPr>
              <a:t>https://health.rutgers.edu/medical-and-counseling-services/counseling-services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8529EF-BC3D-0BFC-B447-545C64096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434" y="6311620"/>
            <a:ext cx="1048870" cy="31093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3098A9C-3D1B-1701-5B4A-4C76A1D5D2EC}"/>
              </a:ext>
            </a:extLst>
          </p:cNvPr>
          <p:cNvSpPr txBox="1">
            <a:spLocks/>
          </p:cNvSpPr>
          <p:nvPr/>
        </p:nvSpPr>
        <p:spPr>
          <a:xfrm>
            <a:off x="4582208" y="333222"/>
            <a:ext cx="7473696" cy="13862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800" b="1" dirty="0"/>
              <a:t>Rutgers Counseling, Alcohol and Other Drug Assistance Program &amp; Psychiatric Services (CAPS)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03365-573E-3916-0D72-1714BCA29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3</a:t>
            </a:fld>
            <a:endParaRPr lang="en-US"/>
          </a:p>
        </p:txBody>
      </p:sp>
      <p:pic>
        <p:nvPicPr>
          <p:cNvPr id="12" name="Picture 11" descr="A brick house with a few trees&#10;&#10;AI-generated content may be incorrect.">
            <a:extLst>
              <a:ext uri="{FF2B5EF4-FFF2-40B4-BE49-F238E27FC236}">
                <a16:creationId xmlns:a16="http://schemas.microsoft.com/office/drawing/2014/main" id="{6C3BF23A-72BC-AAA5-F47A-C29692849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738" y="1719487"/>
            <a:ext cx="4189995" cy="309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39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6795C-E1A0-27A1-E5A1-281CBCBD6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71DE56-A6DE-F520-141B-61A369D6B8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46111E-B9DB-92FD-787F-832E3C8CA9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77952"/>
            <a:ext cx="11824446" cy="6480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E4E6F2-5020-298F-70BE-3867D1F23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7952"/>
            <a:ext cx="11824446" cy="64800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6D2F31-F85A-A063-D1F1-378E5A467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434" y="6311620"/>
            <a:ext cx="1048870" cy="310929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5A99D3-78F5-0C40-C62F-B8FC5AA75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4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7634BBA-168E-8E05-8E5F-DB1B00F14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609600"/>
            <a:ext cx="8229600" cy="80803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Who are the Staff at CAPS?</a:t>
            </a:r>
          </a:p>
        </p:txBody>
      </p:sp>
      <p:pic>
        <p:nvPicPr>
          <p:cNvPr id="12" name="Content Placeholder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D20286EB-5A16-37D8-6333-2003B9BEC5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777" r="-682" b="16990"/>
          <a:stretch/>
        </p:blipFill>
        <p:spPr>
          <a:xfrm>
            <a:off x="2703095" y="1592465"/>
            <a:ext cx="6513468" cy="4680833"/>
          </a:xfrm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13199D4A-DB03-F7C8-6EE6-548F97F8B5E1}"/>
              </a:ext>
            </a:extLst>
          </p:cNvPr>
          <p:cNvSpPr txBox="1">
            <a:spLocks/>
          </p:cNvSpPr>
          <p:nvPr/>
        </p:nvSpPr>
        <p:spPr>
          <a:xfrm>
            <a:off x="8077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66A9316-7EAB-4AB8-BBA5-FFDD41B48DF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9894645-5727-0C4A-6FFD-6D89FD63BA8A}"/>
              </a:ext>
            </a:extLst>
          </p:cNvPr>
          <p:cNvSpPr/>
          <p:nvPr/>
        </p:nvSpPr>
        <p:spPr>
          <a:xfrm>
            <a:off x="580504" y="1013619"/>
            <a:ext cx="1755037" cy="1455821"/>
          </a:xfrm>
          <a:prstGeom prst="ellipse">
            <a:avLst/>
          </a:prstGeom>
          <a:solidFill>
            <a:srgbClr val="CC00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Psychologists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BF1E433-FD95-E0F9-89AF-60D1C3FDD244}"/>
              </a:ext>
            </a:extLst>
          </p:cNvPr>
          <p:cNvSpPr/>
          <p:nvPr/>
        </p:nvSpPr>
        <p:spPr>
          <a:xfrm>
            <a:off x="580503" y="2701089"/>
            <a:ext cx="1755037" cy="1455821"/>
          </a:xfrm>
          <a:prstGeom prst="ellipse">
            <a:avLst/>
          </a:prstGeom>
          <a:solidFill>
            <a:srgbClr val="CE002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Social Workers and Professional Counselors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927F8BA-61A3-9903-F7DC-111533D93933}"/>
              </a:ext>
            </a:extLst>
          </p:cNvPr>
          <p:cNvSpPr/>
          <p:nvPr/>
        </p:nvSpPr>
        <p:spPr>
          <a:xfrm>
            <a:off x="9647991" y="2790081"/>
            <a:ext cx="1745027" cy="1455821"/>
          </a:xfrm>
          <a:prstGeom prst="ellipse">
            <a:avLst/>
          </a:prstGeom>
          <a:solidFill>
            <a:srgbClr val="CE002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Substance Use Counselors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1311887-10F3-FA28-7312-F2832BD836EA}"/>
              </a:ext>
            </a:extLst>
          </p:cNvPr>
          <p:cNvSpPr/>
          <p:nvPr/>
        </p:nvSpPr>
        <p:spPr>
          <a:xfrm>
            <a:off x="9584117" y="1123581"/>
            <a:ext cx="1755037" cy="1455821"/>
          </a:xfrm>
          <a:prstGeom prst="ellipse">
            <a:avLst/>
          </a:prstGeom>
          <a:solidFill>
            <a:srgbClr val="CE002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Psychiatrists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A0B7137-283A-9BE8-81B1-96E54FBD680F}"/>
              </a:ext>
            </a:extLst>
          </p:cNvPr>
          <p:cNvSpPr/>
          <p:nvPr/>
        </p:nvSpPr>
        <p:spPr>
          <a:xfrm>
            <a:off x="9673128" y="4517653"/>
            <a:ext cx="1745028" cy="1455821"/>
          </a:xfrm>
          <a:prstGeom prst="ellipse">
            <a:avLst/>
          </a:prstGeom>
          <a:solidFill>
            <a:srgbClr val="CE002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Case Managers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3D7A7BD-7428-5A85-4294-CA3826FC6CE8}"/>
              </a:ext>
            </a:extLst>
          </p:cNvPr>
          <p:cNvSpPr/>
          <p:nvPr/>
        </p:nvSpPr>
        <p:spPr>
          <a:xfrm>
            <a:off x="561158" y="4438818"/>
            <a:ext cx="1755037" cy="1455821"/>
          </a:xfrm>
          <a:prstGeom prst="ellipse">
            <a:avLst/>
          </a:prstGeom>
          <a:solidFill>
            <a:srgbClr val="CE002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Front Desk and Administrative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Staff</a:t>
            </a:r>
          </a:p>
        </p:txBody>
      </p:sp>
    </p:spTree>
    <p:extLst>
      <p:ext uri="{BB962C8B-B14F-4D97-AF65-F5344CB8AC3E}">
        <p14:creationId xmlns:p14="http://schemas.microsoft.com/office/powerpoint/2010/main" val="2835739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BD4A5-7C8F-1661-B65E-F00035735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115F21-C587-5496-2766-4BD1B0FBD2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5D8386-320F-F04B-DD2D-DCB442FEDA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77952"/>
            <a:ext cx="11824446" cy="6480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8D9623-6B4D-8B07-4FB6-6690E5F77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4024" y="6492875"/>
            <a:ext cx="2743200" cy="365125"/>
          </a:xfrm>
        </p:spPr>
        <p:txBody>
          <a:bodyPr/>
          <a:lstStyle/>
          <a:p>
            <a:fld id="{441E4A3E-16F6-FF44-B4DD-5D27CCED9977}" type="slidenum">
              <a:rPr lang="en-US" smtClean="0"/>
              <a:t>5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2DF2470-DF34-230D-9133-316596446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624" y="746125"/>
            <a:ext cx="8229600" cy="80803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Who are the Staff at CAPS?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1A059AA4-FB67-A183-FBAC-D2C0279CD920}"/>
              </a:ext>
            </a:extLst>
          </p:cNvPr>
          <p:cNvSpPr txBox="1">
            <a:spLocks/>
          </p:cNvSpPr>
          <p:nvPr/>
        </p:nvSpPr>
        <p:spPr>
          <a:xfrm>
            <a:off x="8040624" y="6381750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66A9316-7EAB-4AB8-BBA5-FFDD41B48DF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58A932-BE5A-CA00-73B4-3787BEC6DD9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7950"/>
            <a:ext cx="11824446" cy="64800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C46B51-184B-0CA5-F1F6-6DA7DEF7C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3858" y="6448145"/>
            <a:ext cx="1048870" cy="310929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F17C2E49-CF48-6E8C-BF5F-C89694FA2E47}"/>
              </a:ext>
            </a:extLst>
          </p:cNvPr>
          <p:cNvSpPr/>
          <p:nvPr/>
        </p:nvSpPr>
        <p:spPr>
          <a:xfrm>
            <a:off x="2211307" y="2648581"/>
            <a:ext cx="1593201" cy="162632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Clinical Social Work Team </a:t>
            </a:r>
          </a:p>
          <a:p>
            <a:pPr algn="ctr"/>
            <a:r>
              <a:rPr lang="en-US" sz="700" dirty="0">
                <a:solidFill>
                  <a:schemeClr val="tx1"/>
                </a:solidFill>
              </a:rPr>
              <a:t>Shane Uber, LCSW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AB6274D-C1A8-F5BC-9868-DABE40D3BF00}"/>
              </a:ext>
            </a:extLst>
          </p:cNvPr>
          <p:cNvSpPr/>
          <p:nvPr/>
        </p:nvSpPr>
        <p:spPr>
          <a:xfrm>
            <a:off x="7074456" y="4437154"/>
            <a:ext cx="1581467" cy="162632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Alcohol and Other Drug Program</a:t>
            </a:r>
          </a:p>
          <a:p>
            <a:pPr algn="ctr"/>
            <a:r>
              <a:rPr lang="en-US" sz="700" dirty="0">
                <a:solidFill>
                  <a:schemeClr val="tx1"/>
                </a:solidFill>
              </a:rPr>
              <a:t>Keith Murphy, LPC, LCADC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EC3AC9F-F56E-3EDE-4B6A-FDA08EBB81CD}"/>
              </a:ext>
            </a:extLst>
          </p:cNvPr>
          <p:cNvSpPr/>
          <p:nvPr/>
        </p:nvSpPr>
        <p:spPr>
          <a:xfrm>
            <a:off x="3165543" y="4448215"/>
            <a:ext cx="1564710" cy="162632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Community  Based Counseling</a:t>
            </a:r>
          </a:p>
          <a:p>
            <a:pPr algn="ctr"/>
            <a:r>
              <a:rPr lang="en-US" sz="700" dirty="0">
                <a:solidFill>
                  <a:schemeClr val="tx1"/>
                </a:solidFill>
              </a:rPr>
              <a:t>Manda Gatto, LCSW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77AD8B9-0793-AFDA-D235-E2BC429593D1}"/>
              </a:ext>
            </a:extLst>
          </p:cNvPr>
          <p:cNvSpPr/>
          <p:nvPr/>
        </p:nvSpPr>
        <p:spPr>
          <a:xfrm>
            <a:off x="5084980" y="5026561"/>
            <a:ext cx="1564710" cy="162632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Group Program </a:t>
            </a:r>
          </a:p>
          <a:p>
            <a:pPr algn="ctr"/>
            <a:r>
              <a:rPr lang="en-US" sz="700" dirty="0">
                <a:solidFill>
                  <a:schemeClr val="tx1"/>
                </a:solidFill>
              </a:rPr>
              <a:t>Julissa Perez,</a:t>
            </a:r>
            <a:r>
              <a:rPr lang="en-US" sz="500" dirty="0">
                <a:solidFill>
                  <a:schemeClr val="tx1"/>
                </a:solidFill>
              </a:rPr>
              <a:t> </a:t>
            </a:r>
            <a:r>
              <a:rPr lang="en-US" sz="700" dirty="0">
                <a:solidFill>
                  <a:schemeClr val="tx1"/>
                </a:solidFill>
              </a:rPr>
              <a:t>LCSW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4FD76DB-335A-A8F5-F28D-F8CB28877154}"/>
              </a:ext>
            </a:extLst>
          </p:cNvPr>
          <p:cNvSpPr/>
          <p:nvPr/>
        </p:nvSpPr>
        <p:spPr>
          <a:xfrm>
            <a:off x="4645589" y="3049910"/>
            <a:ext cx="2108046" cy="166472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Director of CAPS</a:t>
            </a:r>
          </a:p>
          <a:p>
            <a:pPr algn="ctr"/>
            <a:r>
              <a:rPr lang="en-US" sz="825" dirty="0">
                <a:solidFill>
                  <a:schemeClr val="tx1"/>
                </a:solidFill>
              </a:rPr>
              <a:t>Director, </a:t>
            </a:r>
          </a:p>
          <a:p>
            <a:pPr algn="ctr"/>
            <a:r>
              <a:rPr lang="en-US" sz="825" dirty="0">
                <a:solidFill>
                  <a:schemeClr val="tx1"/>
                </a:solidFill>
              </a:rPr>
              <a:t>Jennifer Jones-Damis, PsyD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6653DB8-21A0-CB46-F242-51ACF3C68207}"/>
              </a:ext>
            </a:extLst>
          </p:cNvPr>
          <p:cNvSpPr/>
          <p:nvPr/>
        </p:nvSpPr>
        <p:spPr>
          <a:xfrm>
            <a:off x="2155940" y="5112363"/>
            <a:ext cx="1186297" cy="78887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88" dirty="0"/>
              <a:t>Community Based Counselors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EE7650E-862B-FF24-50A3-03E9BC9E30E6}"/>
              </a:ext>
            </a:extLst>
          </p:cNvPr>
          <p:cNvSpPr/>
          <p:nvPr/>
        </p:nvSpPr>
        <p:spPr>
          <a:xfrm>
            <a:off x="1472756" y="3628867"/>
            <a:ext cx="1109220" cy="78887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88" dirty="0"/>
              <a:t>Clinical Social Workers and Case Managers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7907AFF-00A3-405D-7D61-B519BA694D43}"/>
              </a:ext>
            </a:extLst>
          </p:cNvPr>
          <p:cNvSpPr/>
          <p:nvPr/>
        </p:nvSpPr>
        <p:spPr>
          <a:xfrm>
            <a:off x="8399696" y="5506798"/>
            <a:ext cx="1187183" cy="86849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88" dirty="0"/>
              <a:t>Clinical Social Workers, Counselors, AOD Counselors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F1BBC54-9A4A-1488-EE7F-B53894947E7A}"/>
              </a:ext>
            </a:extLst>
          </p:cNvPr>
          <p:cNvSpPr/>
          <p:nvPr/>
        </p:nvSpPr>
        <p:spPr>
          <a:xfrm>
            <a:off x="6537492" y="3555286"/>
            <a:ext cx="1158695" cy="92152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88" dirty="0"/>
              <a:t>Psychologists and Associate or Assistant Directors 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C9055BA-9EAD-D93A-4C11-90246D1B234E}"/>
              </a:ext>
            </a:extLst>
          </p:cNvPr>
          <p:cNvSpPr/>
          <p:nvPr/>
        </p:nvSpPr>
        <p:spPr>
          <a:xfrm>
            <a:off x="5913498" y="1267125"/>
            <a:ext cx="1609410" cy="159007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Psychiatry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Dr. Huang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Dr. Efremova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FDC5E32-914C-FED1-7F45-BE90B089C3A1}"/>
              </a:ext>
            </a:extLst>
          </p:cNvPr>
          <p:cNvSpPr/>
          <p:nvPr/>
        </p:nvSpPr>
        <p:spPr>
          <a:xfrm>
            <a:off x="7254044" y="1201717"/>
            <a:ext cx="1195825" cy="86300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88" dirty="0"/>
              <a:t>Psychiatrists and Advance Practice Nurses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DDC98A1-28C7-1367-69CE-82F939557F12}"/>
              </a:ext>
            </a:extLst>
          </p:cNvPr>
          <p:cNvSpPr/>
          <p:nvPr/>
        </p:nvSpPr>
        <p:spPr>
          <a:xfrm>
            <a:off x="8346634" y="4404552"/>
            <a:ext cx="1187183" cy="92152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dk1"/>
              </a:solidFill>
            </a:endParaRPr>
          </a:p>
          <a:p>
            <a:pPr algn="ctr"/>
            <a:r>
              <a:rPr lang="en-US" sz="1000" dirty="0">
                <a:solidFill>
                  <a:schemeClr val="dk1"/>
                </a:solidFill>
              </a:rPr>
              <a:t>Recovery House</a:t>
            </a:r>
          </a:p>
          <a:p>
            <a:pPr algn="ctr"/>
            <a:endParaRPr lang="en-US" sz="788" dirty="0">
              <a:solidFill>
                <a:schemeClr val="dk1"/>
              </a:solidFill>
            </a:endParaRPr>
          </a:p>
          <a:p>
            <a:pPr algn="ctr"/>
            <a:r>
              <a:rPr lang="en-US" sz="788" dirty="0">
                <a:solidFill>
                  <a:schemeClr val="dk1"/>
                </a:solidFill>
              </a:rPr>
              <a:t>Kenneth Bae, LSW</a:t>
            </a:r>
          </a:p>
          <a:p>
            <a:pPr algn="ctr"/>
            <a:endParaRPr lang="en-US" sz="788" dirty="0">
              <a:solidFill>
                <a:schemeClr val="dk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F83CB9B-25FD-8D24-A5AD-FBA8631B9CD7}"/>
              </a:ext>
            </a:extLst>
          </p:cNvPr>
          <p:cNvSpPr/>
          <p:nvPr/>
        </p:nvSpPr>
        <p:spPr>
          <a:xfrm>
            <a:off x="3990915" y="3090735"/>
            <a:ext cx="1158695" cy="92152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88" dirty="0"/>
              <a:t>Associate Director, Mallory Everett, PsyD, LPC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05414D9-9429-5ACA-C17A-1753A2C33C98}"/>
              </a:ext>
            </a:extLst>
          </p:cNvPr>
          <p:cNvSpPr/>
          <p:nvPr/>
        </p:nvSpPr>
        <p:spPr>
          <a:xfrm>
            <a:off x="3975039" y="1275188"/>
            <a:ext cx="1609410" cy="162632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Integrated Health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Sabrina Starkman, LCSW</a:t>
            </a:r>
            <a:endParaRPr lang="en-US" sz="100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103A066-F0F8-B45B-F41D-ED00C40069C0}"/>
              </a:ext>
            </a:extLst>
          </p:cNvPr>
          <p:cNvSpPr/>
          <p:nvPr/>
        </p:nvSpPr>
        <p:spPr>
          <a:xfrm>
            <a:off x="7605498" y="2517886"/>
            <a:ext cx="1609410" cy="162632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Training Program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Dr. Reese Mayer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Dr. Leah Maselli</a:t>
            </a:r>
            <a:endParaRPr lang="en-US" sz="100" dirty="0">
              <a:solidFill>
                <a:schemeClr val="tx1"/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8CD0754-A4D0-CE86-F47B-4CEE184516A3}"/>
              </a:ext>
            </a:extLst>
          </p:cNvPr>
          <p:cNvSpPr/>
          <p:nvPr/>
        </p:nvSpPr>
        <p:spPr>
          <a:xfrm>
            <a:off x="8996160" y="2695177"/>
            <a:ext cx="1231669" cy="92152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88" dirty="0"/>
              <a:t>Doctoral Psychology Interns and Practicum Students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C9609C5-D045-5308-FE96-B5F0AF31EB18}"/>
              </a:ext>
            </a:extLst>
          </p:cNvPr>
          <p:cNvSpPr/>
          <p:nvPr/>
        </p:nvSpPr>
        <p:spPr>
          <a:xfrm>
            <a:off x="2954052" y="1225014"/>
            <a:ext cx="1324756" cy="876357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88" dirty="0"/>
              <a:t>Psychologists, Clinical Social Workers and Counselors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99F2BC50-7E94-9343-8D09-B7180D5CA6EC}"/>
              </a:ext>
            </a:extLst>
          </p:cNvPr>
          <p:cNvSpPr txBox="1">
            <a:spLocks/>
          </p:cNvSpPr>
          <p:nvPr/>
        </p:nvSpPr>
        <p:spPr>
          <a:xfrm>
            <a:off x="1797423" y="424823"/>
            <a:ext cx="8229600" cy="808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/>
                </a:solidFill>
              </a:rPr>
              <a:t>Programs at CAPS</a:t>
            </a:r>
          </a:p>
        </p:txBody>
      </p:sp>
    </p:spTree>
    <p:extLst>
      <p:ext uri="{BB962C8B-B14F-4D97-AF65-F5344CB8AC3E}">
        <p14:creationId xmlns:p14="http://schemas.microsoft.com/office/powerpoint/2010/main" val="377995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63E1A-1713-B1DF-816E-F8E7D85E0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1B97E9-12B8-C868-8B96-2CC2A95C34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0E2314-9D28-A48E-2B16-EFC3298FDB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77952"/>
            <a:ext cx="11824446" cy="6480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6" name="Picture 55" descr="A group of hands reaching out to the sky&#10;&#10;AI-generated content may be incorrect.">
            <a:extLst>
              <a:ext uri="{FF2B5EF4-FFF2-40B4-BE49-F238E27FC236}">
                <a16:creationId xmlns:a16="http://schemas.microsoft.com/office/drawing/2014/main" id="{08B5C605-B37E-25A3-1518-05ADABB176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86" t="8606"/>
          <a:stretch/>
        </p:blipFill>
        <p:spPr>
          <a:xfrm rot="5400000">
            <a:off x="2672200" y="-2294249"/>
            <a:ext cx="6480050" cy="11824447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F23BE7-935B-200E-309C-3BAFB1FF07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436" y="6311618"/>
            <a:ext cx="1048870" cy="310929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3968BF-2243-F97A-F07C-71B7F193D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356348"/>
            <a:ext cx="2743200" cy="365125"/>
          </a:xfrm>
        </p:spPr>
        <p:txBody>
          <a:bodyPr/>
          <a:lstStyle/>
          <a:p>
            <a:fld id="{441E4A3E-16F6-FF44-B4DD-5D27CCED9977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B2D15609-9C03-7A23-AF12-AAD196BE424A}"/>
              </a:ext>
            </a:extLst>
          </p:cNvPr>
          <p:cNvSpPr txBox="1">
            <a:spLocks/>
          </p:cNvSpPr>
          <p:nvPr/>
        </p:nvSpPr>
        <p:spPr>
          <a:xfrm>
            <a:off x="457201" y="778932"/>
            <a:ext cx="10972799" cy="80803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/>
                </a:solidFill>
              </a:rPr>
              <a:t>What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</a:rPr>
              <a:t>Services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</a:rPr>
              <a:t>Does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</a:rPr>
              <a:t>CAPS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</a:rPr>
              <a:t>Provide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C02041A-14D7-7089-6A7D-D1E48B763F16}"/>
              </a:ext>
            </a:extLst>
          </p:cNvPr>
          <p:cNvGrpSpPr/>
          <p:nvPr/>
        </p:nvGrpSpPr>
        <p:grpSpPr>
          <a:xfrm>
            <a:off x="5979730" y="3372544"/>
            <a:ext cx="2263321" cy="1357992"/>
            <a:chOff x="5831124" y="1593892"/>
            <a:chExt cx="2263321" cy="135799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B8719B9-9FA0-800B-80D1-F5C15F487095}"/>
                </a:ext>
              </a:extLst>
            </p:cNvPr>
            <p:cNvSpPr/>
            <p:nvPr/>
          </p:nvSpPr>
          <p:spPr>
            <a:xfrm>
              <a:off x="5831124" y="1593892"/>
              <a:ext cx="2263321" cy="1357992"/>
            </a:xfrm>
            <a:prstGeom prst="rect">
              <a:avLst/>
            </a:prstGeom>
            <a:solidFill>
              <a:srgbClr val="CE0026"/>
            </a:solidFill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1B82EC1-0195-9299-EA5A-5609B28182EF}"/>
                </a:ext>
              </a:extLst>
            </p:cNvPr>
            <p:cNvSpPr txBox="1"/>
            <p:nvPr/>
          </p:nvSpPr>
          <p:spPr>
            <a:xfrm>
              <a:off x="5831124" y="1593892"/>
              <a:ext cx="2263321" cy="135799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>
                  <a:latin typeface="Arial Narrow" panose="020B0606020202030204" pitchFamily="34" charset="0"/>
                </a:rPr>
                <a:t>“Let’s Talk” Consultations with a Community Based Counselor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B4DEC99-B6F7-CBAF-6C76-6A5B70D1DE1F}"/>
              </a:ext>
            </a:extLst>
          </p:cNvPr>
          <p:cNvGrpSpPr/>
          <p:nvPr/>
        </p:nvGrpSpPr>
        <p:grpSpPr>
          <a:xfrm>
            <a:off x="3579201" y="3297855"/>
            <a:ext cx="2355812" cy="1410671"/>
            <a:chOff x="3337940" y="1539407"/>
            <a:chExt cx="2355812" cy="1410671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2CDB71-0908-DE18-35A5-13121CE8C590}"/>
                </a:ext>
              </a:extLst>
            </p:cNvPr>
            <p:cNvSpPr/>
            <p:nvPr/>
          </p:nvSpPr>
          <p:spPr>
            <a:xfrm>
              <a:off x="3337940" y="1592086"/>
              <a:ext cx="2263321" cy="1357992"/>
            </a:xfrm>
            <a:prstGeom prst="rect">
              <a:avLst/>
            </a:prstGeom>
            <a:solidFill>
              <a:srgbClr val="CE0026"/>
            </a:solidFill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A3F4DF1-1A0E-AB18-E9DB-848D2F851118}"/>
                </a:ext>
              </a:extLst>
            </p:cNvPr>
            <p:cNvSpPr txBox="1"/>
            <p:nvPr/>
          </p:nvSpPr>
          <p:spPr>
            <a:xfrm>
              <a:off x="3430431" y="1539407"/>
              <a:ext cx="2263321" cy="135799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kern="1200" dirty="0">
                  <a:latin typeface="Arial Narrow" panose="020B0606020202030204" pitchFamily="34" charset="0"/>
                </a:rPr>
                <a:t>Supportive Case Management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602A22E-9A28-1223-D8B5-8E7E6547C442}"/>
              </a:ext>
            </a:extLst>
          </p:cNvPr>
          <p:cNvGrpSpPr/>
          <p:nvPr/>
        </p:nvGrpSpPr>
        <p:grpSpPr>
          <a:xfrm>
            <a:off x="1194295" y="3350534"/>
            <a:ext cx="2263321" cy="1357992"/>
            <a:chOff x="830180" y="1603833"/>
            <a:chExt cx="2263321" cy="135799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4088B3B-C4EC-0F42-EA8C-271B80FB957F}"/>
                </a:ext>
              </a:extLst>
            </p:cNvPr>
            <p:cNvSpPr/>
            <p:nvPr/>
          </p:nvSpPr>
          <p:spPr>
            <a:xfrm>
              <a:off x="830180" y="1603833"/>
              <a:ext cx="2263321" cy="1357992"/>
            </a:xfrm>
            <a:prstGeom prst="rect">
              <a:avLst/>
            </a:prstGeom>
            <a:solidFill>
              <a:srgbClr val="CE0026"/>
            </a:solidFill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8C703EF-90AB-1FB0-293F-F04CD7E30F51}"/>
                </a:ext>
              </a:extLst>
            </p:cNvPr>
            <p:cNvSpPr txBox="1"/>
            <p:nvPr/>
          </p:nvSpPr>
          <p:spPr>
            <a:xfrm>
              <a:off x="830180" y="1603833"/>
              <a:ext cx="2263321" cy="135799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kern="1200" dirty="0">
                  <a:latin typeface="Arial Narrow" panose="020B0606020202030204" pitchFamily="34" charset="0"/>
                </a:rPr>
                <a:t> </a:t>
              </a:r>
              <a:r>
                <a:rPr lang="en-US" sz="2100" kern="1200" dirty="0">
                  <a:solidFill>
                    <a:srgbClr val="FFFFFF"/>
                  </a:solidFill>
                  <a:latin typeface="Arial Narrow" panose="020B0606020202030204" pitchFamily="34" charset="0"/>
                  <a:ea typeface="+mn-ea"/>
                  <a:cs typeface="+mn-cs"/>
                </a:rPr>
                <a:t> Community Outreach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49A975D-1242-00D1-A9B6-17626BE8CC29}"/>
              </a:ext>
            </a:extLst>
          </p:cNvPr>
          <p:cNvGrpSpPr/>
          <p:nvPr/>
        </p:nvGrpSpPr>
        <p:grpSpPr>
          <a:xfrm>
            <a:off x="3579201" y="1792352"/>
            <a:ext cx="2263321" cy="1357992"/>
            <a:chOff x="3306933" y="59071"/>
            <a:chExt cx="2263321" cy="135799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F6967A0-5F59-BB09-6BBF-BC52759F1E74}"/>
                </a:ext>
              </a:extLst>
            </p:cNvPr>
            <p:cNvSpPr/>
            <p:nvPr/>
          </p:nvSpPr>
          <p:spPr>
            <a:xfrm>
              <a:off x="3306933" y="59071"/>
              <a:ext cx="2263321" cy="1357992"/>
            </a:xfrm>
            <a:prstGeom prst="rect">
              <a:avLst/>
            </a:prstGeom>
            <a:solidFill>
              <a:srgbClr val="CE0026"/>
            </a:solidFill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D94512A-CCDF-2AE0-CB1C-21146C1D5E99}"/>
                </a:ext>
              </a:extLst>
            </p:cNvPr>
            <p:cNvSpPr txBox="1"/>
            <p:nvPr/>
          </p:nvSpPr>
          <p:spPr>
            <a:xfrm>
              <a:off x="3306933" y="59071"/>
              <a:ext cx="2263321" cy="135799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dirty="0">
                  <a:latin typeface="Arial Narrow" panose="020B0606020202030204" pitchFamily="34" charset="0"/>
                </a:rPr>
                <a:t>Individual Therapy</a:t>
              </a:r>
              <a:endParaRPr lang="en-US" sz="2100" kern="120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3E57ADF-A0BB-7F82-F9FF-F6ED04A8D375}"/>
              </a:ext>
            </a:extLst>
          </p:cNvPr>
          <p:cNvGrpSpPr/>
          <p:nvPr/>
        </p:nvGrpSpPr>
        <p:grpSpPr>
          <a:xfrm>
            <a:off x="5979731" y="1792352"/>
            <a:ext cx="2263321" cy="1357992"/>
            <a:chOff x="5827616" y="37098"/>
            <a:chExt cx="2263321" cy="135799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2A06133-EF9B-0959-CF2C-81CB8216111B}"/>
                </a:ext>
              </a:extLst>
            </p:cNvPr>
            <p:cNvSpPr/>
            <p:nvPr/>
          </p:nvSpPr>
          <p:spPr>
            <a:xfrm>
              <a:off x="5827616" y="37098"/>
              <a:ext cx="2263321" cy="1357992"/>
            </a:xfrm>
            <a:prstGeom prst="rect">
              <a:avLst/>
            </a:prstGeom>
            <a:solidFill>
              <a:srgbClr val="CE0026"/>
            </a:solidFill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4F18895-9264-BCFD-03BB-EC4E5766BF14}"/>
                </a:ext>
              </a:extLst>
            </p:cNvPr>
            <p:cNvSpPr txBox="1"/>
            <p:nvPr/>
          </p:nvSpPr>
          <p:spPr>
            <a:xfrm>
              <a:off x="5827616" y="37098"/>
              <a:ext cx="2263321" cy="135799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933450"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dirty="0">
                  <a:latin typeface="Arial Narrow" panose="020B0606020202030204" pitchFamily="34" charset="0"/>
                </a:rPr>
                <a:t>Group Counseling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4E986BC-6B81-30E7-A087-71E8BDE18E75}"/>
              </a:ext>
            </a:extLst>
          </p:cNvPr>
          <p:cNvGrpSpPr/>
          <p:nvPr/>
        </p:nvGrpSpPr>
        <p:grpSpPr>
          <a:xfrm>
            <a:off x="1194295" y="1792352"/>
            <a:ext cx="2263321" cy="1357992"/>
            <a:chOff x="858019" y="37451"/>
            <a:chExt cx="2263321" cy="135799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7A053F2-50F1-96B5-A990-900A171AE484}"/>
                </a:ext>
              </a:extLst>
            </p:cNvPr>
            <p:cNvSpPr/>
            <p:nvPr/>
          </p:nvSpPr>
          <p:spPr>
            <a:xfrm>
              <a:off x="858019" y="37451"/>
              <a:ext cx="2263321" cy="1357992"/>
            </a:xfrm>
            <a:prstGeom prst="rect">
              <a:avLst/>
            </a:prstGeom>
            <a:solidFill>
              <a:srgbClr val="CE0026"/>
            </a:solidFill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0350499-FE23-291A-1892-381CD64CD072}"/>
                </a:ext>
              </a:extLst>
            </p:cNvPr>
            <p:cNvSpPr txBox="1"/>
            <p:nvPr/>
          </p:nvSpPr>
          <p:spPr>
            <a:xfrm>
              <a:off x="858019" y="37451"/>
              <a:ext cx="2263321" cy="135799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kern="1200" dirty="0">
                  <a:latin typeface="Arial Narrow" panose="020B0606020202030204" pitchFamily="34" charset="0"/>
                </a:rPr>
                <a:t>Crisis Counseling (On Call)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CC42773-50B6-20F9-122E-1E0618BA7BAD}"/>
              </a:ext>
            </a:extLst>
          </p:cNvPr>
          <p:cNvGrpSpPr/>
          <p:nvPr/>
        </p:nvGrpSpPr>
        <p:grpSpPr>
          <a:xfrm>
            <a:off x="8380259" y="3350534"/>
            <a:ext cx="2263321" cy="1380002"/>
            <a:chOff x="6785480" y="1644765"/>
            <a:chExt cx="2127335" cy="138000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57BE83A-6683-8895-69D2-342E12D94297}"/>
                </a:ext>
              </a:extLst>
            </p:cNvPr>
            <p:cNvSpPr/>
            <p:nvPr/>
          </p:nvSpPr>
          <p:spPr>
            <a:xfrm>
              <a:off x="6785481" y="1666775"/>
              <a:ext cx="2127334" cy="1357992"/>
            </a:xfrm>
            <a:prstGeom prst="rect">
              <a:avLst/>
            </a:prstGeom>
            <a:solidFill>
              <a:srgbClr val="CE0026"/>
            </a:solidFill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3077AFC-7939-269B-0EF0-07DE32F04549}"/>
                </a:ext>
              </a:extLst>
            </p:cNvPr>
            <p:cNvSpPr txBox="1"/>
            <p:nvPr/>
          </p:nvSpPr>
          <p:spPr>
            <a:xfrm>
              <a:off x="6785480" y="1644765"/>
              <a:ext cx="1991345" cy="124275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kern="1200" dirty="0">
                  <a:latin typeface="Arial Narrow" panose="020B0606020202030204" pitchFamily="34" charset="0"/>
                </a:rPr>
                <a:t>Substance Use Treatment and Recovery Housing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75B09DB-5033-D1AE-3EFA-F50C990EB851}"/>
              </a:ext>
            </a:extLst>
          </p:cNvPr>
          <p:cNvGrpSpPr/>
          <p:nvPr/>
        </p:nvGrpSpPr>
        <p:grpSpPr>
          <a:xfrm>
            <a:off x="8393945" y="1792352"/>
            <a:ext cx="2263321" cy="1357992"/>
            <a:chOff x="4596030" y="3172278"/>
            <a:chExt cx="2263321" cy="135799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8850360-CE8E-FAD4-D98B-B9EF2837A2E0}"/>
                </a:ext>
              </a:extLst>
            </p:cNvPr>
            <p:cNvSpPr/>
            <p:nvPr/>
          </p:nvSpPr>
          <p:spPr>
            <a:xfrm>
              <a:off x="4596030" y="3172278"/>
              <a:ext cx="2263321" cy="1357992"/>
            </a:xfrm>
            <a:prstGeom prst="rect">
              <a:avLst/>
            </a:prstGeom>
            <a:solidFill>
              <a:srgbClr val="CE0026"/>
            </a:solidFill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2E44568-C167-5023-C3CC-6E6556425749}"/>
                </a:ext>
              </a:extLst>
            </p:cNvPr>
            <p:cNvSpPr txBox="1"/>
            <p:nvPr/>
          </p:nvSpPr>
          <p:spPr>
            <a:xfrm>
              <a:off x="4596030" y="3172278"/>
              <a:ext cx="2263321" cy="135799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933450"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dirty="0">
                  <a:latin typeface="Arial Narrow" panose="020B0606020202030204" pitchFamily="34" charset="0"/>
                </a:rPr>
                <a:t>Psychiatric Treatment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870CB08-FCD5-7A7E-91EF-A3145D0F8DC1}"/>
              </a:ext>
            </a:extLst>
          </p:cNvPr>
          <p:cNvGrpSpPr/>
          <p:nvPr/>
        </p:nvGrpSpPr>
        <p:grpSpPr>
          <a:xfrm>
            <a:off x="1117532" y="4873617"/>
            <a:ext cx="2432576" cy="1410671"/>
            <a:chOff x="3261177" y="1539407"/>
            <a:chExt cx="2432576" cy="1410671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97094FA-0BE1-8FB3-C458-82861DB28FAB}"/>
                </a:ext>
              </a:extLst>
            </p:cNvPr>
            <p:cNvSpPr/>
            <p:nvPr/>
          </p:nvSpPr>
          <p:spPr>
            <a:xfrm>
              <a:off x="3337940" y="1592086"/>
              <a:ext cx="2263321" cy="1357992"/>
            </a:xfrm>
            <a:prstGeom prst="rect">
              <a:avLst/>
            </a:prstGeom>
            <a:solidFill>
              <a:srgbClr val="CE0026"/>
            </a:solidFill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6AD9DE7-D6DD-DF73-F865-E87DCD342A9B}"/>
                </a:ext>
              </a:extLst>
            </p:cNvPr>
            <p:cNvSpPr txBox="1"/>
            <p:nvPr/>
          </p:nvSpPr>
          <p:spPr>
            <a:xfrm>
              <a:off x="3261177" y="1539407"/>
              <a:ext cx="2432576" cy="135799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>
                  <a:latin typeface="Arial Narrow" panose="020B0606020202030204" pitchFamily="34" charset="0"/>
                </a:rPr>
                <a:t>Presentations and Wellness Projects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834D0B5-D102-D63C-EF3D-4BFE07747738}"/>
              </a:ext>
            </a:extLst>
          </p:cNvPr>
          <p:cNvGrpSpPr/>
          <p:nvPr/>
        </p:nvGrpSpPr>
        <p:grpSpPr>
          <a:xfrm>
            <a:off x="5916440" y="4873617"/>
            <a:ext cx="2414215" cy="1410671"/>
            <a:chOff x="3279537" y="1539407"/>
            <a:chExt cx="2414215" cy="1410671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D454ED6-78BA-771D-A3F3-B6192D14079C}"/>
                </a:ext>
              </a:extLst>
            </p:cNvPr>
            <p:cNvSpPr/>
            <p:nvPr/>
          </p:nvSpPr>
          <p:spPr>
            <a:xfrm>
              <a:off x="3337940" y="1592086"/>
              <a:ext cx="2263321" cy="1357992"/>
            </a:xfrm>
            <a:prstGeom prst="rect">
              <a:avLst/>
            </a:prstGeom>
            <a:solidFill>
              <a:srgbClr val="CE0026"/>
            </a:solidFill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A76B672-CAAC-8576-4853-4B8A9DD9A2EE}"/>
                </a:ext>
              </a:extLst>
            </p:cNvPr>
            <p:cNvSpPr txBox="1"/>
            <p:nvPr/>
          </p:nvSpPr>
          <p:spPr>
            <a:xfrm>
              <a:off x="3279537" y="1539407"/>
              <a:ext cx="2414215" cy="135799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kern="1200" dirty="0">
                  <a:latin typeface="Arial Narrow" panose="020B0606020202030204" pitchFamily="34" charset="0"/>
                </a:rPr>
                <a:t>Clinical Supervision and Training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CD201DF-B877-E016-7C93-8CDD7D580258}"/>
              </a:ext>
            </a:extLst>
          </p:cNvPr>
          <p:cNvGrpSpPr/>
          <p:nvPr/>
        </p:nvGrpSpPr>
        <p:grpSpPr>
          <a:xfrm>
            <a:off x="3565516" y="4873617"/>
            <a:ext cx="2284818" cy="1410671"/>
            <a:chOff x="3316443" y="1539407"/>
            <a:chExt cx="2284818" cy="1410671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39D1F17-0A17-0245-9789-1A891C69DE0F}"/>
                </a:ext>
              </a:extLst>
            </p:cNvPr>
            <p:cNvSpPr/>
            <p:nvPr/>
          </p:nvSpPr>
          <p:spPr>
            <a:xfrm>
              <a:off x="3337940" y="1592086"/>
              <a:ext cx="2263321" cy="1357992"/>
            </a:xfrm>
            <a:prstGeom prst="rect">
              <a:avLst/>
            </a:prstGeom>
            <a:solidFill>
              <a:srgbClr val="CE0026"/>
            </a:solidFill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771C535-91C3-0BD9-D945-5F2FA075D8E0}"/>
                </a:ext>
              </a:extLst>
            </p:cNvPr>
            <p:cNvSpPr txBox="1"/>
            <p:nvPr/>
          </p:nvSpPr>
          <p:spPr>
            <a:xfrm>
              <a:off x="3316443" y="1539407"/>
              <a:ext cx="2226416" cy="135799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>
                  <a:latin typeface="Arial Narrow" panose="020B0606020202030204" pitchFamily="34" charset="0"/>
                </a:rPr>
                <a:t>Workshops and Special Events</a:t>
              </a:r>
              <a:endParaRPr lang="en-US" sz="2000" kern="120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18BCBB3-23A0-B633-55FD-5BCE604B5552}"/>
              </a:ext>
            </a:extLst>
          </p:cNvPr>
          <p:cNvGrpSpPr/>
          <p:nvPr/>
        </p:nvGrpSpPr>
        <p:grpSpPr>
          <a:xfrm>
            <a:off x="8396761" y="4926296"/>
            <a:ext cx="2263321" cy="1553752"/>
            <a:chOff x="3337940" y="1592086"/>
            <a:chExt cx="2263321" cy="155375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C7C219E-07E5-5973-792E-78FF061CFDB4}"/>
                </a:ext>
              </a:extLst>
            </p:cNvPr>
            <p:cNvSpPr/>
            <p:nvPr/>
          </p:nvSpPr>
          <p:spPr>
            <a:xfrm>
              <a:off x="3337940" y="1592086"/>
              <a:ext cx="2263321" cy="1357992"/>
            </a:xfrm>
            <a:prstGeom prst="rect">
              <a:avLst/>
            </a:prstGeom>
            <a:solidFill>
              <a:srgbClr val="CE0026"/>
            </a:solidFill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DD71656-8A90-ECDB-F40C-421C9CFEAE3D}"/>
                </a:ext>
              </a:extLst>
            </p:cNvPr>
            <p:cNvSpPr txBox="1"/>
            <p:nvPr/>
          </p:nvSpPr>
          <p:spPr>
            <a:xfrm>
              <a:off x="3430432" y="1774278"/>
              <a:ext cx="1994020" cy="13715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933450"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dirty="0">
                  <a:latin typeface="Arial Narrow" panose="020B0606020202030204" pitchFamily="34" charset="0"/>
                </a:rPr>
                <a:t>Information and Referral to Community Services</a:t>
              </a:r>
            </a:p>
            <a:p>
              <a:pPr marL="0" lvl="0" indent="0" algn="ctr" defTabSz="9334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kern="1200" dirty="0">
                  <a:latin typeface="Arial Narrow" panose="020B060602020203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9793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48156-A3D4-0D7C-6652-47A5C7B18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53E86ED-8048-C460-D41D-32D0F20DEC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332527-BF00-0427-B1B8-6C923E19ED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18304" y="377952"/>
            <a:ext cx="7473696" cy="6480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8E7198-3BE7-AC25-50FA-822156C26A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3667" y="377952"/>
            <a:ext cx="2944705" cy="170243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>
                <a:solidFill>
                  <a:schemeClr val="bg1"/>
                </a:solidFill>
              </a:rPr>
              <a:t>Scan this QR Code for up-to-date Let’s Talk locations, schedule and information!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6140664-F6A8-8292-7012-5AC234FEFD63}"/>
              </a:ext>
            </a:extLst>
          </p:cNvPr>
          <p:cNvSpPr txBox="1">
            <a:spLocks/>
          </p:cNvSpPr>
          <p:nvPr/>
        </p:nvSpPr>
        <p:spPr>
          <a:xfrm>
            <a:off x="6468856" y="626491"/>
            <a:ext cx="3972592" cy="10247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</a:rPr>
              <a:t>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AA4C7-B52C-76E7-CE03-7204E63ED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558FC7-71D5-7E26-93BA-CCFEE0517F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0434" y="6311620"/>
            <a:ext cx="1048870" cy="31092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74B82759-75CD-57A2-5B13-DE985688525D}"/>
              </a:ext>
            </a:extLst>
          </p:cNvPr>
          <p:cNvSpPr txBox="1">
            <a:spLocks/>
          </p:cNvSpPr>
          <p:nvPr/>
        </p:nvSpPr>
        <p:spPr>
          <a:xfrm>
            <a:off x="4227922" y="530635"/>
            <a:ext cx="8229600" cy="808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/>
              <a:t>“Let’s Talk” </a:t>
            </a:r>
          </a:p>
          <a:p>
            <a:pPr algn="ctr"/>
            <a:r>
              <a:rPr lang="en-US" sz="3200" b="1" dirty="0"/>
              <a:t>with Community Based Counselors</a:t>
            </a:r>
          </a:p>
        </p:txBody>
      </p:sp>
      <p:pic>
        <p:nvPicPr>
          <p:cNvPr id="15" name="Picture 14" descr=" ">
            <a:extLst>
              <a:ext uri="{FF2B5EF4-FFF2-40B4-BE49-F238E27FC236}">
                <a16:creationId xmlns:a16="http://schemas.microsoft.com/office/drawing/2014/main" id="{1DEB3001-0502-B25C-8516-DE02641005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6" t="4849" r="18679" b="13657"/>
          <a:stretch/>
        </p:blipFill>
        <p:spPr>
          <a:xfrm>
            <a:off x="5964752" y="1032808"/>
            <a:ext cx="4802341" cy="55279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42C7EF-89F9-80D1-F3B7-B625976C33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539" y="2080384"/>
            <a:ext cx="2947833" cy="299758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2452148-307B-8F96-8116-A71D76253169}"/>
              </a:ext>
            </a:extLst>
          </p:cNvPr>
          <p:cNvSpPr txBox="1">
            <a:spLocks/>
          </p:cNvSpPr>
          <p:nvPr/>
        </p:nvSpPr>
        <p:spPr>
          <a:xfrm>
            <a:off x="4806176" y="1728308"/>
            <a:ext cx="7270595" cy="4503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/>
            <a:r>
              <a:rPr lang="en-US" sz="1800" dirty="0">
                <a:ea typeface="Calibri" panose="020F0502020204030204" pitchFamily="34" charset="0"/>
                <a:cs typeface="Calibri" panose="020F0502020204030204" pitchFamily="34" charset="0"/>
              </a:rPr>
              <a:t>Community Based Counselors (</a:t>
            </a:r>
            <a:r>
              <a:rPr lang="en-US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CBCs) are located in </a:t>
            </a:r>
            <a:r>
              <a:rPr lang="en-US" sz="18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16</a:t>
            </a:r>
            <a:r>
              <a:rPr lang="en-US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communities on campus and provide drop-in support (like office hours) for 1-2 hours per week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ea typeface="Calibri" panose="020F0502020204030204" pitchFamily="34" charset="0"/>
                <a:cs typeface="Calibri" panose="020F0502020204030204" pitchFamily="34" charset="0"/>
              </a:rPr>
              <a:t>Counselors o</a:t>
            </a:r>
            <a:r>
              <a:rPr lang="en-US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ffer general support, consultation, education or can help get you connected to CAPS  or community services.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Let’s </a:t>
            </a:r>
            <a:r>
              <a:rPr lang="en-US" sz="1800" dirty="0"/>
              <a:t>Talk is provided by </a:t>
            </a:r>
            <a:r>
              <a:rPr lang="en-US" sz="1800" b="1" dirty="0"/>
              <a:t>phone, video </a:t>
            </a:r>
            <a:r>
              <a:rPr lang="en-US" sz="18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or in person</a:t>
            </a:r>
            <a:r>
              <a:rPr lang="en-US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Call CAPS </a:t>
            </a:r>
            <a:r>
              <a:rPr lang="en-US" sz="1800" dirty="0">
                <a:cs typeface="Calibri" panose="020F0502020204030204" pitchFamily="34" charset="0"/>
              </a:rPr>
              <a:t>at</a:t>
            </a:r>
            <a:r>
              <a:rPr lang="en-US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/>
              <a:t>848-932-7884</a:t>
            </a:r>
            <a:r>
              <a:rPr lang="en-US" sz="1800" dirty="0"/>
              <a:t> </a:t>
            </a:r>
            <a:r>
              <a:rPr lang="en-US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and choose </a:t>
            </a:r>
            <a:r>
              <a:rPr lang="en-US" sz="18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option #2 </a:t>
            </a:r>
            <a:r>
              <a:rPr lang="en-US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to schedule an appointment or drop in to one of our locations.</a:t>
            </a:r>
          </a:p>
          <a:p>
            <a:pPr marL="0" indent="0" algn="ctr">
              <a:buNone/>
            </a:pPr>
            <a:endParaRPr lang="en-US" sz="18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1800" dirty="0">
                <a:ea typeface="Calibri" panose="020F0502020204030204" pitchFamily="34" charset="0"/>
                <a:cs typeface="Calibri" panose="020F0502020204030204" pitchFamily="34" charset="0"/>
              </a:rPr>
              <a:t>The Student Health website is updated each semester and provides information about the times and locations for Let’s Talk. </a:t>
            </a:r>
          </a:p>
          <a:p>
            <a:pPr marL="0" indent="0" algn="ctr">
              <a:buNone/>
            </a:pPr>
            <a:r>
              <a:rPr lang="en-US" sz="1800" b="1" dirty="0">
                <a:ea typeface="Calibri" panose="020F0502020204030204" pitchFamily="34" charset="0"/>
                <a:cs typeface="Calibri" panose="020F0502020204030204" pitchFamily="34" charset="0"/>
              </a:rPr>
              <a:t>Use QR code to see times and locations or </a:t>
            </a:r>
            <a:r>
              <a:rPr lang="en-US" sz="1800" dirty="0">
                <a:ea typeface="Calibri" panose="020F0502020204030204" pitchFamily="34" charset="0"/>
                <a:cs typeface="Calibri" panose="020F0502020204030204" pitchFamily="34" charset="0"/>
              </a:rPr>
              <a:t>health.rutgers.edu/medical-counseling-services/counseling/therapy/community-based-counseling/ for details.</a:t>
            </a:r>
            <a:endParaRPr lang="en-U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237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C41CC-19BF-D987-A7A8-8A36068F8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3FB3D0-FD79-DBE2-DB89-2B54EA6890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4BA071-3CDA-D499-C67B-692B689E0E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77952"/>
            <a:ext cx="11824446" cy="6480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0E72D1-E0EF-565E-9875-A0960338DC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434" y="6311620"/>
            <a:ext cx="1048870" cy="3109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2C0659-6619-9FC8-84DE-A68922990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434" y="365126"/>
            <a:ext cx="10563768" cy="794372"/>
          </a:xfrm>
        </p:spPr>
        <p:txBody>
          <a:bodyPr>
            <a:normAutofit/>
          </a:bodyPr>
          <a:lstStyle/>
          <a:p>
            <a:pPr algn="ctr"/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Rutgers Counseling, Alcohol and Other Drug Assistance Program &amp; Psychiatric Services (CAPS) </a:t>
            </a:r>
            <a:b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 dirty="0"/>
              <a:t>How Do Students Get Connected to CAPS?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8F6D2C-FB8A-1D71-D318-AB26D009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98779C5B-6C4E-C8DF-225E-D1EE5B8207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877173"/>
              </p:ext>
            </p:extLst>
          </p:nvPr>
        </p:nvGraphicFramePr>
        <p:xfrm>
          <a:off x="550434" y="1036949"/>
          <a:ext cx="10803366" cy="5138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0226">
                  <a:extLst>
                    <a:ext uri="{9D8B030D-6E8A-4147-A177-3AD203B41FA5}">
                      <a16:colId xmlns:a16="http://schemas.microsoft.com/office/drawing/2014/main" val="2870475814"/>
                    </a:ext>
                  </a:extLst>
                </a:gridCol>
                <a:gridCol w="3652018">
                  <a:extLst>
                    <a:ext uri="{9D8B030D-6E8A-4147-A177-3AD203B41FA5}">
                      <a16:colId xmlns:a16="http://schemas.microsoft.com/office/drawing/2014/main" val="373629650"/>
                    </a:ext>
                  </a:extLst>
                </a:gridCol>
                <a:gridCol w="3601122">
                  <a:extLst>
                    <a:ext uri="{9D8B030D-6E8A-4147-A177-3AD203B41FA5}">
                      <a16:colId xmlns:a16="http://schemas.microsoft.com/office/drawing/2014/main" val="2806574376"/>
                    </a:ext>
                  </a:extLst>
                </a:gridCol>
              </a:tblGrid>
              <a:tr h="513814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Call the CAPS Office at</a:t>
                      </a:r>
                    </a:p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848-932-7884</a:t>
                      </a:r>
                    </a:p>
                    <a:p>
                      <a:pPr algn="ctr"/>
                      <a:endParaRPr lang="en-US" sz="1000" b="0" dirty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To set up a phone screening for services and schedule an initial meeting with a counselor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To reschedule an appointment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To ask questions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1000" b="0" dirty="0">
                        <a:solidFill>
                          <a:schemeClr val="bg1"/>
                        </a:solidFill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OR Visit Our Website for More Information</a:t>
                      </a:r>
                    </a:p>
                    <a:p>
                      <a:pPr marL="0" algn="ctr" defTabSz="914400" rtl="0" eaLnBrk="1" latinLnBrk="0" hangingPunct="1"/>
                      <a:endParaRPr lang="en-US" sz="1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https://health.rutgers.edu/medical-and-counseling-services/counseling-services</a:t>
                      </a:r>
                    </a:p>
                    <a:p>
                      <a:pPr algn="ctr"/>
                      <a:endParaRPr lang="en-US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E00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Reach the Daytime On-call Counselor for Crisis Support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endParaRPr lang="en-US" sz="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en-US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 CAPS on-call counselor is available for crisis intervention and emergencies Monday through Friday, 8:30am to 4:30pm, except University holidays. The phone is answered by a service that can provide students with immediate assistance in a crisis service  when CAPS is closed.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endParaRPr lang="en-US"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en-US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Students can access the on-call counselor by visiting 17 Senior Street on the College Ave Campus or calling </a:t>
                      </a:r>
                      <a:r>
                        <a:rPr lang="en-US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848-932-7884</a:t>
                      </a:r>
                      <a:r>
                        <a:rPr lang="en-US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endParaRPr lang="en-US" sz="12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endParaRPr lang="en-US" sz="12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E00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Drop-In to Let’s Talk with Community Based Counselors  </a:t>
                      </a:r>
                    </a:p>
                    <a:p>
                      <a:pPr marL="0" indent="0" algn="l">
                        <a:buNone/>
                      </a:pPr>
                      <a:endParaRPr lang="en-US" sz="800" dirty="0">
                        <a:solidFill>
                          <a:schemeClr val="bg1"/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CBCs are located in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communities on campus and have office hours 1-2 hours a week for students to drop in to discuss a concern, get support, consult, get information or to be connected to a CAPS counselor.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Let’s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Talk is provided by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phone, video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 in </a:t>
                      </a: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person</a:t>
                      </a: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Call CAPS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cs typeface="Calibri" panose="020F0502020204030204" pitchFamily="34" charset="0"/>
                        </a:rPr>
                        <a:t>at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848-932-7884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 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 choose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option #2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 schedule an appointment or drop in to one of our locations.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500" dirty="0">
                        <a:solidFill>
                          <a:schemeClr val="bg1"/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 more information about Let’s Talk: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E00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260240"/>
                  </a:ext>
                </a:extLst>
              </a:tr>
            </a:tbl>
          </a:graphicData>
        </a:graphic>
      </p:graphicFrame>
      <p:pic>
        <p:nvPicPr>
          <p:cNvPr id="8" name="Picture 7" descr="A brick house with a few trees&#10;&#10;AI-generated content may be incorrect.">
            <a:extLst>
              <a:ext uri="{FF2B5EF4-FFF2-40B4-BE49-F238E27FC236}">
                <a16:creationId xmlns:a16="http://schemas.microsoft.com/office/drawing/2014/main" id="{55EEC638-6F02-71AB-C4D0-7B007F50F5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441" y="3941281"/>
            <a:ext cx="2071563" cy="202696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08CB74-B3CB-1106-F4EC-932FD6C046C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395" t="3208" r="3920" b="3365"/>
          <a:stretch/>
        </p:blipFill>
        <p:spPr>
          <a:xfrm>
            <a:off x="1237774" y="3855562"/>
            <a:ext cx="2220606" cy="22206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093A5A-2C94-8846-5D47-4336DB1D5F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7478" y="3855562"/>
            <a:ext cx="2220605" cy="225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876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7679C-F733-4887-D778-331256DE4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0DD61A-C589-02AE-EE09-E6E70CE76F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B1339F-2884-E6E1-497B-22DD8CCA679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77952"/>
            <a:ext cx="11824446" cy="6480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0E099F-7923-1486-AD85-0BFC8496FA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434" y="6311620"/>
            <a:ext cx="1048870" cy="3109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1AB0F7-B034-1881-CCA9-F9AA0FBBE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423" y="468087"/>
            <a:ext cx="10515600" cy="166509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We Want to Know What You Think!</a:t>
            </a:r>
            <a:br>
              <a:rPr lang="en-US" sz="3200" b="1" dirty="0"/>
            </a:br>
            <a:r>
              <a:rPr lang="en-US" sz="2900" b="1" dirty="0"/>
              <a:t>Please Tell Us by Taking Our Workshop Interest Survey</a:t>
            </a:r>
            <a:br>
              <a:rPr lang="en-US" sz="3200" b="1" dirty="0"/>
            </a:br>
            <a:r>
              <a:rPr lang="en-US" sz="2200" b="1" u="sng" dirty="0"/>
              <a:t> </a:t>
            </a:r>
            <a:r>
              <a:rPr lang="en-US" sz="2200" b="1" u="sng" dirty="0">
                <a:hlinkClick r:id="rId4"/>
              </a:rPr>
              <a:t>https://rutgers.ca1.qualtrics.com/jfe/form/SV_b9mAfjf5DSlNZOK</a:t>
            </a:r>
            <a:endParaRPr lang="en-US" sz="3200" b="1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53A658-71AA-B8A4-884D-0AFBF06AB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9</a:t>
            </a:fld>
            <a:endParaRPr lang="en-US" dirty="0"/>
          </a:p>
        </p:txBody>
      </p:sp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F987FEC9-B45B-1BE1-EEE8-DCF32D73ED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325" y="2223320"/>
            <a:ext cx="3749040" cy="3749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6040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utgers_generic_ppt_template2025" id="{BAED25A8-A748-4578-B53B-878A47D61D27}" vid="{D8040460-1125-4A7E-9CE9-171235C821A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02DA1231611544B7633ABC55414EFF" ma:contentTypeVersion="18" ma:contentTypeDescription="Create a new document." ma:contentTypeScope="" ma:versionID="945e2f93c8e5e7e22ebc8f75fe628cc9">
  <xsd:schema xmlns:xsd="http://www.w3.org/2001/XMLSchema" xmlns:xs="http://www.w3.org/2001/XMLSchema" xmlns:p="http://schemas.microsoft.com/office/2006/metadata/properties" xmlns:ns2="113e35d5-149a-42d0-9759-7e4251ca70ae" xmlns:ns3="7ea28f75-b447-4008-abb1-f022e6a61489" targetNamespace="http://schemas.microsoft.com/office/2006/metadata/properties" ma:root="true" ma:fieldsID="5375419e20a0ddb80eb4d4f20f02c7fc" ns2:_="" ns3:_="">
    <xsd:import namespace="113e35d5-149a-42d0-9759-7e4251ca70ae"/>
    <xsd:import namespace="7ea28f75-b447-4008-abb1-f022e6a614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3e35d5-149a-42d0-9759-7e4251ca70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f48fd182-3af3-4b45-858c-95346ee1bc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a28f75-b447-4008-abb1-f022e6a6148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4c75616-ecdf-4ec9-ad19-abf48ff25f01}" ma:internalName="TaxCatchAll" ma:showField="CatchAllData" ma:web="7ea28f75-b447-4008-abb1-f022e6a614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ea28f75-b447-4008-abb1-f022e6a61489" xsi:nil="true"/>
    <lcf76f155ced4ddcb4097134ff3c332f xmlns="113e35d5-149a-42d0-9759-7e4251ca70a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6A7DB3E-142C-4786-A80C-1AB0CF4D5E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1F6687-8224-4D55-BAF1-1CF1DD5BB8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3e35d5-149a-42d0-9759-7e4251ca70ae"/>
    <ds:schemaRef ds:uri="7ea28f75-b447-4008-abb1-f022e6a614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2D89DAB-525B-4EC2-AAA8-A39E1068B097}">
  <ds:schemaRefs>
    <ds:schemaRef ds:uri="113e35d5-149a-42d0-9759-7e4251ca70ae"/>
    <ds:schemaRef ds:uri="7ea28f75-b447-4008-abb1-f022e6a61489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3881</TotalTime>
  <Words>1090</Words>
  <Application>Microsoft Office PowerPoint</Application>
  <PresentationFormat>Widescreen</PresentationFormat>
  <Paragraphs>166</Paragraphs>
  <Slides>10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1_Office Theme</vt:lpstr>
      <vt:lpstr>Rutgers Student Health Counseling, Alcohol and Other Drug Assistance Program &amp; Psychiatric Services (CAPS)  </vt:lpstr>
      <vt:lpstr>PowerPoint Presentation</vt:lpstr>
      <vt:lpstr>PowerPoint Presentation</vt:lpstr>
      <vt:lpstr>Who are the Staff at CAPS?</vt:lpstr>
      <vt:lpstr>Who are the Staff at CAPS?</vt:lpstr>
      <vt:lpstr>PowerPoint Presentation</vt:lpstr>
      <vt:lpstr>PowerPoint Presentation</vt:lpstr>
      <vt:lpstr>Rutgers Counseling, Alcohol and Other Drug Assistance Program &amp; Psychiatric Services (CAPS)  How Do Students Get Connected to CAPS?</vt:lpstr>
      <vt:lpstr>We Want to Know What You Think! Please Tell Us by Taking Our Workshop Interest Survey  https://rutgers.ca1.qualtrics.com/jfe/form/SV_b9mAfjf5DSlNZOK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Hall</dc:creator>
  <cp:lastModifiedBy>Manda Gatto</cp:lastModifiedBy>
  <cp:revision>48</cp:revision>
  <dcterms:created xsi:type="dcterms:W3CDTF">2024-09-24T14:53:54Z</dcterms:created>
  <dcterms:modified xsi:type="dcterms:W3CDTF">2026-08-20T14:42:24Z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0x010100E102DA1231611544B7633ABC55414EFF</vt:lpwstr>
  </property>
  <property fmtid="{D5CDD505-2E9C-101B-9397-08002B2CF9AE}" pid="3" name="MediaServiceImageTags">
    <vt:lpwstr/>
  </property>
</Properties>
</file>