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9" r:id="rId2"/>
    <p:sldId id="257" r:id="rId3"/>
    <p:sldId id="256" r:id="rId4"/>
    <p:sldId id="27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3144"/>
    <a:srgbClr val="D91330"/>
    <a:srgbClr val="D80E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E59A95-CC64-4F5C-A235-0CA3953072BB}" v="4" dt="2026-08-18T02:08:40.5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172"/>
    <p:restoredTop sz="95000"/>
  </p:normalViewPr>
  <p:slideViewPr>
    <p:cSldViewPr snapToGrid="0">
      <p:cViewPr varScale="1">
        <p:scale>
          <a:sx n="103" d="100"/>
          <a:sy n="103" d="100"/>
        </p:scale>
        <p:origin x="184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cy Scott" userId="ba8f1150-04d0-4f4b-a540-1e3b3b5c839a" providerId="ADAL" clId="{5354D602-D41B-444C-96F3-5C438025F7D6}"/>
    <pc:docChg chg="custSel modSld">
      <pc:chgData name="Tracy Scott" userId="ba8f1150-04d0-4f4b-a540-1e3b3b5c839a" providerId="ADAL" clId="{5354D602-D41B-444C-96F3-5C438025F7D6}" dt="2026-08-18T16:08:37.273" v="173" actId="313"/>
      <pc:docMkLst>
        <pc:docMk/>
      </pc:docMkLst>
      <pc:sldChg chg="addSp modSp mod">
        <pc:chgData name="Tracy Scott" userId="ba8f1150-04d0-4f4b-a540-1e3b3b5c839a" providerId="ADAL" clId="{5354D602-D41B-444C-96F3-5C438025F7D6}" dt="2026-08-18T02:36:44.417" v="107" actId="1076"/>
        <pc:sldMkLst>
          <pc:docMk/>
          <pc:sldMk cId="243854399" sldId="259"/>
        </pc:sldMkLst>
        <pc:spChg chg="mod">
          <ac:chgData name="Tracy Scott" userId="ba8f1150-04d0-4f4b-a540-1e3b3b5c839a" providerId="ADAL" clId="{5354D602-D41B-444C-96F3-5C438025F7D6}" dt="2026-08-18T02:35:52.474" v="106" actId="1076"/>
          <ac:spMkLst>
            <pc:docMk/>
            <pc:sldMk cId="243854399" sldId="259"/>
            <ac:spMk id="3" creationId="{92097C74-D38A-4190-8236-C0FF1BD7C6B4}"/>
          </ac:spMkLst>
        </pc:spChg>
        <pc:spChg chg="mod">
          <ac:chgData name="Tracy Scott" userId="ba8f1150-04d0-4f4b-a540-1e3b3b5c839a" providerId="ADAL" clId="{5354D602-D41B-444C-96F3-5C438025F7D6}" dt="2026-08-18T02:34:41.870" v="102" actId="1076"/>
          <ac:spMkLst>
            <pc:docMk/>
            <pc:sldMk cId="243854399" sldId="259"/>
            <ac:spMk id="5" creationId="{CE506453-C2B8-2716-F214-B604658125DF}"/>
          </ac:spMkLst>
        </pc:spChg>
        <pc:spChg chg="mod">
          <ac:chgData name="Tracy Scott" userId="ba8f1150-04d0-4f4b-a540-1e3b3b5c839a" providerId="ADAL" clId="{5354D602-D41B-444C-96F3-5C438025F7D6}" dt="2026-08-18T02:31:38.362" v="88" actId="1076"/>
          <ac:spMkLst>
            <pc:docMk/>
            <pc:sldMk cId="243854399" sldId="259"/>
            <ac:spMk id="7" creationId="{9B8EBC17-CC2D-38C9-8111-BBAED6429978}"/>
          </ac:spMkLst>
        </pc:spChg>
        <pc:spChg chg="add mod">
          <ac:chgData name="Tracy Scott" userId="ba8f1150-04d0-4f4b-a540-1e3b3b5c839a" providerId="ADAL" clId="{5354D602-D41B-444C-96F3-5C438025F7D6}" dt="2026-08-18T02:34:32.213" v="101" actId="1076"/>
          <ac:spMkLst>
            <pc:docMk/>
            <pc:sldMk cId="243854399" sldId="259"/>
            <ac:spMk id="9" creationId="{CE3A8055-CB5A-810B-EEBA-DD11B9ACDD45}"/>
          </ac:spMkLst>
        </pc:spChg>
        <pc:spChg chg="add mod">
          <ac:chgData name="Tracy Scott" userId="ba8f1150-04d0-4f4b-a540-1e3b3b5c839a" providerId="ADAL" clId="{5354D602-D41B-444C-96F3-5C438025F7D6}" dt="2026-08-18T02:34:52.889" v="103" actId="1076"/>
          <ac:spMkLst>
            <pc:docMk/>
            <pc:sldMk cId="243854399" sldId="259"/>
            <ac:spMk id="14" creationId="{2BA684E8-7CFF-78F0-08A2-CD4D0E770F4F}"/>
          </ac:spMkLst>
        </pc:spChg>
        <pc:picChg chg="mod">
          <ac:chgData name="Tracy Scott" userId="ba8f1150-04d0-4f4b-a540-1e3b3b5c839a" providerId="ADAL" clId="{5354D602-D41B-444C-96F3-5C438025F7D6}" dt="2026-08-18T02:35:11.435" v="104" actId="1076"/>
          <ac:picMkLst>
            <pc:docMk/>
            <pc:sldMk cId="243854399" sldId="259"/>
            <ac:picMk id="2" creationId="{A1512F39-546D-ECA3-3BD2-FC4251E87FA3}"/>
          </ac:picMkLst>
        </pc:picChg>
        <pc:picChg chg="mod">
          <ac:chgData name="Tracy Scott" userId="ba8f1150-04d0-4f4b-a540-1e3b3b5c839a" providerId="ADAL" clId="{5354D602-D41B-444C-96F3-5C438025F7D6}" dt="2026-08-18T02:32:05.513" v="93" actId="1076"/>
          <ac:picMkLst>
            <pc:docMk/>
            <pc:sldMk cId="243854399" sldId="259"/>
            <ac:picMk id="6" creationId="{22905587-CB35-2448-AC4A-0983F80D0B3F}"/>
          </ac:picMkLst>
        </pc:picChg>
        <pc:picChg chg="mod">
          <ac:chgData name="Tracy Scott" userId="ba8f1150-04d0-4f4b-a540-1e3b3b5c839a" providerId="ADAL" clId="{5354D602-D41B-444C-96F3-5C438025F7D6}" dt="2026-08-18T02:36:44.417" v="107" actId="1076"/>
          <ac:picMkLst>
            <pc:docMk/>
            <pc:sldMk cId="243854399" sldId="259"/>
            <ac:picMk id="10" creationId="{86AF31C2-BC9C-E84A-6114-F9A569F0575B}"/>
          </ac:picMkLst>
        </pc:picChg>
        <pc:picChg chg="add mod">
          <ac:chgData name="Tracy Scott" userId="ba8f1150-04d0-4f4b-a540-1e3b3b5c839a" providerId="ADAL" clId="{5354D602-D41B-444C-96F3-5C438025F7D6}" dt="2026-08-18T02:32:39.557" v="97" actId="1076"/>
          <ac:picMkLst>
            <pc:docMk/>
            <pc:sldMk cId="243854399" sldId="259"/>
            <ac:picMk id="12" creationId="{4536B689-1EE2-1F7B-D2B6-F4EC7DBC6A17}"/>
          </ac:picMkLst>
        </pc:picChg>
        <pc:picChg chg="add mod modCrop">
          <ac:chgData name="Tracy Scott" userId="ba8f1150-04d0-4f4b-a540-1e3b3b5c839a" providerId="ADAL" clId="{5354D602-D41B-444C-96F3-5C438025F7D6}" dt="2026-08-18T02:35:25.277" v="105" actId="1076"/>
          <ac:picMkLst>
            <pc:docMk/>
            <pc:sldMk cId="243854399" sldId="259"/>
            <ac:picMk id="15" creationId="{8370F0E6-0B02-858A-6276-E14C5C279D0D}"/>
          </ac:picMkLst>
        </pc:picChg>
      </pc:sldChg>
      <pc:sldChg chg="modSp mod">
        <pc:chgData name="Tracy Scott" userId="ba8f1150-04d0-4f4b-a540-1e3b3b5c839a" providerId="ADAL" clId="{5354D602-D41B-444C-96F3-5C438025F7D6}" dt="2026-08-18T16:08:37.273" v="173" actId="313"/>
        <pc:sldMkLst>
          <pc:docMk/>
          <pc:sldMk cId="1458914236" sldId="270"/>
        </pc:sldMkLst>
        <pc:spChg chg="mod">
          <ac:chgData name="Tracy Scott" userId="ba8f1150-04d0-4f4b-a540-1e3b3b5c839a" providerId="ADAL" clId="{5354D602-D41B-444C-96F3-5C438025F7D6}" dt="2026-08-18T16:08:37.273" v="173" actId="313"/>
          <ac:spMkLst>
            <pc:docMk/>
            <pc:sldMk cId="1458914236" sldId="270"/>
            <ac:spMk id="3" creationId="{4F0A5D47-4E3F-D2CB-9C51-DD820EEE6E6F}"/>
          </ac:spMkLst>
        </pc:spChg>
        <pc:spChg chg="mod">
          <ac:chgData name="Tracy Scott" userId="ba8f1150-04d0-4f4b-a540-1e3b3b5c839a" providerId="ADAL" clId="{5354D602-D41B-444C-96F3-5C438025F7D6}" dt="2026-08-18T02:13:12.493" v="25" actId="1076"/>
          <ac:spMkLst>
            <pc:docMk/>
            <pc:sldMk cId="1458914236" sldId="270"/>
            <ac:spMk id="7" creationId="{E839594A-7FE5-8677-26C1-B6B243D454BA}"/>
          </ac:spMkLst>
        </pc:spChg>
        <pc:picChg chg="mod">
          <ac:chgData name="Tracy Scott" userId="ba8f1150-04d0-4f4b-a540-1e3b3b5c839a" providerId="ADAL" clId="{5354D602-D41B-444C-96F3-5C438025F7D6}" dt="2026-08-18T02:13:01.442" v="23" actId="1076"/>
          <ac:picMkLst>
            <pc:docMk/>
            <pc:sldMk cId="1458914236" sldId="270"/>
            <ac:picMk id="6" creationId="{F916920E-ADB8-5A21-481B-6001FB8410C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55C9B4-3935-374D-8173-0F9921A96918}" type="datetimeFigureOut">
              <a:rPr lang="en-US" smtClean="0"/>
              <a:t>8/26/26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9D386-AE9A-B040-9FA6-E05C4B96EC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095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9D386-AE9A-B040-9FA6-E05C4B96ECD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231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35976-7DAA-C499-A4B4-A5B2209C4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680C7A-58ED-31F5-918B-3E07DF2608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7240E5-7069-CFB8-249B-7FF4D9D120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402BF2-7D8A-1129-BF03-70C2677C3B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9D386-AE9A-B040-9FA6-E05C4B96ECD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220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2ECCC-8B19-0CAA-FE5D-D85CA1E9BE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5B8C29-9D6F-1049-6EB0-5A145E69D1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9F4CEA-F2C7-D471-01F7-36C1023E5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5020C-C490-224B-BC11-B8A90C5CBB76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D89EDC-A9FA-61D8-E156-DE34A5C32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927CA9-AF2F-D00D-00A3-0960F2E8B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1507B-62FE-5247-97D4-BDE1FE6D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808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3D42C-BB6D-9F94-E7E4-D1411F8BE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BB5F63-93CC-D33B-DE8B-0CA29A8343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05C807-0BE3-236C-CBC1-F034435FD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5020C-C490-224B-BC11-B8A90C5CBB76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CDD539-5889-F69D-D6A3-7F35C01EA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812EB2-E41B-B454-DF40-3BB199ED3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1507B-62FE-5247-97D4-BDE1FE6D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698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C5D2D9-5E3B-4A61-50C1-3EF4BEF12B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A7CE57-B3CC-16AC-0D89-F1FA3E9A74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46CA3B-2CD4-7A16-3646-96A54A94F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5020C-C490-224B-BC11-B8A90C5CBB76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2574E3-EF1F-37CD-8D7C-136F8CED5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C12B9B-18E0-CD3E-7D7C-7BB9CF4C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1507B-62FE-5247-97D4-BDE1FE6D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505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590A2-AAE8-3A91-1BCE-455F62073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1205A-424B-A58A-2E87-02CCCB7E79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81D39D-379E-A6D9-2D80-C5EE138AC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5020C-C490-224B-BC11-B8A90C5CBB76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D4FE40-484E-B67A-5805-34BACC7AD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6AF0C4-E862-1A08-2105-595DAE06D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1507B-62FE-5247-97D4-BDE1FE6D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8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A6B1A-BD48-5829-908C-AD433D68B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0BC18A-D1AF-A8E7-4F08-AA707D39D1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229149-0EE0-AE51-27FA-A0622967D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5020C-C490-224B-BC11-B8A90C5CBB76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8CF68F-6673-BCB2-913D-9ED7188A9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47B15C-8BF6-9F6E-ADB7-58C0E55C1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1507B-62FE-5247-97D4-BDE1FE6D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937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142BD-6003-C482-43C3-D49E15CFC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328F27-5ABA-8C2D-46BB-01346CD5FA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0886C5-2B74-2F4A-B5B8-01C32EC957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C80A27-4716-4210-4911-38527798D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5020C-C490-224B-BC11-B8A90C5CBB76}" type="datetimeFigureOut">
              <a:rPr lang="en-US" smtClean="0"/>
              <a:t>8/26/26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AD25C8-A0C5-C0F2-3C56-2D1C35662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4C17CE-777C-95DA-57B4-5D91398BC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1507B-62FE-5247-97D4-BDE1FE6D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571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32274-810A-A27B-14DB-F3603B8CD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D3E22E-8216-3C46-DC6E-DBB121DDC1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2FFBF7-77E2-95D6-BC22-4B18FA10EE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4CE76B-DC46-E50A-6075-C2FF4ED718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E7DAB-D6B4-4EBA-3C5E-3BE5C038FB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4A853D-5F10-6B14-FFFB-0F4261FB2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5020C-C490-224B-BC11-B8A90C5CBB76}" type="datetimeFigureOut">
              <a:rPr lang="en-US" smtClean="0"/>
              <a:t>8/26/26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619A08-28B9-D80A-DE3F-DF61F0ADF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5DD11A-7CA4-B67C-D334-F8913F809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1507B-62FE-5247-97D4-BDE1FE6D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11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DBA48-F0CC-8A33-C65C-0F1765104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C608B9-8E8C-E475-B031-E4CCEA5FF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5020C-C490-224B-BC11-B8A90C5CBB76}" type="datetimeFigureOut">
              <a:rPr lang="en-US" smtClean="0"/>
              <a:t>8/26/26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38AAF8-0E0B-45C5-34AB-7D9C032F9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71F3DC-89AD-E0C7-C394-11E1E49AB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1507B-62FE-5247-97D4-BDE1FE6D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657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8CB8FD-A585-0A7A-0BD6-F0483813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5020C-C490-224B-BC11-B8A90C5CBB76}" type="datetimeFigureOut">
              <a:rPr lang="en-US" smtClean="0"/>
              <a:t>8/26/26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22A9B2-3684-A74C-45B3-3AFFCF43C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FFFC05-71D9-FED8-C070-1042A5B5C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1507B-62FE-5247-97D4-BDE1FE6D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720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9ED3A-9CCD-8066-75D2-CF0BFB583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0FEC4-CAEA-7A5F-B38C-B2A2E3E0E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33D393-BDDB-7BBE-50F9-1F8C89330D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9B7069-2B26-577B-CAE1-39C939B75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5020C-C490-224B-BC11-B8A90C5CBB76}" type="datetimeFigureOut">
              <a:rPr lang="en-US" smtClean="0"/>
              <a:t>8/26/26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00EACB-AB48-B265-EF91-974C77E55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1FBEF6-76FC-ACEB-BE46-CC4D42E9C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1507B-62FE-5247-97D4-BDE1FE6D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996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90DF3-0E9F-B3FB-AA2D-09C64BD51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4E4B5A-724F-F58D-57E6-0958CF34D1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DABCDE-EB49-1632-D38B-551502415F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BC0BFF-DF3A-1EA8-C5EE-6BD445240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5020C-C490-224B-BC11-B8A90C5CBB76}" type="datetimeFigureOut">
              <a:rPr lang="en-US" smtClean="0"/>
              <a:t>8/26/26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BE6E0A-7C34-7C90-8026-B8750DF7B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4FE8DD-B254-E324-7111-62501F3EB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1507B-62FE-5247-97D4-BDE1FE6D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41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68569C-F62D-8BB7-5AE6-9B6D18E9B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D7F55D-7C27-20A2-0933-BBCB8EAAD8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8501B3-F759-BDD0-D8F3-6F4F40C3CA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D5020C-C490-224B-BC11-B8A90C5CBB76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EF0F6E-9136-EA18-F69A-2987AEBEB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87CB4F-15CD-D34E-C076-E1A442A6EE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61507B-62FE-5247-97D4-BDE1FE6D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16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347FB0DA-319D-98AA-A0C4-B07F439EA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35" y="201612"/>
            <a:ext cx="416560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black background with red and blue text&#10;&#10;AI-generated content may be incorrect.">
            <a:extLst>
              <a:ext uri="{FF2B5EF4-FFF2-40B4-BE49-F238E27FC236}">
                <a16:creationId xmlns:a16="http://schemas.microsoft.com/office/drawing/2014/main" id="{86AF31C2-BC9C-E84A-6114-F9A569F05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7521" y="825172"/>
            <a:ext cx="5708051" cy="57080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1512F39-546D-ECA3-3BD2-FC4251E87F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6076" y="1063933"/>
            <a:ext cx="1688752" cy="21109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2097C74-D38A-4190-8236-C0FF1BD7C6B4}"/>
              </a:ext>
            </a:extLst>
          </p:cNvPr>
          <p:cNvSpPr txBox="1"/>
          <p:nvPr/>
        </p:nvSpPr>
        <p:spPr>
          <a:xfrm>
            <a:off x="8895592" y="3203751"/>
            <a:ext cx="27077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Loren Runnels Ph.D.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506453-C2B8-2716-F214-B604658125DF}"/>
              </a:ext>
            </a:extLst>
          </p:cNvPr>
          <p:cNvSpPr txBox="1"/>
          <p:nvPr/>
        </p:nvSpPr>
        <p:spPr>
          <a:xfrm>
            <a:off x="6374781" y="3213955"/>
            <a:ext cx="22928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Tracy Scott Ph.D.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905587-CB35-2448-AC4A-0983F80D0B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3563" y="1063933"/>
            <a:ext cx="1735309" cy="21109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B8EBC17-CC2D-38C9-8111-BBAED6429978}"/>
              </a:ext>
            </a:extLst>
          </p:cNvPr>
          <p:cNvSpPr txBox="1"/>
          <p:nvPr/>
        </p:nvSpPr>
        <p:spPr>
          <a:xfrm>
            <a:off x="6953972" y="301952"/>
            <a:ext cx="40595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D80E2F"/>
                </a:solidFill>
              </a:rPr>
              <a:t>PROGRAM DIRECTORS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3A8055-CB5A-810B-EEBA-DD11B9ACDD45}"/>
              </a:ext>
            </a:extLst>
          </p:cNvPr>
          <p:cNvSpPr txBox="1"/>
          <p:nvPr/>
        </p:nvSpPr>
        <p:spPr>
          <a:xfrm>
            <a:off x="6096000" y="6048089"/>
            <a:ext cx="28167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James  Millonig Ph.D.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536B689-1EE2-1F7B-D2B6-F4EC7DBC6A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0576" y="3837893"/>
            <a:ext cx="1481282" cy="214224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BA684E8-7CFF-78F0-08A2-CD4D0E770F4F}"/>
              </a:ext>
            </a:extLst>
          </p:cNvPr>
          <p:cNvSpPr txBox="1"/>
          <p:nvPr/>
        </p:nvSpPr>
        <p:spPr>
          <a:xfrm>
            <a:off x="8895592" y="6054004"/>
            <a:ext cx="25490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Brian Daniels Ph.D.</a:t>
            </a:r>
          </a:p>
        </p:txBody>
      </p:sp>
      <p:pic>
        <p:nvPicPr>
          <p:cNvPr id="15" name="Picture 14" descr="Brian Daniels">
            <a:extLst>
              <a:ext uri="{FF2B5EF4-FFF2-40B4-BE49-F238E27FC236}">
                <a16:creationId xmlns:a16="http://schemas.microsoft.com/office/drawing/2014/main" id="{8370F0E6-0B02-858A-6276-E14C5C279D0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718" r="12560"/>
          <a:stretch>
            <a:fillRect/>
          </a:stretch>
        </p:blipFill>
        <p:spPr>
          <a:xfrm>
            <a:off x="9272797" y="3837893"/>
            <a:ext cx="1735309" cy="212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54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2B4D5-25D0-E15C-419C-5D63D5A69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066E9E-32BF-53D4-E0C9-F7A5EC0B9F3D}"/>
              </a:ext>
            </a:extLst>
          </p:cNvPr>
          <p:cNvSpPr txBox="1"/>
          <p:nvPr/>
        </p:nvSpPr>
        <p:spPr>
          <a:xfrm>
            <a:off x="151044" y="795017"/>
            <a:ext cx="12149352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b="1" dirty="0"/>
          </a:p>
          <a:p>
            <a:r>
              <a:rPr lang="en-US" sz="2000" b="1" dirty="0"/>
              <a:t>1.   Annual EDGE Bootcamp </a:t>
            </a:r>
            <a:r>
              <a:rPr lang="en-US" sz="2000" dirty="0"/>
              <a:t>(for YRS1-3) Ph.D. Students</a:t>
            </a:r>
          </a:p>
          <a:p>
            <a:r>
              <a:rPr lang="en-US" sz="2000" dirty="0"/>
              <a:t>       Bootcamps that prepare you with the skills and knowledge for the year ahead.</a:t>
            </a:r>
          </a:p>
          <a:p>
            <a:endParaRPr lang="en-US" sz="2000" dirty="0"/>
          </a:p>
          <a:p>
            <a:pPr marL="342900" indent="-342900">
              <a:buAutoNum type="arabicPeriod" startAt="2"/>
            </a:pPr>
            <a:r>
              <a:rPr lang="en-US" sz="2000" b="1" dirty="0"/>
              <a:t> EDGE Workshops </a:t>
            </a:r>
            <a:r>
              <a:rPr lang="en-US" sz="2000" dirty="0"/>
              <a:t>(for YRS1-3) to Increase Readiness for Academic Research. </a:t>
            </a:r>
          </a:p>
          <a:p>
            <a:r>
              <a:rPr lang="en-US" sz="2000" dirty="0"/>
              <a:t>         Students will enroll in the Maximizing Student Development (MSD) Course (16:718:515:01) for 1 credit</a:t>
            </a:r>
          </a:p>
          <a:p>
            <a:endParaRPr lang="en-US" sz="2000" dirty="0"/>
          </a:p>
          <a:p>
            <a:r>
              <a:rPr lang="en-US" sz="2000" b="1" dirty="0"/>
              <a:t>3.    EDGE Seminar Series &amp; Annual EDGE Symposium </a:t>
            </a:r>
            <a:r>
              <a:rPr lang="en-US" sz="2000" dirty="0"/>
              <a:t>(for all years).</a:t>
            </a:r>
            <a:endParaRPr lang="en-US" sz="2000" b="1" dirty="0"/>
          </a:p>
          <a:p>
            <a:r>
              <a:rPr lang="en-US" sz="2000" b="1" dirty="0"/>
              <a:t>        </a:t>
            </a:r>
            <a:r>
              <a:rPr lang="en-US" sz="2000" dirty="0"/>
              <a:t>Showcasing cutting edge biomedical science, the EDGE seminar series and annual EDGE Symposium</a:t>
            </a:r>
            <a:r>
              <a:rPr lang="en-US" sz="2000" b="1" dirty="0"/>
              <a:t> </a:t>
            </a:r>
          </a:p>
          <a:p>
            <a:r>
              <a:rPr lang="en-US" sz="2000" b="1" dirty="0"/>
              <a:t>        </a:t>
            </a:r>
            <a:r>
              <a:rPr lang="en-US" sz="2000" dirty="0"/>
              <a:t>offers biomedical Ph.D. students to share their science and grow as communicators throughout the year. </a:t>
            </a:r>
          </a:p>
          <a:p>
            <a:r>
              <a:rPr lang="en-US" sz="2000" dirty="0"/>
              <a:t>        The year culminates with the annual EDGE Symposium.</a:t>
            </a:r>
          </a:p>
          <a:p>
            <a:endParaRPr lang="en-US" sz="2000" dirty="0"/>
          </a:p>
          <a:p>
            <a:pPr marL="342900" indent="-342900">
              <a:buAutoNum type="arabicPeriod" startAt="4"/>
            </a:pPr>
            <a:r>
              <a:rPr lang="en-US" sz="2000" b="1" dirty="0"/>
              <a:t>EDGE Coaching and Mentoring Program </a:t>
            </a:r>
            <a:r>
              <a:rPr lang="en-US" sz="2000" dirty="0"/>
              <a:t>(for all years):  Offers individualized support that build </a:t>
            </a:r>
          </a:p>
          <a:p>
            <a:r>
              <a:rPr lang="en-US" sz="2000" dirty="0"/>
              <a:t>         your capacity to thrive as a student. Employing the EDGE individualized development plan (EDGE-IDP) , </a:t>
            </a:r>
          </a:p>
          <a:p>
            <a:r>
              <a:rPr lang="en-US" sz="2000" dirty="0"/>
              <a:t>         you’ll make and achieve </a:t>
            </a:r>
            <a:r>
              <a:rPr lang="en-US" sz="2000" b="1" dirty="0">
                <a:solidFill>
                  <a:srgbClr val="E33144"/>
                </a:solidFill>
              </a:rPr>
              <a:t>technical, operational, and professional skills.</a:t>
            </a:r>
          </a:p>
          <a:p>
            <a:endParaRPr lang="en-US" sz="2000" dirty="0"/>
          </a:p>
          <a:p>
            <a:pPr marL="342900" indent="-342900">
              <a:buAutoNum type="arabicPeriod" startAt="5"/>
            </a:pPr>
            <a:r>
              <a:rPr lang="en-US" sz="2000" b="1" dirty="0"/>
              <a:t>EDGE Community Events </a:t>
            </a:r>
            <a:r>
              <a:rPr lang="en-US" sz="2000" dirty="0"/>
              <a:t>(for all years):</a:t>
            </a:r>
            <a:r>
              <a:rPr lang="en-US" sz="2000" b="1" dirty="0"/>
              <a:t>  </a:t>
            </a:r>
            <a:r>
              <a:rPr lang="en-US" sz="2000" dirty="0"/>
              <a:t>The Rutgers EDGE Program is diverse and inclusive. </a:t>
            </a:r>
          </a:p>
          <a:p>
            <a:r>
              <a:rPr lang="en-US" sz="2000" dirty="0"/>
              <a:t>        We celebrate growing as scientists together in community.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CCF2E7-C1F2-7B43-6473-4C1951F373B0}"/>
              </a:ext>
            </a:extLst>
          </p:cNvPr>
          <p:cNvSpPr txBox="1"/>
          <p:nvPr/>
        </p:nvSpPr>
        <p:spPr>
          <a:xfrm>
            <a:off x="330276" y="271797"/>
            <a:ext cx="85435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E33144"/>
                </a:solidFill>
              </a:rPr>
              <a:t>RUTGERS EDGE PROGRAM ELEMENTS</a:t>
            </a:r>
          </a:p>
        </p:txBody>
      </p:sp>
    </p:spTree>
    <p:extLst>
      <p:ext uri="{BB962C8B-B14F-4D97-AF65-F5344CB8AC3E}">
        <p14:creationId xmlns:p14="http://schemas.microsoft.com/office/powerpoint/2010/main" val="3904673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442D9E2-B48F-93B4-B8DC-043C55F882ED}"/>
              </a:ext>
            </a:extLst>
          </p:cNvPr>
          <p:cNvSpPr txBox="1"/>
          <p:nvPr/>
        </p:nvSpPr>
        <p:spPr>
          <a:xfrm>
            <a:off x="3654253" y="713851"/>
            <a:ext cx="1089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Y1 FALL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F0C9C4-E15D-FFAB-9A30-95C283E47E92}"/>
              </a:ext>
            </a:extLst>
          </p:cNvPr>
          <p:cNvSpPr/>
          <p:nvPr/>
        </p:nvSpPr>
        <p:spPr>
          <a:xfrm>
            <a:off x="2942290" y="746555"/>
            <a:ext cx="2743200" cy="30655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B45D6F-20E4-DE70-0C0A-239E2FC9F61B}"/>
              </a:ext>
            </a:extLst>
          </p:cNvPr>
          <p:cNvSpPr txBox="1"/>
          <p:nvPr/>
        </p:nvSpPr>
        <p:spPr>
          <a:xfrm>
            <a:off x="7217425" y="710665"/>
            <a:ext cx="148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Y1 SPRING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373CC5-67ED-6129-4F51-371452F78C02}"/>
              </a:ext>
            </a:extLst>
          </p:cNvPr>
          <p:cNvSpPr/>
          <p:nvPr/>
        </p:nvSpPr>
        <p:spPr>
          <a:xfrm>
            <a:off x="6647409" y="1048310"/>
            <a:ext cx="2743200" cy="106660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086EEF9-F8C5-E2A7-B529-6F4F2CEE7760}"/>
              </a:ext>
            </a:extLst>
          </p:cNvPr>
          <p:cNvSpPr/>
          <p:nvPr/>
        </p:nvSpPr>
        <p:spPr>
          <a:xfrm>
            <a:off x="2940751" y="1053108"/>
            <a:ext cx="2743200" cy="654799"/>
          </a:xfrm>
          <a:prstGeom prst="rect">
            <a:avLst/>
          </a:prstGeom>
          <a:solidFill>
            <a:srgbClr val="FCFF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EAF73A-DFF6-F86E-1DBA-16B7FFB3D583}"/>
              </a:ext>
            </a:extLst>
          </p:cNvPr>
          <p:cNvSpPr txBox="1"/>
          <p:nvPr/>
        </p:nvSpPr>
        <p:spPr>
          <a:xfrm>
            <a:off x="3136397" y="1114783"/>
            <a:ext cx="22561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Rotation Workshop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Imposter Syndrome Workshop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B56089-94B4-2A4C-8B8C-EB207FECB458}"/>
              </a:ext>
            </a:extLst>
          </p:cNvPr>
          <p:cNvSpPr txBox="1"/>
          <p:nvPr/>
        </p:nvSpPr>
        <p:spPr>
          <a:xfrm>
            <a:off x="6671342" y="1025898"/>
            <a:ext cx="2743199" cy="461665"/>
          </a:xfrm>
          <a:prstGeom prst="rect">
            <a:avLst/>
          </a:prstGeom>
          <a:solidFill>
            <a:srgbClr val="F0F2D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Reflection on 1</a:t>
            </a:r>
            <a:r>
              <a:rPr lang="en-US" sz="1200" baseline="300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st</a:t>
            </a:r>
            <a:r>
              <a:rPr lang="en-US" sz="12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Semester Workshop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Choosing a Lab Workshop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D8B66A-1590-4DBC-4C5D-ACBCEE284B7D}"/>
              </a:ext>
            </a:extLst>
          </p:cNvPr>
          <p:cNvSpPr/>
          <p:nvPr/>
        </p:nvSpPr>
        <p:spPr>
          <a:xfrm>
            <a:off x="6647407" y="735270"/>
            <a:ext cx="3941935" cy="29410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D946B53-9597-5F5D-15E0-8419993E11F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143" t="12891" r="11920" b="13332"/>
          <a:stretch/>
        </p:blipFill>
        <p:spPr>
          <a:xfrm>
            <a:off x="5988507" y="760986"/>
            <a:ext cx="329365" cy="31583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BD5F9C8-5E92-5547-C67F-357ACB3533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551" t="25114" r="26086" b="25161"/>
          <a:stretch/>
        </p:blipFill>
        <p:spPr>
          <a:xfrm>
            <a:off x="4625936" y="763082"/>
            <a:ext cx="278734" cy="2752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B9DDC23-9873-A11F-0240-E623D8B032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1093" y="759321"/>
            <a:ext cx="251276" cy="25127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26C6E6F-DA8C-8347-7AA2-056D4FD609FA}"/>
              </a:ext>
            </a:extLst>
          </p:cNvPr>
          <p:cNvSpPr/>
          <p:nvPr/>
        </p:nvSpPr>
        <p:spPr>
          <a:xfrm>
            <a:off x="5691468" y="746553"/>
            <a:ext cx="945368" cy="167170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740323D-1FAB-A44C-E60D-EF9DA80F1739}"/>
              </a:ext>
            </a:extLst>
          </p:cNvPr>
          <p:cNvSpPr/>
          <p:nvPr/>
        </p:nvSpPr>
        <p:spPr>
          <a:xfrm>
            <a:off x="2942290" y="368547"/>
            <a:ext cx="6453052" cy="36788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Maximizing Student Development (MSD) Course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B8B5FEE-0BE1-0B1C-60C7-973F40857F1A}"/>
              </a:ext>
            </a:extLst>
          </p:cNvPr>
          <p:cNvSpPr/>
          <p:nvPr/>
        </p:nvSpPr>
        <p:spPr>
          <a:xfrm>
            <a:off x="2930630" y="1707074"/>
            <a:ext cx="2753772" cy="706265"/>
          </a:xfrm>
          <a:prstGeom prst="rect">
            <a:avLst/>
          </a:prstGeom>
          <a:solidFill>
            <a:srgbClr val="CAEFF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EDGE Workshop /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iJOBS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854735D-EA70-635E-8ED5-11524882AF0A}"/>
              </a:ext>
            </a:extLst>
          </p:cNvPr>
          <p:cNvSpPr/>
          <p:nvPr/>
        </p:nvSpPr>
        <p:spPr>
          <a:xfrm>
            <a:off x="6658450" y="1892461"/>
            <a:ext cx="2742732" cy="520884"/>
          </a:xfrm>
          <a:prstGeom prst="rect">
            <a:avLst/>
          </a:prstGeom>
          <a:solidFill>
            <a:srgbClr val="CAEFF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EDGE Workshop /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iJOBS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51A1BCD-23DA-8097-F0E3-3F8333E29508}"/>
              </a:ext>
            </a:extLst>
          </p:cNvPr>
          <p:cNvSpPr/>
          <p:nvPr/>
        </p:nvSpPr>
        <p:spPr>
          <a:xfrm>
            <a:off x="6660351" y="1464611"/>
            <a:ext cx="2725093" cy="426611"/>
          </a:xfrm>
          <a:prstGeom prst="rect">
            <a:avLst/>
          </a:prstGeom>
          <a:solidFill>
            <a:srgbClr val="CAF0F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EDGE Workshop: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Proposal Writing Workshop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3F16696-F66B-9AAF-938E-BD2EE607F276}"/>
              </a:ext>
            </a:extLst>
          </p:cNvPr>
          <p:cNvSpPr/>
          <p:nvPr/>
        </p:nvSpPr>
        <p:spPr>
          <a:xfrm>
            <a:off x="1275921" y="748262"/>
            <a:ext cx="1659462" cy="30655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FE425D7-7FEE-EEFC-BCBC-F52E3C84CB68}"/>
              </a:ext>
            </a:extLst>
          </p:cNvPr>
          <p:cNvSpPr txBox="1"/>
          <p:nvPr/>
        </p:nvSpPr>
        <p:spPr>
          <a:xfrm>
            <a:off x="1275041" y="721951"/>
            <a:ext cx="1581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Y1 PRE-FALL 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BC6C9270-226A-E0D3-9169-1D90A2C0C091}"/>
              </a:ext>
            </a:extLst>
          </p:cNvPr>
          <p:cNvSpPr/>
          <p:nvPr/>
        </p:nvSpPr>
        <p:spPr>
          <a:xfrm>
            <a:off x="1283293" y="1052074"/>
            <a:ext cx="1661568" cy="136869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68F03BE-1064-5D91-1817-DE3074CCD390}"/>
              </a:ext>
            </a:extLst>
          </p:cNvPr>
          <p:cNvSpPr txBox="1"/>
          <p:nvPr/>
        </p:nvSpPr>
        <p:spPr>
          <a:xfrm>
            <a:off x="1305415" y="1868511"/>
            <a:ext cx="6880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Y1 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IDP-3D</a:t>
            </a: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559CAD38-AF84-4C85-B847-98F69DF7ADD9}"/>
              </a:ext>
            </a:extLst>
          </p:cNvPr>
          <p:cNvCxnSpPr>
            <a:cxnSpLocks/>
            <a:stCxn id="75" idx="1"/>
            <a:endCxn id="75" idx="3"/>
          </p:cNvCxnSpPr>
          <p:nvPr/>
        </p:nvCxnSpPr>
        <p:spPr>
          <a:xfrm>
            <a:off x="1283293" y="1736421"/>
            <a:ext cx="166156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7D997B74-C040-B012-032E-01557726E7ED}"/>
              </a:ext>
            </a:extLst>
          </p:cNvPr>
          <p:cNvSpPr txBox="1"/>
          <p:nvPr/>
        </p:nvSpPr>
        <p:spPr>
          <a:xfrm>
            <a:off x="1511520" y="1041117"/>
            <a:ext cx="11673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Y1 Bootcamp</a:t>
            </a:r>
          </a:p>
        </p:txBody>
      </p:sp>
      <p:pic>
        <p:nvPicPr>
          <p:cNvPr id="105" name="Picture 104">
            <a:extLst>
              <a:ext uri="{FF2B5EF4-FFF2-40B4-BE49-F238E27FC236}">
                <a16:creationId xmlns:a16="http://schemas.microsoft.com/office/drawing/2014/main" id="{2134AEE6-982E-3D00-E037-CB791AAB92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1614" y="1319636"/>
            <a:ext cx="1250394" cy="376463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A9672AA9-B536-776A-84E7-C4981963BE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0508" y="1845848"/>
            <a:ext cx="582261" cy="541465"/>
          </a:xfrm>
          <a:prstGeom prst="rect">
            <a:avLst/>
          </a:prstGeom>
        </p:spPr>
      </p:pic>
      <p:sp>
        <p:nvSpPr>
          <p:cNvPr id="125" name="Rectangle 124">
            <a:extLst>
              <a:ext uri="{FF2B5EF4-FFF2-40B4-BE49-F238E27FC236}">
                <a16:creationId xmlns:a16="http://schemas.microsoft.com/office/drawing/2014/main" id="{AF093142-05FC-71C7-7FD6-6208887D810B}"/>
              </a:ext>
            </a:extLst>
          </p:cNvPr>
          <p:cNvSpPr/>
          <p:nvPr/>
        </p:nvSpPr>
        <p:spPr>
          <a:xfrm>
            <a:off x="9411061" y="1031701"/>
            <a:ext cx="1181945" cy="1386557"/>
          </a:xfrm>
          <a:prstGeom prst="rect">
            <a:avLst/>
          </a:prstGeom>
          <a:solidFill>
            <a:srgbClr val="CAF0F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385849BE-787F-3DD1-96CC-F9EE531F204E}"/>
              </a:ext>
            </a:extLst>
          </p:cNvPr>
          <p:cNvSpPr txBox="1"/>
          <p:nvPr/>
        </p:nvSpPr>
        <p:spPr>
          <a:xfrm>
            <a:off x="9367042" y="1469904"/>
            <a:ext cx="12554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EDGE</a:t>
            </a:r>
          </a:p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Symposium</a:t>
            </a:r>
          </a:p>
        </p:txBody>
      </p:sp>
      <p:pic>
        <p:nvPicPr>
          <p:cNvPr id="1024" name="Picture 1023">
            <a:extLst>
              <a:ext uri="{FF2B5EF4-FFF2-40B4-BE49-F238E27FC236}">
                <a16:creationId xmlns:a16="http://schemas.microsoft.com/office/drawing/2014/main" id="{D442C444-4C8F-FA3E-6E6E-C5E8C976F35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1038" t="21717" r="20583" b="21088"/>
          <a:stretch/>
        </p:blipFill>
        <p:spPr>
          <a:xfrm>
            <a:off x="2622619" y="776610"/>
            <a:ext cx="281163" cy="275463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3A6C5DB6-92E5-E799-85F4-1605D54B1D53}"/>
              </a:ext>
            </a:extLst>
          </p:cNvPr>
          <p:cNvSpPr txBox="1"/>
          <p:nvPr/>
        </p:nvSpPr>
        <p:spPr>
          <a:xfrm>
            <a:off x="3630548" y="4696886"/>
            <a:ext cx="1089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Y3 FALL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ECD1AC7-BCBE-9C20-FA22-A35FAF6BDFA7}"/>
              </a:ext>
            </a:extLst>
          </p:cNvPr>
          <p:cNvSpPr/>
          <p:nvPr/>
        </p:nvSpPr>
        <p:spPr>
          <a:xfrm>
            <a:off x="2922383" y="4720861"/>
            <a:ext cx="2743200" cy="30308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3E5FC7A-3095-8A18-1155-52A49DC457E7}"/>
              </a:ext>
            </a:extLst>
          </p:cNvPr>
          <p:cNvSpPr txBox="1"/>
          <p:nvPr/>
        </p:nvSpPr>
        <p:spPr>
          <a:xfrm>
            <a:off x="7193720" y="4699000"/>
            <a:ext cx="148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Y3 SPRING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9D4A573-8163-59F8-BFE1-EF520E637F15}"/>
              </a:ext>
            </a:extLst>
          </p:cNvPr>
          <p:cNvSpPr/>
          <p:nvPr/>
        </p:nvSpPr>
        <p:spPr>
          <a:xfrm>
            <a:off x="6637870" y="5089298"/>
            <a:ext cx="2743200" cy="96979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D163C8A-AD57-12F3-4EDD-6C38FC4EB04B}"/>
              </a:ext>
            </a:extLst>
          </p:cNvPr>
          <p:cNvSpPr/>
          <p:nvPr/>
        </p:nvSpPr>
        <p:spPr>
          <a:xfrm>
            <a:off x="2922384" y="5095836"/>
            <a:ext cx="2755622" cy="97532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E9CE0AA-0146-C925-8F2B-6D0F7B511820}"/>
              </a:ext>
            </a:extLst>
          </p:cNvPr>
          <p:cNvSpPr/>
          <p:nvPr/>
        </p:nvSpPr>
        <p:spPr>
          <a:xfrm>
            <a:off x="6641961" y="4709574"/>
            <a:ext cx="3925589" cy="33843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3F2D0FB7-E5E8-8509-B791-E10C903120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143" t="12891" r="11920" b="13332"/>
          <a:stretch/>
        </p:blipFill>
        <p:spPr>
          <a:xfrm>
            <a:off x="5894918" y="5249051"/>
            <a:ext cx="329365" cy="315833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902B4F6A-5599-55AB-721B-EE26C4373C2C}"/>
              </a:ext>
            </a:extLst>
          </p:cNvPr>
          <p:cNvSpPr/>
          <p:nvPr/>
        </p:nvSpPr>
        <p:spPr>
          <a:xfrm>
            <a:off x="5681929" y="4720859"/>
            <a:ext cx="966214" cy="13530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9E211371-86A9-CA6C-97FE-0A6446FA1D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551" t="25114" r="26086" b="25161"/>
          <a:stretch/>
        </p:blipFill>
        <p:spPr>
          <a:xfrm>
            <a:off x="4602231" y="4734184"/>
            <a:ext cx="278733" cy="275201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E9984F8F-EC8A-B1BC-A9F2-D81B64A70C16}"/>
              </a:ext>
            </a:extLst>
          </p:cNvPr>
          <p:cNvSpPr/>
          <p:nvPr/>
        </p:nvSpPr>
        <p:spPr>
          <a:xfrm>
            <a:off x="6652974" y="5374416"/>
            <a:ext cx="2724000" cy="256968"/>
          </a:xfrm>
          <a:prstGeom prst="rect">
            <a:avLst/>
          </a:prstGeom>
          <a:solidFill>
            <a:srgbClr val="C3F3C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Sci-PhD Training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B2E6CC0C-24E6-CD2B-6763-C9F50090B7FD}"/>
              </a:ext>
            </a:extLst>
          </p:cNvPr>
          <p:cNvSpPr/>
          <p:nvPr/>
        </p:nvSpPr>
        <p:spPr>
          <a:xfrm>
            <a:off x="2926360" y="5728617"/>
            <a:ext cx="2747396" cy="344678"/>
          </a:xfrm>
          <a:prstGeom prst="rect">
            <a:avLst/>
          </a:prstGeom>
          <a:solidFill>
            <a:srgbClr val="C2F2C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2B908B-BD95-6646-8155-A762D9170416}"/>
              </a:ext>
            </a:extLst>
          </p:cNvPr>
          <p:cNvSpPr txBox="1"/>
          <p:nvPr/>
        </p:nvSpPr>
        <p:spPr>
          <a:xfrm>
            <a:off x="3217019" y="5780792"/>
            <a:ext cx="21868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NEXT BIG THING SEMINAR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52361A9C-E88A-A990-5D4F-BE2C73E7131E}"/>
              </a:ext>
            </a:extLst>
          </p:cNvPr>
          <p:cNvSpPr/>
          <p:nvPr/>
        </p:nvSpPr>
        <p:spPr>
          <a:xfrm>
            <a:off x="6646625" y="5634034"/>
            <a:ext cx="2725093" cy="446372"/>
          </a:xfrm>
          <a:prstGeom prst="rect">
            <a:avLst/>
          </a:prstGeom>
          <a:solidFill>
            <a:srgbClr val="C2F2C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Communicating Science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Fellowship Writing Course</a:t>
            </a:r>
            <a:endParaRPr lang="en-US" sz="1200" b="1" dirty="0">
              <a:solidFill>
                <a:schemeClr val="tx1"/>
              </a:solidFill>
            </a:endParaRP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68583404-A0C4-7A9A-FE95-BC531C4E42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143" t="12891" r="11920" b="13332"/>
          <a:stretch/>
        </p:blipFill>
        <p:spPr>
          <a:xfrm>
            <a:off x="5985280" y="4732179"/>
            <a:ext cx="329365" cy="315833"/>
          </a:xfrm>
          <a:prstGeom prst="rect">
            <a:avLst/>
          </a:prstGeom>
        </p:spPr>
      </p:pic>
      <p:sp>
        <p:nvSpPr>
          <p:cNvPr id="113" name="Rectangle 112">
            <a:extLst>
              <a:ext uri="{FF2B5EF4-FFF2-40B4-BE49-F238E27FC236}">
                <a16:creationId xmlns:a16="http://schemas.microsoft.com/office/drawing/2014/main" id="{A3FEEDF7-0D3F-658A-E55D-583A1706E276}"/>
              </a:ext>
            </a:extLst>
          </p:cNvPr>
          <p:cNvSpPr/>
          <p:nvPr/>
        </p:nvSpPr>
        <p:spPr>
          <a:xfrm>
            <a:off x="1257276" y="4718542"/>
            <a:ext cx="1659462" cy="30655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C7E7DAD1-45BA-F600-FE16-C055B9471593}"/>
              </a:ext>
            </a:extLst>
          </p:cNvPr>
          <p:cNvSpPr txBox="1"/>
          <p:nvPr/>
        </p:nvSpPr>
        <p:spPr>
          <a:xfrm>
            <a:off x="1221701" y="4692231"/>
            <a:ext cx="1438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Y3 PRE-FALL 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E524D5CC-E4F9-3911-9628-C7B8FFAD9AB1}"/>
              </a:ext>
            </a:extLst>
          </p:cNvPr>
          <p:cNvSpPr/>
          <p:nvPr/>
        </p:nvSpPr>
        <p:spPr>
          <a:xfrm>
            <a:off x="1257214" y="5022354"/>
            <a:ext cx="1661568" cy="105345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62B96932-B893-7095-9A83-C3916545F062}"/>
              </a:ext>
            </a:extLst>
          </p:cNvPr>
          <p:cNvSpPr txBox="1"/>
          <p:nvPr/>
        </p:nvSpPr>
        <p:spPr>
          <a:xfrm>
            <a:off x="1287047" y="5576170"/>
            <a:ext cx="6880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Y3 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IDP-3D</a:t>
            </a:r>
          </a:p>
        </p:txBody>
      </p: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152ED04-0F1B-957C-229F-A68A26A34BFB}"/>
              </a:ext>
            </a:extLst>
          </p:cNvPr>
          <p:cNvCxnSpPr>
            <a:cxnSpLocks/>
            <a:stCxn id="115" idx="1"/>
            <a:endCxn id="115" idx="3"/>
          </p:cNvCxnSpPr>
          <p:nvPr/>
        </p:nvCxnSpPr>
        <p:spPr>
          <a:xfrm>
            <a:off x="1257214" y="5549082"/>
            <a:ext cx="166156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18" name="Picture 117">
            <a:extLst>
              <a:ext uri="{FF2B5EF4-FFF2-40B4-BE49-F238E27FC236}">
                <a16:creationId xmlns:a16="http://schemas.microsoft.com/office/drawing/2014/main" id="{FFCEFA23-9104-DAD4-C574-A86FEA1805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1826" y="5209868"/>
            <a:ext cx="1250394" cy="376463"/>
          </a:xfrm>
          <a:prstGeom prst="rect">
            <a:avLst/>
          </a:prstGeom>
        </p:spPr>
      </p:pic>
      <p:sp>
        <p:nvSpPr>
          <p:cNvPr id="119" name="TextBox 118">
            <a:extLst>
              <a:ext uri="{FF2B5EF4-FFF2-40B4-BE49-F238E27FC236}">
                <a16:creationId xmlns:a16="http://schemas.microsoft.com/office/drawing/2014/main" id="{7BD7C0FC-6176-C2B9-7510-2A7C986856C3}"/>
              </a:ext>
            </a:extLst>
          </p:cNvPr>
          <p:cNvSpPr txBox="1"/>
          <p:nvPr/>
        </p:nvSpPr>
        <p:spPr>
          <a:xfrm>
            <a:off x="1478007" y="4982822"/>
            <a:ext cx="11673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Y3 Bootcamp</a:t>
            </a:r>
          </a:p>
        </p:txBody>
      </p:sp>
      <p:pic>
        <p:nvPicPr>
          <p:cNvPr id="121" name="Picture 120">
            <a:extLst>
              <a:ext uri="{FF2B5EF4-FFF2-40B4-BE49-F238E27FC236}">
                <a16:creationId xmlns:a16="http://schemas.microsoft.com/office/drawing/2014/main" id="{F79C1109-AA05-84B2-3171-B0E6B56D7A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8472" y="5576370"/>
            <a:ext cx="527202" cy="490264"/>
          </a:xfrm>
          <a:prstGeom prst="rect">
            <a:avLst/>
          </a:prstGeom>
        </p:spPr>
      </p:pic>
      <p:pic>
        <p:nvPicPr>
          <p:cNvPr id="127" name="Picture 126">
            <a:extLst>
              <a:ext uri="{FF2B5EF4-FFF2-40B4-BE49-F238E27FC236}">
                <a16:creationId xmlns:a16="http://schemas.microsoft.com/office/drawing/2014/main" id="{5715A154-B186-455B-6B54-31BE4EC6734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1038" t="21717" r="20583" b="21088"/>
          <a:stretch/>
        </p:blipFill>
        <p:spPr>
          <a:xfrm>
            <a:off x="2575154" y="4733748"/>
            <a:ext cx="281163" cy="275463"/>
          </a:xfrm>
          <a:prstGeom prst="rect">
            <a:avLst/>
          </a:prstGeom>
        </p:spPr>
      </p:pic>
      <p:pic>
        <p:nvPicPr>
          <p:cNvPr id="1028" name="Picture 1027">
            <a:extLst>
              <a:ext uri="{FF2B5EF4-FFF2-40B4-BE49-F238E27FC236}">
                <a16:creationId xmlns:a16="http://schemas.microsoft.com/office/drawing/2014/main" id="{3704A9A6-39DC-57FC-5C55-B1064FE470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6246" y="4739891"/>
            <a:ext cx="251276" cy="251276"/>
          </a:xfrm>
          <a:prstGeom prst="rect">
            <a:avLst/>
          </a:prstGeom>
        </p:spPr>
      </p:pic>
      <p:sp>
        <p:nvSpPr>
          <p:cNvPr id="124" name="Rectangle 123">
            <a:extLst>
              <a:ext uri="{FF2B5EF4-FFF2-40B4-BE49-F238E27FC236}">
                <a16:creationId xmlns:a16="http://schemas.microsoft.com/office/drawing/2014/main" id="{B241CAE0-07F3-F112-755C-05FF7729C399}"/>
              </a:ext>
            </a:extLst>
          </p:cNvPr>
          <p:cNvSpPr/>
          <p:nvPr/>
        </p:nvSpPr>
        <p:spPr>
          <a:xfrm>
            <a:off x="5716313" y="3873617"/>
            <a:ext cx="928054" cy="531250"/>
          </a:xfrm>
          <a:prstGeom prst="rect">
            <a:avLst/>
          </a:prstGeom>
          <a:solidFill>
            <a:srgbClr val="C2F2C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6B92DC6-7810-61C7-C71D-C745C6B7DCB2}"/>
              </a:ext>
            </a:extLst>
          </p:cNvPr>
          <p:cNvSpPr txBox="1"/>
          <p:nvPr/>
        </p:nvSpPr>
        <p:spPr>
          <a:xfrm>
            <a:off x="3656433" y="2690586"/>
            <a:ext cx="1089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Y2 FALL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FBACA96-5730-B6F0-096A-3693837DBE24}"/>
              </a:ext>
            </a:extLst>
          </p:cNvPr>
          <p:cNvSpPr/>
          <p:nvPr/>
        </p:nvSpPr>
        <p:spPr>
          <a:xfrm>
            <a:off x="2948268" y="2738466"/>
            <a:ext cx="2743200" cy="28662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C341316-26C4-C147-0FC7-023DC682A144}"/>
              </a:ext>
            </a:extLst>
          </p:cNvPr>
          <p:cNvSpPr txBox="1"/>
          <p:nvPr/>
        </p:nvSpPr>
        <p:spPr>
          <a:xfrm>
            <a:off x="7299990" y="2725116"/>
            <a:ext cx="148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Y2 SPRING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EFC352A-D58D-643B-8AA2-1CFF68EFD6D9}"/>
              </a:ext>
            </a:extLst>
          </p:cNvPr>
          <p:cNvSpPr/>
          <p:nvPr/>
        </p:nvSpPr>
        <p:spPr>
          <a:xfrm>
            <a:off x="2948269" y="3027883"/>
            <a:ext cx="2738435" cy="1163036"/>
          </a:xfrm>
          <a:prstGeom prst="rect">
            <a:avLst/>
          </a:prstGeom>
          <a:solidFill>
            <a:srgbClr val="FCFF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65B8DC-4061-F37D-0F69-5ED4939C13C2}"/>
              </a:ext>
            </a:extLst>
          </p:cNvPr>
          <p:cNvSpPr txBox="1"/>
          <p:nvPr/>
        </p:nvSpPr>
        <p:spPr>
          <a:xfrm>
            <a:off x="6626788" y="3018742"/>
            <a:ext cx="2838592" cy="461665"/>
          </a:xfrm>
          <a:prstGeom prst="rect">
            <a:avLst/>
          </a:prstGeom>
          <a:solidFill>
            <a:srgbClr val="F0F2D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Reflections Workshop: Settling into Lab 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Wellness Workshop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5C9F8FE-CAB1-6218-C85D-DF0D675BF452}"/>
              </a:ext>
            </a:extLst>
          </p:cNvPr>
          <p:cNvSpPr/>
          <p:nvPr/>
        </p:nvSpPr>
        <p:spPr>
          <a:xfrm>
            <a:off x="6663752" y="2732202"/>
            <a:ext cx="3925589" cy="31536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1D40B3B-E6E7-E765-144A-459254C4D9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143" t="12891" r="11920" b="13332"/>
          <a:stretch/>
        </p:blipFill>
        <p:spPr>
          <a:xfrm>
            <a:off x="5988508" y="2758025"/>
            <a:ext cx="329365" cy="315833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59B1050F-1672-6107-9439-C87FD6EB6726}"/>
              </a:ext>
            </a:extLst>
          </p:cNvPr>
          <p:cNvSpPr/>
          <p:nvPr/>
        </p:nvSpPr>
        <p:spPr>
          <a:xfrm>
            <a:off x="5707814" y="2738464"/>
            <a:ext cx="946274" cy="113515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4EC7F76-E96A-7A22-16F8-05B7AA0A5A9B}"/>
              </a:ext>
            </a:extLst>
          </p:cNvPr>
          <p:cNvSpPr/>
          <p:nvPr/>
        </p:nvSpPr>
        <p:spPr>
          <a:xfrm>
            <a:off x="2938522" y="2429935"/>
            <a:ext cx="6472540" cy="291941"/>
          </a:xfrm>
          <a:prstGeom prst="rect">
            <a:avLst/>
          </a:prstGeom>
          <a:solidFill>
            <a:srgbClr val="FBE4D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F9F71F2-4853-B4B2-2B0C-F5990CCB2A1E}"/>
              </a:ext>
            </a:extLst>
          </p:cNvPr>
          <p:cNvSpPr/>
          <p:nvPr/>
        </p:nvSpPr>
        <p:spPr>
          <a:xfrm>
            <a:off x="2942290" y="3733745"/>
            <a:ext cx="2743200" cy="457035"/>
          </a:xfrm>
          <a:prstGeom prst="rect">
            <a:avLst/>
          </a:prstGeom>
          <a:solidFill>
            <a:srgbClr val="CAEFF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EDGE Workshop /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iJOBS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60FE2F0E-122C-6226-5D27-C2D08DA82A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551" t="25114" r="26086" b="25161"/>
          <a:stretch/>
        </p:blipFill>
        <p:spPr>
          <a:xfrm>
            <a:off x="4628116" y="2745594"/>
            <a:ext cx="278734" cy="2752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C1C3F34B-53B4-5C10-F3FF-317521974B55}"/>
              </a:ext>
            </a:extLst>
          </p:cNvPr>
          <p:cNvSpPr/>
          <p:nvPr/>
        </p:nvSpPr>
        <p:spPr>
          <a:xfrm>
            <a:off x="2968422" y="3381775"/>
            <a:ext cx="2729725" cy="352094"/>
          </a:xfrm>
          <a:prstGeom prst="rect">
            <a:avLst/>
          </a:prstGeom>
          <a:solidFill>
            <a:srgbClr val="F0F2D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9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Scientific Paper and Figure Workshop</a:t>
            </a:r>
            <a:endParaRPr lang="en-US" sz="1190" dirty="0">
              <a:solidFill>
                <a:schemeClr val="tx1"/>
              </a:solidFill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2AB133D0-89BE-FD4A-AEA9-3DC80FB858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7149" y="2778282"/>
            <a:ext cx="251276" cy="251276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3619F17B-7804-F193-6421-9E1ACFA44BE5}"/>
              </a:ext>
            </a:extLst>
          </p:cNvPr>
          <p:cNvSpPr/>
          <p:nvPr/>
        </p:nvSpPr>
        <p:spPr>
          <a:xfrm>
            <a:off x="2966250" y="3020795"/>
            <a:ext cx="2725093" cy="351970"/>
          </a:xfrm>
          <a:prstGeom prst="rect">
            <a:avLst/>
          </a:prstGeom>
          <a:solidFill>
            <a:srgbClr val="F0F2D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Scientific Presentations Workshop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EC53F88-ED6E-3E9F-5B28-F1C4F6E59CD9}"/>
              </a:ext>
            </a:extLst>
          </p:cNvPr>
          <p:cNvSpPr txBox="1"/>
          <p:nvPr/>
        </p:nvSpPr>
        <p:spPr>
          <a:xfrm>
            <a:off x="5691343" y="3833273"/>
            <a:ext cx="9553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</a:p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Carpentry</a:t>
            </a:r>
          </a:p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Workshop</a:t>
            </a:r>
          </a:p>
        </p:txBody>
      </p:sp>
      <p:pic>
        <p:nvPicPr>
          <p:cNvPr id="96" name="Picture 95">
            <a:extLst>
              <a:ext uri="{FF2B5EF4-FFF2-40B4-BE49-F238E27FC236}">
                <a16:creationId xmlns:a16="http://schemas.microsoft.com/office/drawing/2014/main" id="{5078E29B-A001-5F1F-DB3F-157E9EF497C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1038" t="21717" r="20583" b="21088"/>
          <a:stretch/>
        </p:blipFill>
        <p:spPr>
          <a:xfrm>
            <a:off x="2604318" y="2767081"/>
            <a:ext cx="281163" cy="275463"/>
          </a:xfrm>
          <a:prstGeom prst="rect">
            <a:avLst/>
          </a:prstGeom>
        </p:spPr>
      </p:pic>
      <p:sp>
        <p:nvSpPr>
          <p:cNvPr id="97" name="Rectangle 96">
            <a:extLst>
              <a:ext uri="{FF2B5EF4-FFF2-40B4-BE49-F238E27FC236}">
                <a16:creationId xmlns:a16="http://schemas.microsoft.com/office/drawing/2014/main" id="{4607DB38-5C65-EE3C-17AF-363B345FC0F6}"/>
              </a:ext>
            </a:extLst>
          </p:cNvPr>
          <p:cNvSpPr/>
          <p:nvPr/>
        </p:nvSpPr>
        <p:spPr>
          <a:xfrm>
            <a:off x="1271300" y="2772963"/>
            <a:ext cx="1689727" cy="27805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E4F9FE1-E9F9-035A-E369-2A3B43632552}"/>
              </a:ext>
            </a:extLst>
          </p:cNvPr>
          <p:cNvSpPr txBox="1"/>
          <p:nvPr/>
        </p:nvSpPr>
        <p:spPr>
          <a:xfrm>
            <a:off x="1279059" y="2721189"/>
            <a:ext cx="1438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Y2 PRE-FALL 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F9ED6BE7-8435-051A-1BBA-DBCBBE6582F8}"/>
              </a:ext>
            </a:extLst>
          </p:cNvPr>
          <p:cNvSpPr/>
          <p:nvPr/>
        </p:nvSpPr>
        <p:spPr>
          <a:xfrm>
            <a:off x="1271238" y="3048279"/>
            <a:ext cx="1697183" cy="135973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3F01355F-FB1E-CC86-04D4-0AFE83353A52}"/>
              </a:ext>
            </a:extLst>
          </p:cNvPr>
          <p:cNvSpPr txBox="1"/>
          <p:nvPr/>
        </p:nvSpPr>
        <p:spPr>
          <a:xfrm>
            <a:off x="1392499" y="3827562"/>
            <a:ext cx="6880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Y2 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IDP-3D</a:t>
            </a:r>
          </a:p>
        </p:txBody>
      </p: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FD7CC565-E0FF-D4C8-B640-AD74ABD01B8D}"/>
              </a:ext>
            </a:extLst>
          </p:cNvPr>
          <p:cNvCxnSpPr>
            <a:cxnSpLocks/>
            <a:stCxn id="99" idx="1"/>
            <a:endCxn id="99" idx="3"/>
          </p:cNvCxnSpPr>
          <p:nvPr/>
        </p:nvCxnSpPr>
        <p:spPr>
          <a:xfrm>
            <a:off x="1271238" y="3728147"/>
            <a:ext cx="169718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3" name="Picture 102">
            <a:extLst>
              <a:ext uri="{FF2B5EF4-FFF2-40B4-BE49-F238E27FC236}">
                <a16:creationId xmlns:a16="http://schemas.microsoft.com/office/drawing/2014/main" id="{1AE2D35C-0EF7-BC57-1D75-CBD94343E1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9422" y="3330410"/>
            <a:ext cx="1250394" cy="376463"/>
          </a:xfrm>
          <a:prstGeom prst="rect">
            <a:avLst/>
          </a:prstGeom>
        </p:spPr>
      </p:pic>
      <p:sp>
        <p:nvSpPr>
          <p:cNvPr id="104" name="TextBox 103">
            <a:extLst>
              <a:ext uri="{FF2B5EF4-FFF2-40B4-BE49-F238E27FC236}">
                <a16:creationId xmlns:a16="http://schemas.microsoft.com/office/drawing/2014/main" id="{7CF42B1C-0063-D03F-1CF0-8C5C224BAE42}"/>
              </a:ext>
            </a:extLst>
          </p:cNvPr>
          <p:cNvSpPr txBox="1"/>
          <p:nvPr/>
        </p:nvSpPr>
        <p:spPr>
          <a:xfrm>
            <a:off x="1465603" y="3085131"/>
            <a:ext cx="11673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Y2 Bootcamp</a:t>
            </a:r>
          </a:p>
        </p:txBody>
      </p:sp>
      <p:pic>
        <p:nvPicPr>
          <p:cNvPr id="107" name="Picture 106">
            <a:extLst>
              <a:ext uri="{FF2B5EF4-FFF2-40B4-BE49-F238E27FC236}">
                <a16:creationId xmlns:a16="http://schemas.microsoft.com/office/drawing/2014/main" id="{8F8260A4-5FCC-1ADA-24BE-E814B60BAC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1538" y="3783542"/>
            <a:ext cx="582261" cy="541465"/>
          </a:xfrm>
          <a:prstGeom prst="rect">
            <a:avLst/>
          </a:prstGeom>
        </p:spPr>
      </p:pic>
      <p:sp>
        <p:nvSpPr>
          <p:cNvPr id="1027" name="Rectangle 1026">
            <a:extLst>
              <a:ext uri="{FF2B5EF4-FFF2-40B4-BE49-F238E27FC236}">
                <a16:creationId xmlns:a16="http://schemas.microsoft.com/office/drawing/2014/main" id="{9B489F11-DB3D-80BB-A7DA-DAD126BBEF30}"/>
              </a:ext>
            </a:extLst>
          </p:cNvPr>
          <p:cNvSpPr/>
          <p:nvPr/>
        </p:nvSpPr>
        <p:spPr>
          <a:xfrm>
            <a:off x="6656238" y="3053534"/>
            <a:ext cx="2743200" cy="40411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1" name="Rectangle 1030">
            <a:extLst>
              <a:ext uri="{FF2B5EF4-FFF2-40B4-BE49-F238E27FC236}">
                <a16:creationId xmlns:a16="http://schemas.microsoft.com/office/drawing/2014/main" id="{104E233B-6096-2CC7-1BCD-9568E639E846}"/>
              </a:ext>
            </a:extLst>
          </p:cNvPr>
          <p:cNvSpPr/>
          <p:nvPr/>
        </p:nvSpPr>
        <p:spPr>
          <a:xfrm>
            <a:off x="9397492" y="3054654"/>
            <a:ext cx="1179576" cy="1353782"/>
          </a:xfrm>
          <a:prstGeom prst="rect">
            <a:avLst/>
          </a:prstGeom>
          <a:solidFill>
            <a:srgbClr val="CAF0F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2" name="TextBox 1031">
            <a:extLst>
              <a:ext uri="{FF2B5EF4-FFF2-40B4-BE49-F238E27FC236}">
                <a16:creationId xmlns:a16="http://schemas.microsoft.com/office/drawing/2014/main" id="{F90BAB3E-227C-493C-B812-A923B2E57A4E}"/>
              </a:ext>
            </a:extLst>
          </p:cNvPr>
          <p:cNvSpPr txBox="1"/>
          <p:nvPr/>
        </p:nvSpPr>
        <p:spPr>
          <a:xfrm>
            <a:off x="9356882" y="3434365"/>
            <a:ext cx="12554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EDGE</a:t>
            </a:r>
          </a:p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Symposium</a:t>
            </a:r>
          </a:p>
        </p:txBody>
      </p:sp>
      <p:sp>
        <p:nvSpPr>
          <p:cNvPr id="1034" name="TextBox 1033">
            <a:extLst>
              <a:ext uri="{FF2B5EF4-FFF2-40B4-BE49-F238E27FC236}">
                <a16:creationId xmlns:a16="http://schemas.microsoft.com/office/drawing/2014/main" id="{43CC3E6A-B58E-471F-9DBA-C0BD03F1F51B}"/>
              </a:ext>
            </a:extLst>
          </p:cNvPr>
          <p:cNvSpPr txBox="1"/>
          <p:nvPr/>
        </p:nvSpPr>
        <p:spPr>
          <a:xfrm>
            <a:off x="5349249" y="2393217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EDGE Seminar Series</a:t>
            </a: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3BF631E3-97F6-AC8E-42CB-E647A0DBDCC2}"/>
              </a:ext>
            </a:extLst>
          </p:cNvPr>
          <p:cNvSpPr/>
          <p:nvPr/>
        </p:nvSpPr>
        <p:spPr>
          <a:xfrm>
            <a:off x="2942290" y="4420255"/>
            <a:ext cx="6468772" cy="291941"/>
          </a:xfrm>
          <a:prstGeom prst="rect">
            <a:avLst/>
          </a:prstGeom>
          <a:solidFill>
            <a:srgbClr val="FBE4D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36" name="TextBox 1035">
            <a:extLst>
              <a:ext uri="{FF2B5EF4-FFF2-40B4-BE49-F238E27FC236}">
                <a16:creationId xmlns:a16="http://schemas.microsoft.com/office/drawing/2014/main" id="{51C4FDA1-C214-CE28-B6B3-81FFED6A79AD}"/>
              </a:ext>
            </a:extLst>
          </p:cNvPr>
          <p:cNvSpPr txBox="1"/>
          <p:nvPr/>
        </p:nvSpPr>
        <p:spPr>
          <a:xfrm>
            <a:off x="5133508" y="4380786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EDGE Seminar Series</a:t>
            </a: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BB4FC9EA-15F4-9455-0352-321FF55EC316}"/>
              </a:ext>
            </a:extLst>
          </p:cNvPr>
          <p:cNvSpPr/>
          <p:nvPr/>
        </p:nvSpPr>
        <p:spPr>
          <a:xfrm>
            <a:off x="9374367" y="5048012"/>
            <a:ext cx="1181945" cy="1026048"/>
          </a:xfrm>
          <a:prstGeom prst="rect">
            <a:avLst/>
          </a:prstGeom>
          <a:solidFill>
            <a:srgbClr val="CAF0F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8" name="Rectangle 1037">
            <a:extLst>
              <a:ext uri="{FF2B5EF4-FFF2-40B4-BE49-F238E27FC236}">
                <a16:creationId xmlns:a16="http://schemas.microsoft.com/office/drawing/2014/main" id="{553ABA87-0B57-479A-9083-5A3C6B8682FA}"/>
              </a:ext>
            </a:extLst>
          </p:cNvPr>
          <p:cNvSpPr/>
          <p:nvPr/>
        </p:nvSpPr>
        <p:spPr>
          <a:xfrm>
            <a:off x="2903782" y="6072840"/>
            <a:ext cx="6473192" cy="291941"/>
          </a:xfrm>
          <a:prstGeom prst="rect">
            <a:avLst/>
          </a:prstGeom>
          <a:solidFill>
            <a:srgbClr val="FBE4D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39" name="TextBox 1038">
            <a:extLst>
              <a:ext uri="{FF2B5EF4-FFF2-40B4-BE49-F238E27FC236}">
                <a16:creationId xmlns:a16="http://schemas.microsoft.com/office/drawing/2014/main" id="{D8013B2F-FA56-6C3F-C7AD-D97582CC530E}"/>
              </a:ext>
            </a:extLst>
          </p:cNvPr>
          <p:cNvSpPr txBox="1"/>
          <p:nvPr/>
        </p:nvSpPr>
        <p:spPr>
          <a:xfrm>
            <a:off x="9323965" y="5195074"/>
            <a:ext cx="12554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EDGE</a:t>
            </a:r>
          </a:p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Symposium</a:t>
            </a:r>
          </a:p>
        </p:txBody>
      </p:sp>
      <p:sp>
        <p:nvSpPr>
          <p:cNvPr id="1040" name="TextBox 1039">
            <a:extLst>
              <a:ext uri="{FF2B5EF4-FFF2-40B4-BE49-F238E27FC236}">
                <a16:creationId xmlns:a16="http://schemas.microsoft.com/office/drawing/2014/main" id="{0713DDE9-6879-E337-69AE-ECE180F1930D}"/>
              </a:ext>
            </a:extLst>
          </p:cNvPr>
          <p:cNvSpPr txBox="1"/>
          <p:nvPr/>
        </p:nvSpPr>
        <p:spPr>
          <a:xfrm>
            <a:off x="5206128" y="6034328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EDGE Seminar Series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91F75DC-5866-7C90-C855-BE802F3E57EA}"/>
              </a:ext>
            </a:extLst>
          </p:cNvPr>
          <p:cNvSpPr/>
          <p:nvPr/>
        </p:nvSpPr>
        <p:spPr>
          <a:xfrm>
            <a:off x="2954939" y="4190780"/>
            <a:ext cx="2725093" cy="232807"/>
          </a:xfrm>
          <a:prstGeom prst="rect">
            <a:avLst/>
          </a:prstGeom>
          <a:solidFill>
            <a:srgbClr val="C3F3C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7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Big Data &amp; Computer Training Module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D98A77-8C36-D541-6FC1-FACED7A0567A}"/>
              </a:ext>
            </a:extLst>
          </p:cNvPr>
          <p:cNvSpPr/>
          <p:nvPr/>
        </p:nvSpPr>
        <p:spPr>
          <a:xfrm>
            <a:off x="6660351" y="3958892"/>
            <a:ext cx="2725093" cy="443305"/>
          </a:xfrm>
          <a:prstGeom prst="rect">
            <a:avLst/>
          </a:prstGeom>
          <a:solidFill>
            <a:srgbClr val="CAEFF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EDGE Workshop /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iJOBS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A2851648-52DD-45B2-3E93-B364BAFE3633}"/>
              </a:ext>
            </a:extLst>
          </p:cNvPr>
          <p:cNvSpPr/>
          <p:nvPr/>
        </p:nvSpPr>
        <p:spPr>
          <a:xfrm>
            <a:off x="6660350" y="3463594"/>
            <a:ext cx="2725093" cy="487449"/>
          </a:xfrm>
          <a:prstGeom prst="rect">
            <a:avLst/>
          </a:prstGeom>
          <a:solidFill>
            <a:srgbClr val="CAF0F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EDGE Workshop: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Proposal Writing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747231A-71A1-3A3F-F0F1-B0572ACE8AD2}"/>
              </a:ext>
            </a:extLst>
          </p:cNvPr>
          <p:cNvSpPr/>
          <p:nvPr/>
        </p:nvSpPr>
        <p:spPr>
          <a:xfrm>
            <a:off x="2930630" y="5012832"/>
            <a:ext cx="2753772" cy="706265"/>
          </a:xfrm>
          <a:prstGeom prst="rect">
            <a:avLst/>
          </a:prstGeom>
          <a:solidFill>
            <a:srgbClr val="CAEFF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EDGE Workshop /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iJOBS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573A2235-1057-B38A-F5D8-9FBBC89BD6CF}"/>
              </a:ext>
            </a:extLst>
          </p:cNvPr>
          <p:cNvSpPr/>
          <p:nvPr/>
        </p:nvSpPr>
        <p:spPr>
          <a:xfrm>
            <a:off x="6646624" y="5058587"/>
            <a:ext cx="2725093" cy="315830"/>
          </a:xfrm>
          <a:prstGeom prst="rect">
            <a:avLst/>
          </a:prstGeom>
          <a:solidFill>
            <a:srgbClr val="CAEFF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EDGE Workshop /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iJOBS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754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97D70-3D3C-4675-4BC3-CADCFD655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AFE8AD3D-8DD7-283B-492C-5AC9D50982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097" y="289616"/>
            <a:ext cx="3852206" cy="10150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F0A5D47-4E3F-D2CB-9C51-DD820EEE6E6F}"/>
              </a:ext>
            </a:extLst>
          </p:cNvPr>
          <p:cNvSpPr txBox="1"/>
          <p:nvPr/>
        </p:nvSpPr>
        <p:spPr>
          <a:xfrm>
            <a:off x="552956" y="1088879"/>
            <a:ext cx="10212347" cy="56938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1" dirty="0">
              <a:solidFill>
                <a:srgbClr val="FF0000"/>
              </a:solidFill>
              <a:latin typeface="Aptos" panose="021100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purpose of the EDGE Bootcamp for 1st-Year Ph.D. students in the Biomedical Sciences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is to share resources and strategies that will help set you up for success in your training.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Schedule: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10:00 a.m.  – 11:00 p.m.   The EDGE program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Introduction to EDGE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Choosing Your Rotation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Finding the Right Mentor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Developing Mentee Skills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Hidden Curriculum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11:00 a.m. – 12:00 p.m.    Resources on Campus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Shan Reeves - Counseling, Alcohol and Drug Assistance,</a:t>
            </a:r>
          </a:p>
          <a:p>
            <a:pPr marL="7493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and Psychiatric Services (CAPS) (11-11:30)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Kelly Martini - Graduate Student Life (11:30-12)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12:00 p.m. – 1:00 p.m.	      Introduction of Peer Mentors and Lunch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07E35F-0230-C902-40BE-831958E44B79}"/>
              </a:ext>
            </a:extLst>
          </p:cNvPr>
          <p:cNvSpPr txBox="1"/>
          <p:nvPr/>
        </p:nvSpPr>
        <p:spPr>
          <a:xfrm>
            <a:off x="1233122" y="411771"/>
            <a:ext cx="6113790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33144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Rutgers EDGE Bootcamp</a:t>
            </a:r>
          </a:p>
          <a:p>
            <a:r>
              <a:rPr lang="en-US" sz="2800" b="1" dirty="0">
                <a:solidFill>
                  <a:srgbClr val="E33144"/>
                </a:solidFill>
              </a:rPr>
              <a:t>Monday August 31, 2026 10 am-1 pm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33144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16920E-ADB8-5A21-481B-6001FB8410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5996" y="3082468"/>
            <a:ext cx="2611398" cy="26113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39594A-7FE5-8677-26C1-B6B243D454BA}"/>
              </a:ext>
            </a:extLst>
          </p:cNvPr>
          <p:cNvSpPr txBox="1"/>
          <p:nvPr/>
        </p:nvSpPr>
        <p:spPr>
          <a:xfrm>
            <a:off x="7702803" y="2652062"/>
            <a:ext cx="337778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33144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Bootcamp Registration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8914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25942</TotalTime>
  <Words>509</Words>
  <Application>Microsoft Macintosh PowerPoint</Application>
  <PresentationFormat>Widescreen</PresentationFormat>
  <Paragraphs>101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Loren Runnels</dc:creator>
  <cp:lastModifiedBy>Janet Alder</cp:lastModifiedBy>
  <cp:revision>12</cp:revision>
  <cp:lastPrinted>2025-05-17T11:42:07Z</cp:lastPrinted>
  <dcterms:created xsi:type="dcterms:W3CDTF">2025-05-17T10:47:27Z</dcterms:created>
  <dcterms:modified xsi:type="dcterms:W3CDTF">2026-08-26T15:28:29Z</dcterms:modified>
</cp:coreProperties>
</file>