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8" r:id="rId3"/>
    <p:sldId id="261" r:id="rId4"/>
    <p:sldId id="447" r:id="rId5"/>
    <p:sldId id="448" r:id="rId6"/>
    <p:sldId id="262" r:id="rId7"/>
    <p:sldId id="44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EF299C-EDE6-4C6E-AD9E-2837FB26D926}" v="134" dt="2026-08-11T21:49:32.8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72" autoAdjust="0"/>
    <p:restoredTop sz="94604" autoAdjust="0"/>
  </p:normalViewPr>
  <p:slideViewPr>
    <p:cSldViewPr snapToGrid="0">
      <p:cViewPr varScale="1">
        <p:scale>
          <a:sx n="116" d="100"/>
          <a:sy n="116" d="100"/>
        </p:scale>
        <p:origin x="108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BF5DEA-D969-4702-818D-14FE466C06F5}" type="datetimeFigureOut">
              <a:rPr lang="en-US"/>
              <a:t>8/11/2026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437404-9986-40F0-88F8-177A32AB6D06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9628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ADDD46-89B1-47F0-B371-C5318AF5053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071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ADDD46-89B1-47F0-B371-C5318AF5053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0515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dirty="0"/>
              <a:t>Lex-Some</a:t>
            </a:r>
            <a:r>
              <a:rPr lang="en-US" sz="1600"/>
              <a:t> of the process is legally dictated, but most processes require some similar basic elements: </a:t>
            </a:r>
          </a:p>
          <a:p>
            <a:r>
              <a:rPr lang="en-US" sz="1600"/>
              <a:t>Registration- need to disclose (different than HS)</a:t>
            </a:r>
            <a:endParaRPr lang="en-US" sz="1600" dirty="0">
              <a:ea typeface="Calibri"/>
              <a:cs typeface="Calibri"/>
            </a:endParaRPr>
          </a:p>
          <a:p>
            <a:r>
              <a:rPr lang="en-US" sz="1600"/>
              <a:t>Once registered assigned a coordinator and do an intake to capture the student’s perspective on what they need and what they think might allow for equal access</a:t>
            </a:r>
            <a:endParaRPr lang="en-US" sz="1600" dirty="0">
              <a:ea typeface="Calibri"/>
              <a:cs typeface="Calibri"/>
            </a:endParaRPr>
          </a:p>
          <a:p>
            <a:r>
              <a:rPr lang="en-US" sz="1600"/>
              <a:t>Documentation fills in gaps/holes and provides additional information</a:t>
            </a:r>
            <a:endParaRPr lang="en-US" sz="1600" dirty="0">
              <a:ea typeface="Calibri"/>
              <a:cs typeface="Calibri"/>
            </a:endParaRPr>
          </a:p>
          <a:p>
            <a:r>
              <a:rPr lang="en-US" sz="1600"/>
              <a:t>Consult schools/ faculty when needed</a:t>
            </a:r>
            <a:endParaRPr lang="en-US" sz="1600" dirty="0">
              <a:ea typeface="Calibri"/>
              <a:cs typeface="Calibri"/>
            </a:endParaRPr>
          </a:p>
          <a:p>
            <a:r>
              <a:rPr lang="en-US" sz="1600"/>
              <a:t>HIGHLY interactive- sometimes may go back through the process multiple times</a:t>
            </a:r>
            <a:endParaRPr lang="en-US" sz="1600" dirty="0">
              <a:ea typeface="Calibri"/>
              <a:cs typeface="Calibri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Rutgers Access and Disability Resources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DD34BB-A65F-4407-BFA8-0051FEA1D8E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254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ods.rutgers.edu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it.rutgers.edu/digital-accessibility/" TargetMode="External"/><Relationship Id="rId2" Type="http://schemas.openxmlformats.org/officeDocument/2006/relationships/hyperlink" Target="https://ods.rutgers.edu/faculty-staff/secure-exam-upload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rutgers.ca1.qualtrics.com/jfe/form/SV_5oKimK6LIbNb0pw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33623FF5-0448-F5F8-592A-B371E7A4A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28" y="410199"/>
            <a:ext cx="6367368" cy="1100362"/>
          </a:xfrm>
          <a:prstGeom prst="rect">
            <a:avLst/>
          </a:prstGeom>
        </p:spPr>
      </p:pic>
      <p:sp>
        <p:nvSpPr>
          <p:cNvPr id="2" name="Title 1" descr="ODS Web Page with QR code and link below."/>
          <p:cNvSpPr>
            <a:spLocks noGrp="1"/>
          </p:cNvSpPr>
          <p:nvPr>
            <p:ph type="ctrTitle"/>
          </p:nvPr>
        </p:nvSpPr>
        <p:spPr>
          <a:xfrm>
            <a:off x="1524000" y="2400451"/>
            <a:ext cx="9144000" cy="1109511"/>
          </a:xfrm>
        </p:spPr>
        <p:txBody>
          <a:bodyPr/>
          <a:lstStyle/>
          <a:p>
            <a:r>
              <a:rPr lang="en-US" dirty="0">
                <a:cs typeface="Calibri Light"/>
              </a:rPr>
              <a:t>ODS Web Page</a:t>
            </a:r>
            <a:endParaRPr lang="en-US" dirty="0" err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dirty="0">
                <a:hlinkClick r:id="rId3"/>
              </a:rPr>
              <a:t>ods.rutgers.edu</a:t>
            </a:r>
            <a:endParaRPr lang="en-US" sz="4000" dirty="0"/>
          </a:p>
        </p:txBody>
      </p:sp>
      <p:pic>
        <p:nvPicPr>
          <p:cNvPr id="5" name="Picture 4" descr="A QR code for the ODS website">
            <a:extLst>
              <a:ext uri="{FF2B5EF4-FFF2-40B4-BE49-F238E27FC236}">
                <a16:creationId xmlns:a16="http://schemas.microsoft.com/office/drawing/2014/main" id="{61A8CF8B-E48E-78FF-3F63-3B1EDBC81F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489" y="4228778"/>
            <a:ext cx="2219023" cy="2219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ODS red and white logo">
            <a:extLst>
              <a:ext uri="{FF2B5EF4-FFF2-40B4-BE49-F238E27FC236}">
                <a16:creationId xmlns:a16="http://schemas.microsoft.com/office/drawing/2014/main" id="{C7178AAE-EA11-D92F-38C1-050163F854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60" t="36130" r="32745" b="36774"/>
          <a:stretch>
            <a:fillRect/>
          </a:stretch>
        </p:blipFill>
        <p:spPr>
          <a:xfrm>
            <a:off x="476975" y="365125"/>
            <a:ext cx="1086474" cy="109809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Who We Are and What We Do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2696" y="1430988"/>
            <a:ext cx="10764454" cy="4550711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We confirm that a student has a disability protected under the Americans with Disabilities Act by reviewing documentation and engaging the student  in an interactive process.</a:t>
            </a:r>
          </a:p>
          <a:p>
            <a:endParaRPr lang="en-US" dirty="0"/>
          </a:p>
          <a:p>
            <a:r>
              <a:rPr lang="en-US" dirty="0"/>
              <a:t>We work collaboratively to remove barriers for Rutgers University students who live with functional limitations as a result of a disability.</a:t>
            </a:r>
          </a:p>
          <a:p>
            <a:endParaRPr lang="en-US" dirty="0"/>
          </a:p>
          <a:p>
            <a:r>
              <a:rPr lang="en-US" dirty="0"/>
              <a:t>We work with campus partners to promote awareness and accessibility.</a:t>
            </a:r>
          </a:p>
        </p:txBody>
      </p:sp>
    </p:spTree>
    <p:extLst>
      <p:ext uri="{BB962C8B-B14F-4D97-AF65-F5344CB8AC3E}">
        <p14:creationId xmlns:p14="http://schemas.microsoft.com/office/powerpoint/2010/main" val="4269742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92556"/>
          </a:xfrm>
        </p:spPr>
        <p:txBody>
          <a:bodyPr/>
          <a:lstStyle/>
          <a:p>
            <a:pPr algn="ctr" eaLnBrk="1" hangingPunct="1"/>
            <a:r>
              <a:rPr lang="en-US" altLang="en-US" dirty="0">
                <a:ea typeface="ヒラギノ角ゴ Pro W3"/>
                <a:cs typeface="Geneva"/>
              </a:rPr>
              <a:t>	Types of Accommodations	</a:t>
            </a:r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>
          <a:xfrm>
            <a:off x="1295400" y="1384183"/>
            <a:ext cx="9620250" cy="5149967"/>
          </a:xfrm>
        </p:spPr>
        <p:txBody>
          <a:bodyPr>
            <a:normAutofit fontScale="55000" lnSpcReduction="20000"/>
          </a:bodyPr>
          <a:lstStyle/>
          <a:p>
            <a:r>
              <a:rPr lang="en-US" altLang="en-US" sz="4400" b="1" dirty="0">
                <a:ea typeface="ヒラギノ角ゴ Pro W3"/>
                <a:cs typeface="Geneva"/>
              </a:rPr>
              <a:t>Exam Related</a:t>
            </a:r>
          </a:p>
          <a:p>
            <a:pPr lvl="1"/>
            <a:r>
              <a:rPr lang="en-US" altLang="en-US" sz="4400" dirty="0">
                <a:ea typeface="ヒラギノ角ゴ Pro W3"/>
                <a:cs typeface="Geneva"/>
              </a:rPr>
              <a:t>Extended time on tests</a:t>
            </a:r>
          </a:p>
          <a:p>
            <a:pPr lvl="1"/>
            <a:r>
              <a:rPr lang="en-US" altLang="en-US" sz="4400" dirty="0">
                <a:ea typeface="ヒラギノ角ゴ Pro W3"/>
                <a:cs typeface="Geneva"/>
              </a:rPr>
              <a:t>Taking exams in a reduced distraction location</a:t>
            </a:r>
          </a:p>
          <a:p>
            <a:pPr lvl="1"/>
            <a:r>
              <a:rPr lang="en-US" altLang="en-US" sz="4400" dirty="0">
                <a:ea typeface="ヒラギノ角ゴ Pro W3"/>
                <a:cs typeface="Geneva"/>
              </a:rPr>
              <a:t>Use of a computer for tests/exams</a:t>
            </a:r>
          </a:p>
          <a:p>
            <a:pPr lvl="1"/>
            <a:r>
              <a:rPr lang="en-US" altLang="en-US" sz="4400" dirty="0">
                <a:ea typeface="ヒラギノ角ゴ Pro W3"/>
                <a:cs typeface="Geneva"/>
              </a:rPr>
              <a:t>Use of a reader or a scribe</a:t>
            </a:r>
          </a:p>
          <a:p>
            <a:r>
              <a:rPr lang="en-US" altLang="en-US" sz="4400" b="1" dirty="0">
                <a:ea typeface="ヒラギノ角ゴ Pro W3"/>
                <a:cs typeface="Geneva"/>
              </a:rPr>
              <a:t>In-Class</a:t>
            </a:r>
          </a:p>
          <a:p>
            <a:pPr lvl="1"/>
            <a:r>
              <a:rPr lang="en-US" altLang="en-US" sz="4400" dirty="0">
                <a:ea typeface="ヒラギノ角ゴ Pro W3"/>
                <a:cs typeface="Geneva"/>
              </a:rPr>
              <a:t>Note taking services</a:t>
            </a:r>
          </a:p>
          <a:p>
            <a:pPr lvl="1"/>
            <a:r>
              <a:rPr lang="en-US" altLang="en-US" sz="4400" dirty="0">
                <a:ea typeface="ヒラギノ角ゴ Pro W3"/>
                <a:cs typeface="Geneva"/>
              </a:rPr>
              <a:t>Alternate format for text and materials</a:t>
            </a:r>
          </a:p>
          <a:p>
            <a:pPr lvl="1"/>
            <a:r>
              <a:rPr lang="en-US" altLang="en-US" sz="4400" dirty="0">
                <a:ea typeface="ヒラギノ角ゴ Pro W3"/>
                <a:cs typeface="Geneva"/>
              </a:rPr>
              <a:t>Assistive Technology (Text-to-Speech and Speech-to-Text)</a:t>
            </a:r>
          </a:p>
          <a:p>
            <a:pPr lvl="1"/>
            <a:r>
              <a:rPr lang="en-US" altLang="en-US" sz="4400" dirty="0">
                <a:ea typeface="ヒラギノ角ゴ Pro W3"/>
                <a:cs typeface="Geneva"/>
              </a:rPr>
              <a:t>Physical Access</a:t>
            </a:r>
          </a:p>
          <a:p>
            <a:pPr lvl="1"/>
            <a:r>
              <a:rPr lang="en-US" altLang="en-US" sz="4400" dirty="0">
                <a:ea typeface="ヒラギノ角ゴ Pro W3"/>
                <a:cs typeface="Geneva"/>
              </a:rPr>
              <a:t>Class Assistants</a:t>
            </a:r>
          </a:p>
          <a:p>
            <a:r>
              <a:rPr lang="en-US" altLang="en-US" sz="4400" b="1" dirty="0">
                <a:ea typeface="ヒラギノ角ゴ Pro W3"/>
                <a:cs typeface="Geneva"/>
              </a:rPr>
              <a:t>Other Offices That Manage Their Own Accommodations</a:t>
            </a:r>
          </a:p>
          <a:p>
            <a:pPr lvl="1"/>
            <a:r>
              <a:rPr lang="en-US" altLang="en-US" sz="4400" dirty="0">
                <a:ea typeface="ヒラギノ角ゴ Pro W3"/>
                <a:cs typeface="Geneva"/>
              </a:rPr>
              <a:t>Housing</a:t>
            </a:r>
          </a:p>
          <a:p>
            <a:pPr lvl="1"/>
            <a:r>
              <a:rPr lang="en-US" altLang="en-US" sz="4400" dirty="0">
                <a:ea typeface="ヒラギノ角ゴ Pro W3"/>
                <a:cs typeface="Geneva"/>
              </a:rPr>
              <a:t>Transportation</a:t>
            </a:r>
          </a:p>
          <a:p>
            <a:pPr lvl="1"/>
            <a:r>
              <a:rPr lang="en-US" altLang="en-US" sz="4400" dirty="0">
                <a:ea typeface="ヒラギノ角ゴ Pro W3"/>
                <a:cs typeface="Geneva"/>
              </a:rPr>
              <a:t>Dining </a:t>
            </a:r>
          </a:p>
          <a:p>
            <a:pPr marL="457200" lvl="1" indent="0">
              <a:buNone/>
            </a:pPr>
            <a:endParaRPr lang="en-US" altLang="en-US" sz="4400" dirty="0">
              <a:ea typeface="ヒラギノ角ゴ Pro W3"/>
              <a:cs typeface="Geneva"/>
            </a:endParaRPr>
          </a:p>
          <a:p>
            <a:pPr eaLnBrk="1" hangingPunct="1"/>
            <a:endParaRPr lang="en-US" altLang="en-US" dirty="0">
              <a:ea typeface="ヒラギノ角ゴ Pro W3"/>
              <a:cs typeface="Geneva"/>
            </a:endParaRPr>
          </a:p>
        </p:txBody>
      </p:sp>
    </p:spTree>
    <p:extLst>
      <p:ext uri="{BB962C8B-B14F-4D97-AF65-F5344CB8AC3E}">
        <p14:creationId xmlns:p14="http://schemas.microsoft.com/office/powerpoint/2010/main" val="1452602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65A67-91DA-4509-A476-DAC93B16D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Receiving Accommodations at Rutgers</a:t>
            </a:r>
            <a:endParaRPr lang="en-US" dirty="0"/>
          </a:p>
        </p:txBody>
      </p:sp>
      <p:pic>
        <p:nvPicPr>
          <p:cNvPr id="24" name="Content Placeholder 23" descr="Several white rectangular boxes with black text illustrating the accommodations process.">
            <a:extLst>
              <a:ext uri="{FF2B5EF4-FFF2-40B4-BE49-F238E27FC236}">
                <a16:creationId xmlns:a16="http://schemas.microsoft.com/office/drawing/2014/main" id="{B6D89360-4697-DB7F-3D87-49924544D3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604131" y="841613"/>
            <a:ext cx="10767645" cy="5659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pic>
    </p:spTree>
    <p:extLst>
      <p:ext uri="{BB962C8B-B14F-4D97-AF65-F5344CB8AC3E}">
        <p14:creationId xmlns:p14="http://schemas.microsoft.com/office/powerpoint/2010/main" val="2146495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72284-B1E7-FE2C-4367-94FBA7D1F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Calibri Light"/>
                <a:cs typeface="Calibri Light"/>
              </a:rPr>
              <a:t>Providing Accommodations as an Instructor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D5C948-0C2C-708A-B496-7AC2BC6387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ea typeface="Calibri"/>
                <a:cs typeface="Calibri"/>
              </a:rPr>
              <a:t>Faculty and staff support</a:t>
            </a:r>
          </a:p>
          <a:p>
            <a:pPr lvl="1"/>
            <a:r>
              <a:rPr lang="en-US" dirty="0">
                <a:ea typeface="Calibri"/>
                <a:cs typeface="Calibri"/>
              </a:rPr>
              <a:t>Receiving a Letter of Accommodation</a:t>
            </a:r>
          </a:p>
          <a:p>
            <a:pPr lvl="1"/>
            <a:r>
              <a:rPr lang="en-US" dirty="0">
                <a:ea typeface="Calibri"/>
                <a:cs typeface="Calibri"/>
                <a:hlinkClick r:id="rId2"/>
              </a:rPr>
              <a:t>Exam Upload Site</a:t>
            </a:r>
            <a:endParaRPr lang="en-US" dirty="0">
              <a:ea typeface="Calibri"/>
              <a:cs typeface="Calibri"/>
            </a:endParaRPr>
          </a:p>
          <a:p>
            <a:pPr lvl="1"/>
            <a:r>
              <a:rPr lang="en-US" dirty="0">
                <a:ea typeface="Calibri"/>
                <a:cs typeface="Calibri"/>
                <a:hlinkClick r:id="rId3"/>
              </a:rPr>
              <a:t>Digital Accessibility</a:t>
            </a:r>
            <a:endParaRPr lang="en-US" dirty="0">
              <a:ea typeface="Calibri"/>
              <a:cs typeface="Calibri"/>
            </a:endParaRPr>
          </a:p>
          <a:p>
            <a:pPr lvl="1"/>
            <a:r>
              <a:rPr lang="en-US" dirty="0">
                <a:ea typeface="Calibri"/>
                <a:cs typeface="Calibri"/>
              </a:rPr>
              <a:t>Accommodation Basics</a:t>
            </a:r>
          </a:p>
          <a:p>
            <a:pPr lvl="1"/>
            <a:endParaRPr lang="en-US" dirty="0">
              <a:ea typeface="Calibri"/>
              <a:cs typeface="Calibri"/>
            </a:endParaRPr>
          </a:p>
          <a:p>
            <a:r>
              <a:rPr lang="en-US" dirty="0">
                <a:ea typeface="Calibri"/>
                <a:cs typeface="Calibri"/>
              </a:rPr>
              <a:t>Contact ODS or the Assigned Coordinator</a:t>
            </a:r>
          </a:p>
          <a:p>
            <a:pPr marL="0" indent="0">
              <a:buNone/>
            </a:pPr>
            <a:endParaRPr lang="en-US" dirty="0">
              <a:ea typeface="Calibri"/>
              <a:cs typeface="Calibri"/>
            </a:endParaRPr>
          </a:p>
          <a:p>
            <a:r>
              <a:rPr lang="en-US" dirty="0">
                <a:ea typeface="Calibri"/>
                <a:cs typeface="Calibri"/>
                <a:hlinkClick r:id="rId4"/>
              </a:rPr>
              <a:t>Speaker Requests</a:t>
            </a:r>
          </a:p>
        </p:txBody>
      </p:sp>
    </p:spTree>
    <p:extLst>
      <p:ext uri="{BB962C8B-B14F-4D97-AF65-F5344CB8AC3E}">
        <p14:creationId xmlns:p14="http://schemas.microsoft.com/office/powerpoint/2010/main" val="2946669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The Office of Disability Services logo">
            <a:extLst>
              <a:ext uri="{FF2B5EF4-FFF2-40B4-BE49-F238E27FC236}">
                <a16:creationId xmlns:a16="http://schemas.microsoft.com/office/drawing/2014/main" id="{59CA7B1D-7A18-2680-CA98-0098799D79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3153" y="5744199"/>
            <a:ext cx="3774083" cy="606782"/>
          </a:xfrm>
          <a:prstGeom prst="rect">
            <a:avLst/>
          </a:prstGeom>
        </p:spPr>
      </p:pic>
      <p:pic>
        <p:nvPicPr>
          <p:cNvPr id="7" name="Picture 6" descr="A QR code to register with ODS.">
            <a:extLst>
              <a:ext uri="{FF2B5EF4-FFF2-40B4-BE49-F238E27FC236}">
                <a16:creationId xmlns:a16="http://schemas.microsoft.com/office/drawing/2014/main" id="{FCB1AA91-E1C4-7508-74DE-3C71E52136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594" y="2248552"/>
            <a:ext cx="3503537" cy="350353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21AF49-D92B-A058-1B47-06C9DD3A75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ea typeface="Calibri"/>
                <a:cs typeface="Calibri"/>
              </a:rPr>
              <a:t>Scan to Register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3F50B6-CD47-570D-8EDD-D34175208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Registering With ODS</a:t>
            </a:r>
          </a:p>
        </p:txBody>
      </p:sp>
    </p:spTree>
    <p:extLst>
      <p:ext uri="{BB962C8B-B14F-4D97-AF65-F5344CB8AC3E}">
        <p14:creationId xmlns:p14="http://schemas.microsoft.com/office/powerpoint/2010/main" val="39702521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39A338C-40E0-A4E5-72C9-A01943748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Calibri Light"/>
                <a:cs typeface="Calibri Light"/>
              </a:rPr>
              <a:t>Disability Awareness Month NB October 2026</a:t>
            </a:r>
            <a:endParaRPr lang="en-US" dirty="0"/>
          </a:p>
        </p:txBody>
      </p:sp>
      <p:pic>
        <p:nvPicPr>
          <p:cNvPr id="10" name="Content Placeholder 9" descr="A group of people sitting around a table">
            <a:extLst>
              <a:ext uri="{FF2B5EF4-FFF2-40B4-BE49-F238E27FC236}">
                <a16:creationId xmlns:a16="http://schemas.microsoft.com/office/drawing/2014/main" id="{606231F2-7F48-FCA3-EC47-48FBF0C41F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90650" y="1353344"/>
            <a:ext cx="9039225" cy="512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927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119</TotalTime>
  <Words>274</Words>
  <Application>Microsoft Office PowerPoint</Application>
  <PresentationFormat>Widescreen</PresentationFormat>
  <Paragraphs>51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ヒラギノ角ゴ Pro W3</vt:lpstr>
      <vt:lpstr>office theme</vt:lpstr>
      <vt:lpstr>ODS Web Page</vt:lpstr>
      <vt:lpstr>Who We Are and What We Do</vt:lpstr>
      <vt:lpstr> Types of Accommodations </vt:lpstr>
      <vt:lpstr>Receiving Accommodations at Rutgers</vt:lpstr>
      <vt:lpstr>Providing Accommodations as an Instructor</vt:lpstr>
      <vt:lpstr>Registering With ODS</vt:lpstr>
      <vt:lpstr>Disability Awareness Month NB October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Brian Maher</dc:creator>
  <cp:lastModifiedBy>Nychey Michel</cp:lastModifiedBy>
  <cp:revision>281</cp:revision>
  <dcterms:created xsi:type="dcterms:W3CDTF">2013-07-15T20:26:40Z</dcterms:created>
  <dcterms:modified xsi:type="dcterms:W3CDTF">2026-08-11T21:56:49Z</dcterms:modified>
</cp:coreProperties>
</file>