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compatMode="1" saveSubsetFonts="1">
  <p:sldMasterIdLst>
    <p:sldMasterId id="2147483648" r:id="rId5"/>
  </p:sldMasterIdLst>
  <p:notesMasterIdLst>
    <p:notesMasterId r:id="rId20"/>
  </p:notesMasterIdLst>
  <p:sldIdLst>
    <p:sldId id="1717" r:id="rId6"/>
    <p:sldId id="1775" r:id="rId7"/>
    <p:sldId id="1748" r:id="rId8"/>
    <p:sldId id="1759" r:id="rId9"/>
    <p:sldId id="1772" r:id="rId10"/>
    <p:sldId id="1766" r:id="rId11"/>
    <p:sldId id="1767" r:id="rId12"/>
    <p:sldId id="1778" r:id="rId13"/>
    <p:sldId id="1769" r:id="rId14"/>
    <p:sldId id="1770" r:id="rId15"/>
    <p:sldId id="1779" r:id="rId16"/>
    <p:sldId id="1780" r:id="rId17"/>
    <p:sldId id="1773" r:id="rId18"/>
    <p:sldId id="1774" r:id="rId19"/>
  </p:sldIdLst>
  <p:sldSz cx="9144000" cy="6858000" type="screen4x3"/>
  <p:notesSz cx="7010400" cy="9296400"/>
  <p:custDataLst>
    <p:tags r:id="rId21"/>
  </p:custDataLst>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ヒラギノ角ゴ Pro W3"/>
        <a:cs typeface="ヒラギノ角ゴ Pro W3"/>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a:cs typeface="ヒラギノ角ゴ Pro W3"/>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a:cs typeface="ヒラギノ角ゴ Pro W3"/>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a:cs typeface="ヒラギノ角ゴ Pro W3"/>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a:cs typeface="ヒラギノ角ゴ Pro W3"/>
      </a:defRPr>
    </a:lvl5pPr>
    <a:lvl6pPr marL="2286000" algn="l" defTabSz="914400" rtl="0" eaLnBrk="1" latinLnBrk="0" hangingPunct="1">
      <a:defRPr sz="2400" kern="1200">
        <a:solidFill>
          <a:schemeClr val="tx1"/>
        </a:solidFill>
        <a:latin typeface="Arial" panose="020B0604020202020204" pitchFamily="34" charset="0"/>
        <a:ea typeface="ヒラギノ角ゴ Pro W3"/>
        <a:cs typeface="ヒラギノ角ゴ Pro W3"/>
      </a:defRPr>
    </a:lvl6pPr>
    <a:lvl7pPr marL="2743200" algn="l" defTabSz="914400" rtl="0" eaLnBrk="1" latinLnBrk="0" hangingPunct="1">
      <a:defRPr sz="2400" kern="1200">
        <a:solidFill>
          <a:schemeClr val="tx1"/>
        </a:solidFill>
        <a:latin typeface="Arial" panose="020B0604020202020204" pitchFamily="34" charset="0"/>
        <a:ea typeface="ヒラギノ角ゴ Pro W3"/>
        <a:cs typeface="ヒラギノ角ゴ Pro W3"/>
      </a:defRPr>
    </a:lvl7pPr>
    <a:lvl8pPr marL="3200400" algn="l" defTabSz="914400" rtl="0" eaLnBrk="1" latinLnBrk="0" hangingPunct="1">
      <a:defRPr sz="2400" kern="1200">
        <a:solidFill>
          <a:schemeClr val="tx1"/>
        </a:solidFill>
        <a:latin typeface="Arial" panose="020B0604020202020204" pitchFamily="34" charset="0"/>
        <a:ea typeface="ヒラギノ角ゴ Pro W3"/>
        <a:cs typeface="ヒラギノ角ゴ Pro W3"/>
      </a:defRPr>
    </a:lvl8pPr>
    <a:lvl9pPr marL="3657600" algn="l" defTabSz="914400" rtl="0" eaLnBrk="1" latinLnBrk="0" hangingPunct="1">
      <a:defRPr sz="2400" kern="1200">
        <a:solidFill>
          <a:schemeClr val="tx1"/>
        </a:solidFill>
        <a:latin typeface="Arial" panose="020B0604020202020204" pitchFamily="34" charset="0"/>
        <a:ea typeface="ヒラギノ角ゴ Pro W3"/>
        <a:cs typeface="ヒラギノ角ゴ Pro W3"/>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frameSlides="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83357" autoAdjust="0"/>
  </p:normalViewPr>
  <p:slideViewPr>
    <p:cSldViewPr snapToGrid="0">
      <p:cViewPr varScale="1">
        <p:scale>
          <a:sx n="100" d="100"/>
          <a:sy n="100" d="100"/>
        </p:scale>
        <p:origin x="1904" y="176"/>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00F3E7-D21B-46F5-9D54-298320DD727F}" type="doc">
      <dgm:prSet loTypeId="urn:microsoft.com/office/officeart/2005/8/layout/default" loCatId="list" qsTypeId="urn:microsoft.com/office/officeart/2005/8/quickstyle/simple1#43" qsCatId="simple" csTypeId="urn:microsoft.com/office/officeart/2005/8/colors/accent1_2#28" csCatId="accent1" phldr="1"/>
      <dgm:spPr/>
      <dgm:t>
        <a:bodyPr/>
        <a:lstStyle/>
        <a:p>
          <a:endParaRPr lang="en-US"/>
        </a:p>
      </dgm:t>
    </dgm:pt>
    <dgm:pt modelId="{07974A91-973E-4044-B72A-32BDD16D4720}">
      <dgm:prSet phldrT="[Text]" custT="1"/>
      <dgm:spPr>
        <a:solidFill>
          <a:schemeClr val="bg1"/>
        </a:solidFill>
        <a:ln>
          <a:solidFill>
            <a:srgbClr val="C00000"/>
          </a:solidFill>
        </a:ln>
      </dgm:spPr>
      <dgm:t>
        <a:bodyPr anchor="t" anchorCtr="0"/>
        <a:lstStyle/>
        <a:p>
          <a:r>
            <a:rPr lang="en-US" sz="1400" b="1" dirty="0">
              <a:solidFill>
                <a:schemeClr val="tx1"/>
              </a:solidFill>
              <a:latin typeface="Montserrat" panose="00000500000000000000" pitchFamily="2" charset="0"/>
            </a:rPr>
            <a:t>UNIVERSITY POLICY PROHIBITING WORKPLACE VIOLENCE </a:t>
          </a:r>
        </a:p>
      </dgm:t>
    </dgm:pt>
    <dgm:pt modelId="{52D5AE72-0057-4E34-BB38-8F8F6933D252}" type="parTrans" cxnId="{81F8F4EA-FF1F-4EFE-80E9-81068A5939B7}">
      <dgm:prSet/>
      <dgm:spPr/>
      <dgm:t>
        <a:bodyPr/>
        <a:lstStyle/>
        <a:p>
          <a:endParaRPr lang="en-US"/>
        </a:p>
      </dgm:t>
    </dgm:pt>
    <dgm:pt modelId="{0DD717AB-7B58-42F0-95E2-41810963429B}" type="sibTrans" cxnId="{81F8F4EA-FF1F-4EFE-80E9-81068A5939B7}">
      <dgm:prSet/>
      <dgm:spPr/>
      <dgm:t>
        <a:bodyPr/>
        <a:lstStyle/>
        <a:p>
          <a:endParaRPr lang="en-US"/>
        </a:p>
      </dgm:t>
    </dgm:pt>
    <dgm:pt modelId="{8CA7B327-9619-4E99-B442-162E425ED8B9}">
      <dgm:prSet phldrT="[Text]" custT="1"/>
      <dgm:spPr>
        <a:solidFill>
          <a:schemeClr val="bg1"/>
        </a:solidFill>
        <a:ln>
          <a:solidFill>
            <a:srgbClr val="C00000"/>
          </a:solidFill>
        </a:ln>
      </dgm:spPr>
      <dgm:t>
        <a:bodyPr anchor="t" anchorCtr="0"/>
        <a:lstStyle/>
        <a:p>
          <a:r>
            <a:rPr lang="en-US" sz="1400" b="1" dirty="0">
              <a:solidFill>
                <a:schemeClr val="tx1"/>
              </a:solidFill>
              <a:latin typeface="Montserrat" panose="00000500000000000000" pitchFamily="2" charset="0"/>
            </a:rPr>
            <a:t>UNIVERSITY TITLE IX POLICY &amp; GRIEVANCE PROCEDURE</a:t>
          </a:r>
        </a:p>
      </dgm:t>
    </dgm:pt>
    <dgm:pt modelId="{BA565101-DF47-45A9-B1E9-E35994840529}" type="parTrans" cxnId="{7DD2A357-739F-4D48-A592-D9A80276B169}">
      <dgm:prSet/>
      <dgm:spPr/>
      <dgm:t>
        <a:bodyPr/>
        <a:lstStyle/>
        <a:p>
          <a:endParaRPr lang="en-US"/>
        </a:p>
      </dgm:t>
    </dgm:pt>
    <dgm:pt modelId="{063B8AA4-093D-44EE-9670-20683341CF6A}" type="sibTrans" cxnId="{7DD2A357-739F-4D48-A592-D9A80276B169}">
      <dgm:prSet/>
      <dgm:spPr/>
      <dgm:t>
        <a:bodyPr/>
        <a:lstStyle/>
        <a:p>
          <a:endParaRPr lang="en-US"/>
        </a:p>
      </dgm:t>
    </dgm:pt>
    <dgm:pt modelId="{B8C9F42E-3F69-4B2B-A92D-26F0DF8102BF}">
      <dgm:prSet phldrT="[Text]" custT="1"/>
      <dgm:spPr>
        <a:solidFill>
          <a:schemeClr val="bg1"/>
        </a:solidFill>
        <a:ln>
          <a:solidFill>
            <a:srgbClr val="C00000"/>
          </a:solidFill>
        </a:ln>
      </dgm:spPr>
      <dgm:t>
        <a:bodyPr anchor="t" anchorCtr="0"/>
        <a:lstStyle/>
        <a:p>
          <a:r>
            <a:rPr lang="en-US" sz="1400" b="1" dirty="0">
              <a:solidFill>
                <a:schemeClr val="tx1"/>
              </a:solidFill>
              <a:latin typeface="Montserrat" panose="00000500000000000000" pitchFamily="2" charset="0"/>
            </a:rPr>
            <a:t>UNIVERSITY POLICY PROHIBITING DISCRIMINATION &amp; HARASSMENT </a:t>
          </a:r>
        </a:p>
      </dgm:t>
    </dgm:pt>
    <dgm:pt modelId="{90BAAC94-E655-4160-8579-6BF94360EF76}" type="parTrans" cxnId="{76D9D9C5-2D33-48F0-A1F7-954324706889}">
      <dgm:prSet/>
      <dgm:spPr/>
      <dgm:t>
        <a:bodyPr/>
        <a:lstStyle/>
        <a:p>
          <a:endParaRPr lang="en-US"/>
        </a:p>
      </dgm:t>
    </dgm:pt>
    <dgm:pt modelId="{16ACAFA4-69BC-44A9-B60C-FB16B240B8F9}" type="sibTrans" cxnId="{76D9D9C5-2D33-48F0-A1F7-954324706889}">
      <dgm:prSet/>
      <dgm:spPr/>
      <dgm:t>
        <a:bodyPr/>
        <a:lstStyle/>
        <a:p>
          <a:endParaRPr lang="en-US"/>
        </a:p>
      </dgm:t>
    </dgm:pt>
    <dgm:pt modelId="{BE34E148-25A4-4ADB-B293-4B24C462AD0C}">
      <dgm:prSet phldrT="[Text]" custT="1"/>
      <dgm:spPr>
        <a:solidFill>
          <a:schemeClr val="bg1"/>
        </a:solidFill>
        <a:ln>
          <a:solidFill>
            <a:srgbClr val="C00000"/>
          </a:solidFill>
        </a:ln>
      </dgm:spPr>
      <dgm:t>
        <a:bodyPr anchor="t" anchorCtr="0"/>
        <a:lstStyle/>
        <a:p>
          <a:r>
            <a:rPr lang="en-US" sz="1400" b="1" dirty="0">
              <a:solidFill>
                <a:schemeClr val="tx1"/>
              </a:solidFill>
              <a:latin typeface="Montserrat" panose="00000500000000000000" pitchFamily="2" charset="0"/>
            </a:rPr>
            <a:t>CONSCIENTIOUS EMPLOYEE PROTECTION POLICY</a:t>
          </a:r>
        </a:p>
      </dgm:t>
    </dgm:pt>
    <dgm:pt modelId="{B84D9743-B4AE-49BA-98E4-76BBEAFBECB0}" type="parTrans" cxnId="{5003FE15-D640-4176-9574-DDD7C9E75F08}">
      <dgm:prSet/>
      <dgm:spPr/>
      <dgm:t>
        <a:bodyPr/>
        <a:lstStyle/>
        <a:p>
          <a:endParaRPr lang="en-US"/>
        </a:p>
      </dgm:t>
    </dgm:pt>
    <dgm:pt modelId="{E91A04B2-DC4E-4D4D-B205-C75C97591AB4}" type="sibTrans" cxnId="{5003FE15-D640-4176-9574-DDD7C9E75F08}">
      <dgm:prSet/>
      <dgm:spPr/>
      <dgm:t>
        <a:bodyPr/>
        <a:lstStyle/>
        <a:p>
          <a:endParaRPr lang="en-US"/>
        </a:p>
      </dgm:t>
    </dgm:pt>
    <dgm:pt modelId="{463C21F3-78AA-47A2-B7F2-97990148386D}">
      <dgm:prSet phldrT="[Text]" custT="1"/>
      <dgm:spPr>
        <a:solidFill>
          <a:schemeClr val="bg1"/>
        </a:solidFill>
        <a:ln>
          <a:solidFill>
            <a:srgbClr val="C00000"/>
          </a:solidFill>
        </a:ln>
      </dgm:spPr>
      <dgm:t>
        <a:bodyPr anchor="t" anchorCtr="0"/>
        <a:lstStyle/>
        <a:p>
          <a:r>
            <a:rPr lang="en-US" sz="1200" b="0" dirty="0">
              <a:solidFill>
                <a:schemeClr val="bg1">
                  <a:lumMod val="50000"/>
                </a:schemeClr>
              </a:solidFill>
              <a:latin typeface="Montserrat" panose="00000500000000000000" pitchFamily="2" charset="0"/>
            </a:rPr>
            <a:t>Prohibits intentional physical contact for the purpose of causing harm.</a:t>
          </a:r>
          <a:endParaRPr lang="en-US" sz="1400" b="0" dirty="0">
            <a:solidFill>
              <a:schemeClr val="tx1"/>
            </a:solidFill>
            <a:latin typeface="Montserrat" panose="00000500000000000000" pitchFamily="2" charset="0"/>
          </a:endParaRPr>
        </a:p>
      </dgm:t>
    </dgm:pt>
    <dgm:pt modelId="{C82D4D30-300B-42ED-9525-E96A98B80F5D}" type="parTrans" cxnId="{B1050EA0-15A6-470C-9AC5-8D1E616723C3}">
      <dgm:prSet/>
      <dgm:spPr/>
      <dgm:t>
        <a:bodyPr/>
        <a:lstStyle/>
        <a:p>
          <a:endParaRPr lang="en-US"/>
        </a:p>
      </dgm:t>
    </dgm:pt>
    <dgm:pt modelId="{214D03AC-6955-4594-B388-753907B05516}" type="sibTrans" cxnId="{B1050EA0-15A6-470C-9AC5-8D1E616723C3}">
      <dgm:prSet/>
      <dgm:spPr/>
      <dgm:t>
        <a:bodyPr/>
        <a:lstStyle/>
        <a:p>
          <a:endParaRPr lang="en-US"/>
        </a:p>
      </dgm:t>
    </dgm:pt>
    <dgm:pt modelId="{3337EF32-9312-4E2E-B11E-1F7B977EFF84}">
      <dgm:prSet phldrT="[Text]" custT="1"/>
      <dgm:spPr>
        <a:solidFill>
          <a:schemeClr val="bg1"/>
        </a:solidFill>
        <a:ln>
          <a:solidFill>
            <a:srgbClr val="C00000"/>
          </a:solidFill>
        </a:ln>
      </dgm:spPr>
      <dgm:t>
        <a:bodyPr anchor="t" anchorCtr="0"/>
        <a:lstStyle/>
        <a:p>
          <a:r>
            <a:rPr lang="en-US" sz="1200" b="0" dirty="0">
              <a:solidFill>
                <a:schemeClr val="bg1">
                  <a:lumMod val="50000"/>
                </a:schemeClr>
              </a:solidFill>
              <a:latin typeface="Montserrat" panose="00000500000000000000" pitchFamily="2" charset="0"/>
            </a:rPr>
            <a:t>Applies to sexual harassment that is: quid pro quo harassment, </a:t>
          </a:r>
          <a:r>
            <a:rPr lang="en-US" sz="1200" b="0" u="sng" dirty="0">
              <a:solidFill>
                <a:schemeClr val="bg1">
                  <a:lumMod val="50000"/>
                </a:schemeClr>
              </a:solidFill>
              <a:latin typeface="Montserrat" panose="00000500000000000000" pitchFamily="2" charset="0"/>
            </a:rPr>
            <a:t>severe, pervasive, and objectively offensive;</a:t>
          </a:r>
          <a:r>
            <a:rPr lang="en-US" sz="1200" b="0" u="none" dirty="0">
              <a:solidFill>
                <a:schemeClr val="bg1">
                  <a:lumMod val="50000"/>
                </a:schemeClr>
              </a:solidFill>
              <a:latin typeface="Montserrat" panose="00000500000000000000" pitchFamily="2" charset="0"/>
            </a:rPr>
            <a:t> sexual assault; stalking; domestic violence. </a:t>
          </a:r>
          <a:endParaRPr lang="en-US" sz="1200" b="1" dirty="0">
            <a:solidFill>
              <a:schemeClr val="tx1"/>
            </a:solidFill>
            <a:latin typeface="Montserrat" panose="00000500000000000000" pitchFamily="2" charset="0"/>
          </a:endParaRPr>
        </a:p>
      </dgm:t>
    </dgm:pt>
    <dgm:pt modelId="{106EAF43-1948-43F0-B0A8-6C5FA32FD40A}" type="parTrans" cxnId="{11AC64FA-BFA7-4B93-954C-F69FE728D66A}">
      <dgm:prSet/>
      <dgm:spPr/>
      <dgm:t>
        <a:bodyPr/>
        <a:lstStyle/>
        <a:p>
          <a:endParaRPr lang="en-US"/>
        </a:p>
      </dgm:t>
    </dgm:pt>
    <dgm:pt modelId="{C2667073-9008-4045-B7E8-04BBEE0AA864}" type="sibTrans" cxnId="{11AC64FA-BFA7-4B93-954C-F69FE728D66A}">
      <dgm:prSet/>
      <dgm:spPr/>
      <dgm:t>
        <a:bodyPr/>
        <a:lstStyle/>
        <a:p>
          <a:endParaRPr lang="en-US"/>
        </a:p>
      </dgm:t>
    </dgm:pt>
    <dgm:pt modelId="{6030AFDF-F742-416B-92EC-6A7E80F9B04D}">
      <dgm:prSet phldrT="[Text]" custT="1"/>
      <dgm:spPr>
        <a:solidFill>
          <a:schemeClr val="bg1"/>
        </a:solidFill>
        <a:ln>
          <a:solidFill>
            <a:srgbClr val="C00000"/>
          </a:solidFill>
        </a:ln>
      </dgm:spPr>
      <dgm:t>
        <a:bodyPr anchor="t" anchorCtr="0"/>
        <a:lstStyle/>
        <a:p>
          <a:r>
            <a:rPr lang="en-US" sz="1200" b="0" dirty="0">
              <a:solidFill>
                <a:schemeClr val="bg1">
                  <a:lumMod val="50000"/>
                </a:schemeClr>
              </a:solidFill>
              <a:latin typeface="Montserrat" panose="00000500000000000000" pitchFamily="2" charset="0"/>
            </a:rPr>
            <a:t>Prohibits discrimination &amp; harassment based on membership in a protect class, eg: race, sex, disability status, sexual orientation, gender identity, national origin, military service, veteran status, etc. </a:t>
          </a:r>
        </a:p>
      </dgm:t>
    </dgm:pt>
    <dgm:pt modelId="{15EB52B7-A7A9-4DB8-82AD-D931FF5B7CE9}" type="parTrans" cxnId="{607499C8-F008-410D-A47C-24457255D98C}">
      <dgm:prSet/>
      <dgm:spPr/>
      <dgm:t>
        <a:bodyPr/>
        <a:lstStyle/>
        <a:p>
          <a:endParaRPr lang="en-US"/>
        </a:p>
      </dgm:t>
    </dgm:pt>
    <dgm:pt modelId="{D3212501-B1CC-429E-8372-22C495E2C17C}" type="sibTrans" cxnId="{607499C8-F008-410D-A47C-24457255D98C}">
      <dgm:prSet/>
      <dgm:spPr/>
      <dgm:t>
        <a:bodyPr/>
        <a:lstStyle/>
        <a:p>
          <a:endParaRPr lang="en-US"/>
        </a:p>
      </dgm:t>
    </dgm:pt>
    <dgm:pt modelId="{7B0E58D4-2D4D-4757-BCDC-F576AF55622E}">
      <dgm:prSet phldrT="[Text]" custT="1"/>
      <dgm:spPr>
        <a:solidFill>
          <a:schemeClr val="bg1"/>
        </a:solidFill>
        <a:ln>
          <a:solidFill>
            <a:srgbClr val="C00000"/>
          </a:solidFill>
        </a:ln>
      </dgm:spPr>
      <dgm:t>
        <a:bodyPr anchor="t" anchorCtr="0"/>
        <a:lstStyle/>
        <a:p>
          <a:r>
            <a:rPr lang="en-US" sz="1200" b="0" dirty="0">
              <a:solidFill>
                <a:schemeClr val="bg1">
                  <a:lumMod val="50000"/>
                </a:schemeClr>
              </a:solidFill>
              <a:latin typeface="Montserrat" panose="00000500000000000000" pitchFamily="2" charset="0"/>
            </a:rPr>
            <a:t>Prohibits sexual harassment not covered by Title IX. </a:t>
          </a:r>
          <a:endParaRPr lang="en-US" sz="1400" b="0" dirty="0">
            <a:solidFill>
              <a:schemeClr val="bg1">
                <a:lumMod val="50000"/>
              </a:schemeClr>
            </a:solidFill>
            <a:latin typeface="Montserrat" panose="00000500000000000000" pitchFamily="2" charset="0"/>
          </a:endParaRPr>
        </a:p>
      </dgm:t>
    </dgm:pt>
    <dgm:pt modelId="{105FE544-0C8E-41F0-B200-1C0C9122315F}" type="parTrans" cxnId="{CB1805B9-B54E-42B0-BD4C-2E72598EBF48}">
      <dgm:prSet/>
      <dgm:spPr/>
      <dgm:t>
        <a:bodyPr/>
        <a:lstStyle/>
        <a:p>
          <a:endParaRPr lang="en-US"/>
        </a:p>
      </dgm:t>
    </dgm:pt>
    <dgm:pt modelId="{F5BCF5E5-4FC0-4F72-B2D8-A08CE91F2C30}" type="sibTrans" cxnId="{CB1805B9-B54E-42B0-BD4C-2E72598EBF48}">
      <dgm:prSet/>
      <dgm:spPr/>
      <dgm:t>
        <a:bodyPr/>
        <a:lstStyle/>
        <a:p>
          <a:endParaRPr lang="en-US"/>
        </a:p>
      </dgm:t>
    </dgm:pt>
    <dgm:pt modelId="{094A0E51-2AD6-437C-B28C-E436764F8462}">
      <dgm:prSet phldrT="[Text]" custT="1"/>
      <dgm:spPr>
        <a:solidFill>
          <a:schemeClr val="bg1"/>
        </a:solidFill>
        <a:ln>
          <a:solidFill>
            <a:srgbClr val="C00000"/>
          </a:solidFill>
        </a:ln>
      </dgm:spPr>
      <dgm:t>
        <a:bodyPr anchor="t" anchorCtr="0"/>
        <a:lstStyle/>
        <a:p>
          <a:endParaRPr lang="en-US" sz="1200" b="0" dirty="0">
            <a:solidFill>
              <a:schemeClr val="bg1">
                <a:lumMod val="50000"/>
              </a:schemeClr>
            </a:solidFill>
            <a:latin typeface="Montserrat" panose="00000500000000000000" pitchFamily="2" charset="0"/>
          </a:endParaRPr>
        </a:p>
      </dgm:t>
    </dgm:pt>
    <dgm:pt modelId="{1F03C52A-0D48-4888-88FB-CC27470F97FA}" type="parTrans" cxnId="{49E72936-ABAB-47C5-A7C9-9367D60B57FC}">
      <dgm:prSet/>
      <dgm:spPr/>
      <dgm:t>
        <a:bodyPr/>
        <a:lstStyle/>
        <a:p>
          <a:endParaRPr lang="en-US"/>
        </a:p>
      </dgm:t>
    </dgm:pt>
    <dgm:pt modelId="{77100B4B-9E1A-4DBD-8C05-8B3E8430259D}" type="sibTrans" cxnId="{49E72936-ABAB-47C5-A7C9-9367D60B57FC}">
      <dgm:prSet/>
      <dgm:spPr/>
      <dgm:t>
        <a:bodyPr/>
        <a:lstStyle/>
        <a:p>
          <a:endParaRPr lang="en-US"/>
        </a:p>
      </dgm:t>
    </dgm:pt>
    <dgm:pt modelId="{7691D9F5-0B4B-4B97-A687-B638CBE8D62A}">
      <dgm:prSet phldrT="[Text]" custT="1"/>
      <dgm:spPr>
        <a:solidFill>
          <a:schemeClr val="bg1"/>
        </a:solidFill>
        <a:ln>
          <a:solidFill>
            <a:srgbClr val="C00000"/>
          </a:solidFill>
        </a:ln>
      </dgm:spPr>
      <dgm:t>
        <a:bodyPr anchor="t" anchorCtr="0"/>
        <a:lstStyle/>
        <a:p>
          <a:r>
            <a:rPr lang="en-US" sz="1100" b="0" dirty="0">
              <a:solidFill>
                <a:schemeClr val="bg1">
                  <a:lumMod val="50000"/>
                </a:schemeClr>
              </a:solidFill>
              <a:latin typeface="Montserrat" panose="00000500000000000000" pitchFamily="2" charset="0"/>
            </a:rPr>
            <a:t>Prohibits retaliation for exposing or threatening to expose, objecting to, refusing to participate in, testifying, or providing information about, a practice that the employee reasonably believes in the violation of the law and public policy. </a:t>
          </a:r>
        </a:p>
      </dgm:t>
    </dgm:pt>
    <dgm:pt modelId="{0A757A0C-08B0-432D-8799-7A8D1282F440}" type="parTrans" cxnId="{35CD8AAF-FAF2-4A3E-80A7-095171CFFE57}">
      <dgm:prSet/>
      <dgm:spPr/>
      <dgm:t>
        <a:bodyPr/>
        <a:lstStyle/>
        <a:p>
          <a:endParaRPr lang="en-US"/>
        </a:p>
      </dgm:t>
    </dgm:pt>
    <dgm:pt modelId="{D1532388-DC11-4570-A0DB-1F7978897529}" type="sibTrans" cxnId="{35CD8AAF-FAF2-4A3E-80A7-095171CFFE57}">
      <dgm:prSet/>
      <dgm:spPr/>
      <dgm:t>
        <a:bodyPr/>
        <a:lstStyle/>
        <a:p>
          <a:endParaRPr lang="en-US"/>
        </a:p>
      </dgm:t>
    </dgm:pt>
    <dgm:pt modelId="{716C1F79-BC12-4EFB-8364-6007DB638B5B}">
      <dgm:prSet phldrT="[Text]" custT="1"/>
      <dgm:spPr>
        <a:solidFill>
          <a:schemeClr val="bg1"/>
        </a:solidFill>
        <a:ln>
          <a:solidFill>
            <a:srgbClr val="C00000"/>
          </a:solidFill>
        </a:ln>
      </dgm:spPr>
      <dgm:t>
        <a:bodyPr anchor="t" anchorCtr="0"/>
        <a:lstStyle/>
        <a:p>
          <a:r>
            <a:rPr lang="en-US" sz="1100" b="0" dirty="0">
              <a:solidFill>
                <a:schemeClr val="bg1">
                  <a:lumMod val="50000"/>
                </a:schemeClr>
              </a:solidFill>
              <a:latin typeface="Montserrat" panose="00000500000000000000" pitchFamily="2" charset="0"/>
            </a:rPr>
            <a:t>Investigate the retaliation, not the alleged illegal activities.</a:t>
          </a:r>
          <a:endParaRPr lang="en-US" sz="1400" b="0" dirty="0">
            <a:solidFill>
              <a:schemeClr val="bg1">
                <a:lumMod val="50000"/>
              </a:schemeClr>
            </a:solidFill>
            <a:latin typeface="Montserrat" panose="00000500000000000000" pitchFamily="2" charset="0"/>
          </a:endParaRPr>
        </a:p>
      </dgm:t>
    </dgm:pt>
    <dgm:pt modelId="{339FDC60-33CF-48E9-A4FF-E26280985A7A}" type="parTrans" cxnId="{BE00C59F-5D82-422A-84F9-6B48E3292EEF}">
      <dgm:prSet/>
      <dgm:spPr/>
      <dgm:t>
        <a:bodyPr/>
        <a:lstStyle/>
        <a:p>
          <a:endParaRPr lang="en-US"/>
        </a:p>
      </dgm:t>
    </dgm:pt>
    <dgm:pt modelId="{2C62222C-0CEA-4484-AAFE-95B1C0A04D3D}" type="sibTrans" cxnId="{BE00C59F-5D82-422A-84F9-6B48E3292EEF}">
      <dgm:prSet/>
      <dgm:spPr/>
      <dgm:t>
        <a:bodyPr/>
        <a:lstStyle/>
        <a:p>
          <a:endParaRPr lang="en-US"/>
        </a:p>
      </dgm:t>
    </dgm:pt>
    <dgm:pt modelId="{D0A5E3DD-9F30-4EDB-BDC7-B3FCE888E900}">
      <dgm:prSet phldrT="[Text]" custT="1"/>
      <dgm:spPr>
        <a:solidFill>
          <a:schemeClr val="bg1"/>
        </a:solidFill>
        <a:ln>
          <a:solidFill>
            <a:srgbClr val="C00000"/>
          </a:solidFill>
        </a:ln>
      </dgm:spPr>
      <dgm:t>
        <a:bodyPr anchor="t" anchorCtr="0"/>
        <a:lstStyle/>
        <a:p>
          <a:endParaRPr lang="en-US" sz="1100" b="0" dirty="0">
            <a:solidFill>
              <a:schemeClr val="bg1">
                <a:lumMod val="50000"/>
              </a:schemeClr>
            </a:solidFill>
            <a:latin typeface="Montserrat" panose="00000500000000000000" pitchFamily="2" charset="0"/>
          </a:endParaRPr>
        </a:p>
      </dgm:t>
    </dgm:pt>
    <dgm:pt modelId="{FBE0CA4B-D5D4-4B61-BFEA-C7C656C1BB46}" type="parTrans" cxnId="{C43E6423-3D71-439A-94A4-EDED3CE48867}">
      <dgm:prSet/>
      <dgm:spPr/>
      <dgm:t>
        <a:bodyPr/>
        <a:lstStyle/>
        <a:p>
          <a:endParaRPr lang="en-US"/>
        </a:p>
      </dgm:t>
    </dgm:pt>
    <dgm:pt modelId="{DCF90E22-F997-43DD-8AE4-51E50022DA9C}" type="sibTrans" cxnId="{C43E6423-3D71-439A-94A4-EDED3CE48867}">
      <dgm:prSet/>
      <dgm:spPr/>
      <dgm:t>
        <a:bodyPr/>
        <a:lstStyle/>
        <a:p>
          <a:endParaRPr lang="en-US"/>
        </a:p>
      </dgm:t>
    </dgm:pt>
    <dgm:pt modelId="{AF799BF3-BA2E-421B-ACC1-7B6A1ACE56B6}">
      <dgm:prSet phldrT="[Text]" custT="1"/>
      <dgm:spPr>
        <a:solidFill>
          <a:schemeClr val="bg1"/>
        </a:solidFill>
        <a:ln>
          <a:solidFill>
            <a:srgbClr val="C00000"/>
          </a:solidFill>
        </a:ln>
      </dgm:spPr>
      <dgm:t>
        <a:bodyPr anchor="t" anchorCtr="0"/>
        <a:lstStyle/>
        <a:p>
          <a:r>
            <a:rPr lang="en-US" sz="1200" b="0" dirty="0">
              <a:solidFill>
                <a:schemeClr val="bg1">
                  <a:lumMod val="50000"/>
                </a:schemeClr>
              </a:solidFill>
              <a:latin typeface="Montserrat" panose="00000500000000000000" pitchFamily="2" charset="0"/>
            </a:rPr>
            <a:t>Prohibits menacing or threatening behavior, where such behavior would be interpreted by a reasonable person as being evidence of intent to cause physical harm.</a:t>
          </a:r>
          <a:endParaRPr lang="en-US" sz="1400" b="0" dirty="0">
            <a:solidFill>
              <a:schemeClr val="bg1">
                <a:lumMod val="50000"/>
              </a:schemeClr>
            </a:solidFill>
            <a:latin typeface="Montserrat" panose="00000500000000000000" pitchFamily="2" charset="0"/>
          </a:endParaRPr>
        </a:p>
      </dgm:t>
    </dgm:pt>
    <dgm:pt modelId="{8FC2982C-80C3-433B-B0DF-E1A7DB5F629F}" type="parTrans" cxnId="{19D75727-7E1F-4C01-B605-2756FBE9723F}">
      <dgm:prSet/>
      <dgm:spPr/>
      <dgm:t>
        <a:bodyPr/>
        <a:lstStyle/>
        <a:p>
          <a:endParaRPr lang="en-US"/>
        </a:p>
      </dgm:t>
    </dgm:pt>
    <dgm:pt modelId="{74CD895F-6873-4E07-8B63-1C20DE7CCC2C}" type="sibTrans" cxnId="{19D75727-7E1F-4C01-B605-2756FBE9723F}">
      <dgm:prSet/>
      <dgm:spPr/>
      <dgm:t>
        <a:bodyPr/>
        <a:lstStyle/>
        <a:p>
          <a:endParaRPr lang="en-US"/>
        </a:p>
      </dgm:t>
    </dgm:pt>
    <dgm:pt modelId="{FD203664-1332-4AC8-A73F-B9F8E1D9DE35}">
      <dgm:prSet phldrT="[Text]" custT="1"/>
      <dgm:spPr>
        <a:solidFill>
          <a:schemeClr val="bg1"/>
        </a:solidFill>
        <a:ln>
          <a:solidFill>
            <a:srgbClr val="C00000"/>
          </a:solidFill>
        </a:ln>
      </dgm:spPr>
      <dgm:t>
        <a:bodyPr anchor="t" anchorCtr="0"/>
        <a:lstStyle/>
        <a:p>
          <a:r>
            <a:rPr lang="en-US" sz="1200" b="0" dirty="0">
              <a:solidFill>
                <a:schemeClr val="bg1">
                  <a:lumMod val="50000"/>
                </a:schemeClr>
              </a:solidFill>
              <a:latin typeface="Montserrat" panose="00000500000000000000" pitchFamily="2" charset="0"/>
            </a:rPr>
            <a:t>Prohibits possession of a firearm. </a:t>
          </a:r>
          <a:endParaRPr lang="en-US" sz="1400" b="0" dirty="0">
            <a:solidFill>
              <a:schemeClr val="bg1">
                <a:lumMod val="50000"/>
              </a:schemeClr>
            </a:solidFill>
            <a:latin typeface="Montserrat" panose="00000500000000000000" pitchFamily="2" charset="0"/>
          </a:endParaRPr>
        </a:p>
      </dgm:t>
    </dgm:pt>
    <dgm:pt modelId="{429D151F-1FD4-414A-93E6-56D59D6D3D7D}" type="parTrans" cxnId="{8E03871F-1C87-4DB4-B4A1-91018AD07AB0}">
      <dgm:prSet/>
      <dgm:spPr/>
      <dgm:t>
        <a:bodyPr/>
        <a:lstStyle/>
        <a:p>
          <a:endParaRPr lang="en-US"/>
        </a:p>
      </dgm:t>
    </dgm:pt>
    <dgm:pt modelId="{4F5BE4DE-A8A9-40ED-966A-99A55F574B72}" type="sibTrans" cxnId="{8E03871F-1C87-4DB4-B4A1-91018AD07AB0}">
      <dgm:prSet/>
      <dgm:spPr/>
      <dgm:t>
        <a:bodyPr/>
        <a:lstStyle/>
        <a:p>
          <a:endParaRPr lang="en-US"/>
        </a:p>
      </dgm:t>
    </dgm:pt>
    <dgm:pt modelId="{4129C139-86BC-4CE4-8685-3ED8E9BDF277}" type="pres">
      <dgm:prSet presAssocID="{9F00F3E7-D21B-46F5-9D54-298320DD727F}" presName="diagram" presStyleCnt="0">
        <dgm:presLayoutVars>
          <dgm:dir/>
          <dgm:resizeHandles val="exact"/>
        </dgm:presLayoutVars>
      </dgm:prSet>
      <dgm:spPr/>
    </dgm:pt>
    <dgm:pt modelId="{00790A4B-8BD9-4AA5-845A-D395850A9263}" type="pres">
      <dgm:prSet presAssocID="{07974A91-973E-4044-B72A-32BDD16D4720}" presName="node" presStyleLbl="node1" presStyleIdx="0" presStyleCnt="4" custLinFactNeighborX="711" custLinFactNeighborY="-831">
        <dgm:presLayoutVars>
          <dgm:bulletEnabled val="1"/>
        </dgm:presLayoutVars>
      </dgm:prSet>
      <dgm:spPr/>
    </dgm:pt>
    <dgm:pt modelId="{BA28B86C-B02D-4D12-A20B-01FCB15F87EC}" type="pres">
      <dgm:prSet presAssocID="{0DD717AB-7B58-42F0-95E2-41810963429B}" presName="sibTrans" presStyleCnt="0"/>
      <dgm:spPr/>
    </dgm:pt>
    <dgm:pt modelId="{86E279C6-04A8-48F8-BE87-A695E7D0CFC8}" type="pres">
      <dgm:prSet presAssocID="{8CA7B327-9619-4E99-B442-162E425ED8B9}" presName="node" presStyleLbl="node1" presStyleIdx="1" presStyleCnt="4">
        <dgm:presLayoutVars>
          <dgm:bulletEnabled val="1"/>
        </dgm:presLayoutVars>
      </dgm:prSet>
      <dgm:spPr/>
    </dgm:pt>
    <dgm:pt modelId="{30AB95AA-9B14-4BC1-BCE0-F6077BFF505F}" type="pres">
      <dgm:prSet presAssocID="{063B8AA4-093D-44EE-9670-20683341CF6A}" presName="sibTrans" presStyleCnt="0"/>
      <dgm:spPr/>
    </dgm:pt>
    <dgm:pt modelId="{CBA772DE-7290-4BF6-B668-D297043F2610}" type="pres">
      <dgm:prSet presAssocID="{B8C9F42E-3F69-4B2B-A92D-26F0DF8102BF}" presName="node" presStyleLbl="node1" presStyleIdx="2" presStyleCnt="4">
        <dgm:presLayoutVars>
          <dgm:bulletEnabled val="1"/>
        </dgm:presLayoutVars>
      </dgm:prSet>
      <dgm:spPr/>
    </dgm:pt>
    <dgm:pt modelId="{E8368E16-EF8A-48D2-83FE-9728D3B6385E}" type="pres">
      <dgm:prSet presAssocID="{16ACAFA4-69BC-44A9-B60C-FB16B240B8F9}" presName="sibTrans" presStyleCnt="0"/>
      <dgm:spPr/>
    </dgm:pt>
    <dgm:pt modelId="{E0BD372D-D403-49E2-A406-82693B4E62C4}" type="pres">
      <dgm:prSet presAssocID="{BE34E148-25A4-4ADB-B293-4B24C462AD0C}" presName="node" presStyleLbl="node1" presStyleIdx="3" presStyleCnt="4">
        <dgm:presLayoutVars>
          <dgm:bulletEnabled val="1"/>
        </dgm:presLayoutVars>
      </dgm:prSet>
      <dgm:spPr/>
    </dgm:pt>
  </dgm:ptLst>
  <dgm:cxnLst>
    <dgm:cxn modelId="{03396309-E9FF-4CDB-944A-6086CA264C7A}" type="presOf" srcId="{7691D9F5-0B4B-4B97-A687-B638CBE8D62A}" destId="{E0BD372D-D403-49E2-A406-82693B4E62C4}" srcOrd="0" destOrd="2" presId="urn:microsoft.com/office/officeart/2005/8/layout/default"/>
    <dgm:cxn modelId="{5003FE15-D640-4176-9574-DDD7C9E75F08}" srcId="{9F00F3E7-D21B-46F5-9D54-298320DD727F}" destId="{BE34E148-25A4-4ADB-B293-4B24C462AD0C}" srcOrd="3" destOrd="0" parTransId="{B84D9743-B4AE-49BA-98E4-76BBEAFBECB0}" sibTransId="{E91A04B2-DC4E-4D4D-B205-C75C97591AB4}"/>
    <dgm:cxn modelId="{8E03871F-1C87-4DB4-B4A1-91018AD07AB0}" srcId="{07974A91-973E-4044-B72A-32BDD16D4720}" destId="{FD203664-1332-4AC8-A73F-B9F8E1D9DE35}" srcOrd="2" destOrd="0" parTransId="{429D151F-1FD4-414A-93E6-56D59D6D3D7D}" sibTransId="{4F5BE4DE-A8A9-40ED-966A-99A55F574B72}"/>
    <dgm:cxn modelId="{C43E6423-3D71-439A-94A4-EDED3CE48867}" srcId="{BE34E148-25A4-4ADB-B293-4B24C462AD0C}" destId="{D0A5E3DD-9F30-4EDB-BDC7-B3FCE888E900}" srcOrd="0" destOrd="0" parTransId="{FBE0CA4B-D5D4-4B61-BFEA-C7C656C1BB46}" sibTransId="{DCF90E22-F997-43DD-8AE4-51E50022DA9C}"/>
    <dgm:cxn modelId="{19D75727-7E1F-4C01-B605-2756FBE9723F}" srcId="{07974A91-973E-4044-B72A-32BDD16D4720}" destId="{AF799BF3-BA2E-421B-ACC1-7B6A1ACE56B6}" srcOrd="1" destOrd="0" parTransId="{8FC2982C-80C3-433B-B0DF-E1A7DB5F629F}" sibTransId="{74CD895F-6873-4E07-8B63-1C20DE7CCC2C}"/>
    <dgm:cxn modelId="{49E72936-ABAB-47C5-A7C9-9367D60B57FC}" srcId="{B8C9F42E-3F69-4B2B-A92D-26F0DF8102BF}" destId="{094A0E51-2AD6-437C-B28C-E436764F8462}" srcOrd="0" destOrd="0" parTransId="{1F03C52A-0D48-4888-88FB-CC27470F97FA}" sibTransId="{77100B4B-9E1A-4DBD-8C05-8B3E8430259D}"/>
    <dgm:cxn modelId="{7FCFAB52-D77D-47DC-B0BE-5DA676B66FB8}" type="presOf" srcId="{AF799BF3-BA2E-421B-ACC1-7B6A1ACE56B6}" destId="{00790A4B-8BD9-4AA5-845A-D395850A9263}" srcOrd="0" destOrd="2" presId="urn:microsoft.com/office/officeart/2005/8/layout/default"/>
    <dgm:cxn modelId="{7DD2A357-739F-4D48-A592-D9A80276B169}" srcId="{9F00F3E7-D21B-46F5-9D54-298320DD727F}" destId="{8CA7B327-9619-4E99-B442-162E425ED8B9}" srcOrd="1" destOrd="0" parTransId="{BA565101-DF47-45A9-B1E9-E35994840529}" sibTransId="{063B8AA4-093D-44EE-9670-20683341CF6A}"/>
    <dgm:cxn modelId="{7CDB5766-F74E-4266-AF5D-713270F2122C}" type="presOf" srcId="{094A0E51-2AD6-437C-B28C-E436764F8462}" destId="{CBA772DE-7290-4BF6-B668-D297043F2610}" srcOrd="0" destOrd="1" presId="urn:microsoft.com/office/officeart/2005/8/layout/default"/>
    <dgm:cxn modelId="{73576C80-6A87-42F5-B752-8D8E88D7E2F4}" type="presOf" srcId="{463C21F3-78AA-47A2-B7F2-97990148386D}" destId="{00790A4B-8BD9-4AA5-845A-D395850A9263}" srcOrd="0" destOrd="1" presId="urn:microsoft.com/office/officeart/2005/8/layout/default"/>
    <dgm:cxn modelId="{D0E7F880-09D4-4B7B-938C-29A0238D2ECE}" type="presOf" srcId="{D0A5E3DD-9F30-4EDB-BDC7-B3FCE888E900}" destId="{E0BD372D-D403-49E2-A406-82693B4E62C4}" srcOrd="0" destOrd="1" presId="urn:microsoft.com/office/officeart/2005/8/layout/default"/>
    <dgm:cxn modelId="{B9EF7981-A372-4FD6-A0AF-9B3BBEFBF6D8}" type="presOf" srcId="{9F00F3E7-D21B-46F5-9D54-298320DD727F}" destId="{4129C139-86BC-4CE4-8685-3ED8E9BDF277}" srcOrd="0" destOrd="0" presId="urn:microsoft.com/office/officeart/2005/8/layout/default"/>
    <dgm:cxn modelId="{21CE3890-A9B1-466F-9CBB-4A86B6086EE3}" type="presOf" srcId="{3337EF32-9312-4E2E-B11E-1F7B977EFF84}" destId="{86E279C6-04A8-48F8-BE87-A695E7D0CFC8}" srcOrd="0" destOrd="1" presId="urn:microsoft.com/office/officeart/2005/8/layout/default"/>
    <dgm:cxn modelId="{BE00C59F-5D82-422A-84F9-6B48E3292EEF}" srcId="{BE34E148-25A4-4ADB-B293-4B24C462AD0C}" destId="{716C1F79-BC12-4EFB-8364-6007DB638B5B}" srcOrd="2" destOrd="0" parTransId="{339FDC60-33CF-48E9-A4FF-E26280985A7A}" sibTransId="{2C62222C-0CEA-4484-AAFE-95B1C0A04D3D}"/>
    <dgm:cxn modelId="{B1050EA0-15A6-470C-9AC5-8D1E616723C3}" srcId="{07974A91-973E-4044-B72A-32BDD16D4720}" destId="{463C21F3-78AA-47A2-B7F2-97990148386D}" srcOrd="0" destOrd="0" parTransId="{C82D4D30-300B-42ED-9525-E96A98B80F5D}" sibTransId="{214D03AC-6955-4594-B388-753907B05516}"/>
    <dgm:cxn modelId="{D4911DA8-56E5-486C-81F5-D52F0A7CAD02}" type="presOf" srcId="{B8C9F42E-3F69-4B2B-A92D-26F0DF8102BF}" destId="{CBA772DE-7290-4BF6-B668-D297043F2610}" srcOrd="0" destOrd="0" presId="urn:microsoft.com/office/officeart/2005/8/layout/default"/>
    <dgm:cxn modelId="{B574E4AD-198E-4FEC-A1F2-375171541A04}" type="presOf" srcId="{FD203664-1332-4AC8-A73F-B9F8E1D9DE35}" destId="{00790A4B-8BD9-4AA5-845A-D395850A9263}" srcOrd="0" destOrd="3" presId="urn:microsoft.com/office/officeart/2005/8/layout/default"/>
    <dgm:cxn modelId="{35CD8AAF-FAF2-4A3E-80A7-095171CFFE57}" srcId="{BE34E148-25A4-4ADB-B293-4B24C462AD0C}" destId="{7691D9F5-0B4B-4B97-A687-B638CBE8D62A}" srcOrd="1" destOrd="0" parTransId="{0A757A0C-08B0-432D-8799-7A8D1282F440}" sibTransId="{D1532388-DC11-4570-A0DB-1F7978897529}"/>
    <dgm:cxn modelId="{F29152B1-98C7-4DD8-9918-11379CEE89A2}" type="presOf" srcId="{716C1F79-BC12-4EFB-8364-6007DB638B5B}" destId="{E0BD372D-D403-49E2-A406-82693B4E62C4}" srcOrd="0" destOrd="3" presId="urn:microsoft.com/office/officeart/2005/8/layout/default"/>
    <dgm:cxn modelId="{5A1AF5B6-0495-46B3-B202-603D5000E656}" type="presOf" srcId="{7B0E58D4-2D4D-4757-BCDC-F576AF55622E}" destId="{CBA772DE-7290-4BF6-B668-D297043F2610}" srcOrd="0" destOrd="3" presId="urn:microsoft.com/office/officeart/2005/8/layout/default"/>
    <dgm:cxn modelId="{A852DAB7-32ED-4F44-909D-67CEA4FCC73C}" type="presOf" srcId="{07974A91-973E-4044-B72A-32BDD16D4720}" destId="{00790A4B-8BD9-4AA5-845A-D395850A9263}" srcOrd="0" destOrd="0" presId="urn:microsoft.com/office/officeart/2005/8/layout/default"/>
    <dgm:cxn modelId="{CB1805B9-B54E-42B0-BD4C-2E72598EBF48}" srcId="{B8C9F42E-3F69-4B2B-A92D-26F0DF8102BF}" destId="{7B0E58D4-2D4D-4757-BCDC-F576AF55622E}" srcOrd="2" destOrd="0" parTransId="{105FE544-0C8E-41F0-B200-1C0C9122315F}" sibTransId="{F5BCF5E5-4FC0-4F72-B2D8-A08CE91F2C30}"/>
    <dgm:cxn modelId="{D6B85EBF-2E54-43FB-AB4F-DE20B1E711BF}" type="presOf" srcId="{BE34E148-25A4-4ADB-B293-4B24C462AD0C}" destId="{E0BD372D-D403-49E2-A406-82693B4E62C4}" srcOrd="0" destOrd="0" presId="urn:microsoft.com/office/officeart/2005/8/layout/default"/>
    <dgm:cxn modelId="{76D9D9C5-2D33-48F0-A1F7-954324706889}" srcId="{9F00F3E7-D21B-46F5-9D54-298320DD727F}" destId="{B8C9F42E-3F69-4B2B-A92D-26F0DF8102BF}" srcOrd="2" destOrd="0" parTransId="{90BAAC94-E655-4160-8579-6BF94360EF76}" sibTransId="{16ACAFA4-69BC-44A9-B60C-FB16B240B8F9}"/>
    <dgm:cxn modelId="{607499C8-F008-410D-A47C-24457255D98C}" srcId="{B8C9F42E-3F69-4B2B-A92D-26F0DF8102BF}" destId="{6030AFDF-F742-416B-92EC-6A7E80F9B04D}" srcOrd="1" destOrd="0" parTransId="{15EB52B7-A7A9-4DB8-82AD-D931FF5B7CE9}" sibTransId="{D3212501-B1CC-429E-8372-22C495E2C17C}"/>
    <dgm:cxn modelId="{C06FA5C9-F24F-4317-994A-04072D0F7633}" type="presOf" srcId="{8CA7B327-9619-4E99-B442-162E425ED8B9}" destId="{86E279C6-04A8-48F8-BE87-A695E7D0CFC8}" srcOrd="0" destOrd="0" presId="urn:microsoft.com/office/officeart/2005/8/layout/default"/>
    <dgm:cxn modelId="{81F8F4EA-FF1F-4EFE-80E9-81068A5939B7}" srcId="{9F00F3E7-D21B-46F5-9D54-298320DD727F}" destId="{07974A91-973E-4044-B72A-32BDD16D4720}" srcOrd="0" destOrd="0" parTransId="{52D5AE72-0057-4E34-BB38-8F8F6933D252}" sibTransId="{0DD717AB-7B58-42F0-95E2-41810963429B}"/>
    <dgm:cxn modelId="{7EF3C2F1-3151-4256-84AF-3099BCCC679E}" type="presOf" srcId="{6030AFDF-F742-416B-92EC-6A7E80F9B04D}" destId="{CBA772DE-7290-4BF6-B668-D297043F2610}" srcOrd="0" destOrd="2" presId="urn:microsoft.com/office/officeart/2005/8/layout/default"/>
    <dgm:cxn modelId="{11AC64FA-BFA7-4B93-954C-F69FE728D66A}" srcId="{8CA7B327-9619-4E99-B442-162E425ED8B9}" destId="{3337EF32-9312-4E2E-B11E-1F7B977EFF84}" srcOrd="0" destOrd="0" parTransId="{106EAF43-1948-43F0-B0A8-6C5FA32FD40A}" sibTransId="{C2667073-9008-4045-B7E8-04BBEE0AA864}"/>
    <dgm:cxn modelId="{21A80478-8326-4E6A-BEF9-E9FF745250E7}" type="presParOf" srcId="{4129C139-86BC-4CE4-8685-3ED8E9BDF277}" destId="{00790A4B-8BD9-4AA5-845A-D395850A9263}" srcOrd="0" destOrd="0" presId="urn:microsoft.com/office/officeart/2005/8/layout/default"/>
    <dgm:cxn modelId="{956789E7-1AAC-445F-89D6-5180FC341902}" type="presParOf" srcId="{4129C139-86BC-4CE4-8685-3ED8E9BDF277}" destId="{BA28B86C-B02D-4D12-A20B-01FCB15F87EC}" srcOrd="1" destOrd="0" presId="urn:microsoft.com/office/officeart/2005/8/layout/default"/>
    <dgm:cxn modelId="{38B98BFD-F03C-4FAD-AEEF-B6AD4292B85F}" type="presParOf" srcId="{4129C139-86BC-4CE4-8685-3ED8E9BDF277}" destId="{86E279C6-04A8-48F8-BE87-A695E7D0CFC8}" srcOrd="2" destOrd="0" presId="urn:microsoft.com/office/officeart/2005/8/layout/default"/>
    <dgm:cxn modelId="{11A92071-9751-4AD8-BFE9-17FFB170DD80}" type="presParOf" srcId="{4129C139-86BC-4CE4-8685-3ED8E9BDF277}" destId="{30AB95AA-9B14-4BC1-BCE0-F6077BFF505F}" srcOrd="3" destOrd="0" presId="urn:microsoft.com/office/officeart/2005/8/layout/default"/>
    <dgm:cxn modelId="{E2C9BB95-7AE6-450D-8FB6-F02F615A48FE}" type="presParOf" srcId="{4129C139-86BC-4CE4-8685-3ED8E9BDF277}" destId="{CBA772DE-7290-4BF6-B668-D297043F2610}" srcOrd="4" destOrd="0" presId="urn:microsoft.com/office/officeart/2005/8/layout/default"/>
    <dgm:cxn modelId="{C1065387-89D2-4D97-B17E-805E0F30A584}" type="presParOf" srcId="{4129C139-86BC-4CE4-8685-3ED8E9BDF277}" destId="{E8368E16-EF8A-48D2-83FE-9728D3B6385E}" srcOrd="5" destOrd="0" presId="urn:microsoft.com/office/officeart/2005/8/layout/default"/>
    <dgm:cxn modelId="{4CDE17C8-ECC3-492A-9818-0E71C3A2F7B3}" type="presParOf" srcId="{4129C139-86BC-4CE4-8685-3ED8E9BDF277}" destId="{E0BD372D-D403-49E2-A406-82693B4E62C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00F3E7-D21B-46F5-9D54-298320DD727F}" type="doc">
      <dgm:prSet loTypeId="urn:microsoft.com/office/officeart/2005/8/layout/default" loCatId="list" qsTypeId="urn:microsoft.com/office/officeart/2005/8/quickstyle/simple1#44" qsCatId="simple" csTypeId="urn:microsoft.com/office/officeart/2005/8/colors/accent1_2#29" csCatId="accent1" phldr="1"/>
      <dgm:spPr/>
      <dgm:t>
        <a:bodyPr/>
        <a:lstStyle/>
        <a:p>
          <a:endParaRPr lang="en-US"/>
        </a:p>
      </dgm:t>
    </dgm:pt>
    <dgm:pt modelId="{07974A91-973E-4044-B72A-32BDD16D4720}">
      <dgm:prSet phldrT="[Text]" custT="1"/>
      <dgm:spPr>
        <a:solidFill>
          <a:schemeClr val="bg1"/>
        </a:solidFill>
        <a:ln>
          <a:solidFill>
            <a:srgbClr val="C00000"/>
          </a:solidFill>
        </a:ln>
      </dgm:spPr>
      <dgm:t>
        <a:bodyPr anchor="t" anchorCtr="0"/>
        <a:lstStyle/>
        <a:p>
          <a:r>
            <a:rPr lang="en-US" sz="1600" b="1" dirty="0">
              <a:solidFill>
                <a:schemeClr val="tx1"/>
              </a:solidFill>
            </a:rPr>
            <a:t>Office of Employment Equity</a:t>
          </a:r>
        </a:p>
      </dgm:t>
    </dgm:pt>
    <dgm:pt modelId="{52D5AE72-0057-4E34-BB38-8F8F6933D252}" type="parTrans" cxnId="{81F8F4EA-FF1F-4EFE-80E9-81068A5939B7}">
      <dgm:prSet/>
      <dgm:spPr/>
      <dgm:t>
        <a:bodyPr/>
        <a:lstStyle/>
        <a:p>
          <a:endParaRPr lang="en-US"/>
        </a:p>
      </dgm:t>
    </dgm:pt>
    <dgm:pt modelId="{0DD717AB-7B58-42F0-95E2-41810963429B}" type="sibTrans" cxnId="{81F8F4EA-FF1F-4EFE-80E9-81068A5939B7}">
      <dgm:prSet/>
      <dgm:spPr/>
      <dgm:t>
        <a:bodyPr/>
        <a:lstStyle/>
        <a:p>
          <a:endParaRPr lang="en-US"/>
        </a:p>
      </dgm:t>
    </dgm:pt>
    <dgm:pt modelId="{8CA7B327-9619-4E99-B442-162E425ED8B9}">
      <dgm:prSet phldrT="[Text]" custT="1"/>
      <dgm:spPr>
        <a:solidFill>
          <a:schemeClr val="bg1"/>
        </a:solidFill>
        <a:ln>
          <a:solidFill>
            <a:srgbClr val="C00000"/>
          </a:solidFill>
        </a:ln>
      </dgm:spPr>
      <dgm:t>
        <a:bodyPr anchor="t" anchorCtr="0"/>
        <a:lstStyle/>
        <a:p>
          <a:r>
            <a:rPr lang="en-US" sz="1600" b="1" dirty="0">
              <a:solidFill>
                <a:schemeClr val="tx1"/>
              </a:solidFill>
            </a:rPr>
            <a:t>Employee Assistance Program</a:t>
          </a:r>
        </a:p>
      </dgm:t>
    </dgm:pt>
    <dgm:pt modelId="{BA565101-DF47-45A9-B1E9-E35994840529}" type="parTrans" cxnId="{7DD2A357-739F-4D48-A592-D9A80276B169}">
      <dgm:prSet/>
      <dgm:spPr/>
      <dgm:t>
        <a:bodyPr/>
        <a:lstStyle/>
        <a:p>
          <a:endParaRPr lang="en-US"/>
        </a:p>
      </dgm:t>
    </dgm:pt>
    <dgm:pt modelId="{063B8AA4-093D-44EE-9670-20683341CF6A}" type="sibTrans" cxnId="{7DD2A357-739F-4D48-A592-D9A80276B169}">
      <dgm:prSet/>
      <dgm:spPr/>
      <dgm:t>
        <a:bodyPr/>
        <a:lstStyle/>
        <a:p>
          <a:endParaRPr lang="en-US"/>
        </a:p>
      </dgm:t>
    </dgm:pt>
    <dgm:pt modelId="{B8C9F42E-3F69-4B2B-A92D-26F0DF8102BF}">
      <dgm:prSet phldrT="[Text]" custT="1"/>
      <dgm:spPr>
        <a:solidFill>
          <a:schemeClr val="bg1"/>
        </a:solidFill>
        <a:ln>
          <a:solidFill>
            <a:srgbClr val="C00000"/>
          </a:solidFill>
        </a:ln>
      </dgm:spPr>
      <dgm:t>
        <a:bodyPr anchor="t" anchorCtr="0"/>
        <a:lstStyle/>
        <a:p>
          <a:r>
            <a:rPr lang="en-US" sz="1600" b="1" dirty="0">
              <a:solidFill>
                <a:schemeClr val="tx1"/>
              </a:solidFill>
            </a:rPr>
            <a:t>Hostile Work Environment issues</a:t>
          </a:r>
        </a:p>
      </dgm:t>
    </dgm:pt>
    <dgm:pt modelId="{90BAAC94-E655-4160-8579-6BF94360EF76}" type="parTrans" cxnId="{76D9D9C5-2D33-48F0-A1F7-954324706889}">
      <dgm:prSet/>
      <dgm:spPr/>
      <dgm:t>
        <a:bodyPr/>
        <a:lstStyle/>
        <a:p>
          <a:endParaRPr lang="en-US"/>
        </a:p>
      </dgm:t>
    </dgm:pt>
    <dgm:pt modelId="{16ACAFA4-69BC-44A9-B60C-FB16B240B8F9}" type="sibTrans" cxnId="{76D9D9C5-2D33-48F0-A1F7-954324706889}">
      <dgm:prSet/>
      <dgm:spPr/>
      <dgm:t>
        <a:bodyPr/>
        <a:lstStyle/>
        <a:p>
          <a:endParaRPr lang="en-US"/>
        </a:p>
      </dgm:t>
    </dgm:pt>
    <dgm:pt modelId="{D49DB051-36A7-4CD1-8014-CB6182D91FC0}">
      <dgm:prSet phldrT="[Text]" custT="1"/>
      <dgm:spPr>
        <a:solidFill>
          <a:schemeClr val="bg1"/>
        </a:solidFill>
        <a:ln>
          <a:solidFill>
            <a:srgbClr val="C00000"/>
          </a:solidFill>
        </a:ln>
      </dgm:spPr>
      <dgm:t>
        <a:bodyPr anchor="t" anchorCtr="0"/>
        <a:lstStyle/>
        <a:p>
          <a:r>
            <a:rPr lang="en-US" sz="1600" b="0" dirty="0">
              <a:solidFill>
                <a:schemeClr val="bg1">
                  <a:lumMod val="50000"/>
                </a:schemeClr>
              </a:solidFill>
            </a:rPr>
            <a:t>Based on membership in protected class</a:t>
          </a:r>
        </a:p>
      </dgm:t>
    </dgm:pt>
    <dgm:pt modelId="{D89BED82-E04F-4FA9-8518-CE3607C64D8C}" type="parTrans" cxnId="{0DC7859F-286F-4DC5-8AAF-471EC29CBA01}">
      <dgm:prSet/>
      <dgm:spPr/>
      <dgm:t>
        <a:bodyPr/>
        <a:lstStyle/>
        <a:p>
          <a:endParaRPr lang="en-US"/>
        </a:p>
      </dgm:t>
    </dgm:pt>
    <dgm:pt modelId="{B6ED8EA3-EB4F-4904-A92F-7076B414104D}" type="sibTrans" cxnId="{0DC7859F-286F-4DC5-8AAF-471EC29CBA01}">
      <dgm:prSet/>
      <dgm:spPr/>
      <dgm:t>
        <a:bodyPr/>
        <a:lstStyle/>
        <a:p>
          <a:endParaRPr lang="en-US"/>
        </a:p>
      </dgm:t>
    </dgm:pt>
    <dgm:pt modelId="{D50026E0-5495-4A35-AC00-81DE5A7B5B53}">
      <dgm:prSet phldrT="[Text]" custT="1"/>
      <dgm:spPr>
        <a:solidFill>
          <a:schemeClr val="bg1"/>
        </a:solidFill>
        <a:ln>
          <a:solidFill>
            <a:srgbClr val="C00000"/>
          </a:solidFill>
        </a:ln>
      </dgm:spPr>
      <dgm:t>
        <a:bodyPr anchor="t" anchorCtr="0"/>
        <a:lstStyle/>
        <a:p>
          <a:r>
            <a:rPr lang="en-US" sz="1600" b="0" dirty="0">
              <a:solidFill>
                <a:schemeClr val="bg1">
                  <a:lumMod val="50000"/>
                </a:schemeClr>
              </a:solidFill>
            </a:rPr>
            <a:t>Severe/pervasive</a:t>
          </a:r>
        </a:p>
      </dgm:t>
    </dgm:pt>
    <dgm:pt modelId="{F1DF3E70-324A-4AB3-BD4C-9BDFF49329C8}" type="parTrans" cxnId="{2066C6BA-C883-4B11-BE99-1219269A13D1}">
      <dgm:prSet/>
      <dgm:spPr/>
      <dgm:t>
        <a:bodyPr/>
        <a:lstStyle/>
        <a:p>
          <a:endParaRPr lang="en-US"/>
        </a:p>
      </dgm:t>
    </dgm:pt>
    <dgm:pt modelId="{071EB0D3-C302-46E4-8948-50F4A290FFDB}" type="sibTrans" cxnId="{2066C6BA-C883-4B11-BE99-1219269A13D1}">
      <dgm:prSet/>
      <dgm:spPr/>
      <dgm:t>
        <a:bodyPr/>
        <a:lstStyle/>
        <a:p>
          <a:endParaRPr lang="en-US"/>
        </a:p>
      </dgm:t>
    </dgm:pt>
    <dgm:pt modelId="{AC7CF670-D16D-4E49-9F7F-D59B4655AB91}">
      <dgm:prSet phldrT="[Text]" custT="1"/>
      <dgm:spPr>
        <a:solidFill>
          <a:schemeClr val="bg1"/>
        </a:solidFill>
        <a:ln>
          <a:solidFill>
            <a:srgbClr val="C00000"/>
          </a:solidFill>
        </a:ln>
      </dgm:spPr>
      <dgm:t>
        <a:bodyPr anchor="t" anchorCtr="0"/>
        <a:lstStyle/>
        <a:p>
          <a:r>
            <a:rPr lang="en-US" sz="1600" b="0" dirty="0">
              <a:solidFill>
                <a:schemeClr val="bg1">
                  <a:lumMod val="50000"/>
                </a:schemeClr>
              </a:solidFill>
            </a:rPr>
            <a:t>Sexual harassment</a:t>
          </a:r>
        </a:p>
      </dgm:t>
    </dgm:pt>
    <dgm:pt modelId="{A6C2F9BA-DB49-47FA-BB72-F3779EA28D2E}" type="parTrans" cxnId="{267E118D-581A-4541-A938-9AF3EC93FF94}">
      <dgm:prSet/>
      <dgm:spPr/>
      <dgm:t>
        <a:bodyPr/>
        <a:lstStyle/>
        <a:p>
          <a:endParaRPr lang="en-US"/>
        </a:p>
      </dgm:t>
    </dgm:pt>
    <dgm:pt modelId="{5E201CDB-5C5A-4378-B07A-F47028E5C02F}" type="sibTrans" cxnId="{267E118D-581A-4541-A938-9AF3EC93FF94}">
      <dgm:prSet/>
      <dgm:spPr/>
      <dgm:t>
        <a:bodyPr/>
        <a:lstStyle/>
        <a:p>
          <a:endParaRPr lang="en-US"/>
        </a:p>
      </dgm:t>
    </dgm:pt>
    <dgm:pt modelId="{CA506D9E-FE73-410C-96C0-844E7F50AA51}">
      <dgm:prSet phldrT="[Text]" custT="1"/>
      <dgm:spPr>
        <a:solidFill>
          <a:schemeClr val="bg1"/>
        </a:solidFill>
        <a:ln>
          <a:solidFill>
            <a:srgbClr val="C00000"/>
          </a:solidFill>
        </a:ln>
      </dgm:spPr>
      <dgm:t>
        <a:bodyPr anchor="t" anchorCtr="0"/>
        <a:lstStyle/>
        <a:p>
          <a:r>
            <a:rPr lang="en-US" sz="1600" b="0" dirty="0">
              <a:solidFill>
                <a:schemeClr val="bg1">
                  <a:lumMod val="50000"/>
                </a:schemeClr>
              </a:solidFill>
            </a:rPr>
            <a:t>Department administrator </a:t>
          </a:r>
        </a:p>
      </dgm:t>
    </dgm:pt>
    <dgm:pt modelId="{CB84116E-6242-423D-8970-D04844E9C5A1}" type="parTrans" cxnId="{F0219DAF-EC7D-45F7-ACFD-78704D099370}">
      <dgm:prSet/>
      <dgm:spPr/>
      <dgm:t>
        <a:bodyPr/>
        <a:lstStyle/>
        <a:p>
          <a:endParaRPr lang="en-US"/>
        </a:p>
      </dgm:t>
    </dgm:pt>
    <dgm:pt modelId="{15B3723E-20F4-42DF-A8B6-4D82095A5087}" type="sibTrans" cxnId="{F0219DAF-EC7D-45F7-ACFD-78704D099370}">
      <dgm:prSet/>
      <dgm:spPr/>
      <dgm:t>
        <a:bodyPr/>
        <a:lstStyle/>
        <a:p>
          <a:endParaRPr lang="en-US"/>
        </a:p>
      </dgm:t>
    </dgm:pt>
    <dgm:pt modelId="{EE665E89-2371-46FE-BB12-C610F0F8E793}">
      <dgm:prSet phldrT="[Text]" custT="1"/>
      <dgm:spPr>
        <a:solidFill>
          <a:schemeClr val="bg1"/>
        </a:solidFill>
        <a:ln>
          <a:solidFill>
            <a:srgbClr val="C00000"/>
          </a:solidFill>
        </a:ln>
      </dgm:spPr>
      <dgm:t>
        <a:bodyPr anchor="t" anchorCtr="0"/>
        <a:lstStyle/>
        <a:p>
          <a:r>
            <a:rPr lang="en-US" sz="1600" b="0" dirty="0">
              <a:solidFill>
                <a:schemeClr val="bg1">
                  <a:lumMod val="50000"/>
                </a:schemeClr>
              </a:solidFill>
            </a:rPr>
            <a:t>Union </a:t>
          </a:r>
        </a:p>
      </dgm:t>
    </dgm:pt>
    <dgm:pt modelId="{0C33DB2C-45A0-4405-B84B-A5EC04AA4395}" type="parTrans" cxnId="{372E6148-62B2-4206-9D5F-846B365FC0F3}">
      <dgm:prSet/>
      <dgm:spPr/>
      <dgm:t>
        <a:bodyPr/>
        <a:lstStyle/>
        <a:p>
          <a:endParaRPr lang="en-US"/>
        </a:p>
      </dgm:t>
    </dgm:pt>
    <dgm:pt modelId="{CBAE8DC6-EBFD-4941-A35A-633E89743CA4}" type="sibTrans" cxnId="{372E6148-62B2-4206-9D5F-846B365FC0F3}">
      <dgm:prSet/>
      <dgm:spPr/>
      <dgm:t>
        <a:bodyPr/>
        <a:lstStyle/>
        <a:p>
          <a:endParaRPr lang="en-US"/>
        </a:p>
      </dgm:t>
    </dgm:pt>
    <dgm:pt modelId="{487E8C52-D5C6-4DF1-8C74-3919AB7EAFAF}">
      <dgm:prSet phldrT="[Text]" custT="1"/>
      <dgm:spPr>
        <a:solidFill>
          <a:schemeClr val="bg1"/>
        </a:solidFill>
        <a:ln>
          <a:solidFill>
            <a:srgbClr val="C00000"/>
          </a:solidFill>
        </a:ln>
      </dgm:spPr>
      <dgm:t>
        <a:bodyPr anchor="t" anchorCtr="0"/>
        <a:lstStyle/>
        <a:p>
          <a:r>
            <a:rPr lang="en-US" sz="1600" b="0" dirty="0">
              <a:solidFill>
                <a:schemeClr val="bg1">
                  <a:lumMod val="50000"/>
                </a:schemeClr>
              </a:solidFill>
            </a:rPr>
            <a:t>University Ethics and Compliance </a:t>
          </a:r>
        </a:p>
      </dgm:t>
    </dgm:pt>
    <dgm:pt modelId="{D90432B2-A123-4E8D-873B-89E30E54C4D9}" type="parTrans" cxnId="{89C36C26-ACBE-46C4-8315-44EDCB93A502}">
      <dgm:prSet/>
      <dgm:spPr/>
      <dgm:t>
        <a:bodyPr/>
        <a:lstStyle/>
        <a:p>
          <a:endParaRPr lang="en-US"/>
        </a:p>
      </dgm:t>
    </dgm:pt>
    <dgm:pt modelId="{BCAB5461-C43D-43D6-A817-356AFCDFAFDB}" type="sibTrans" cxnId="{89C36C26-ACBE-46C4-8315-44EDCB93A502}">
      <dgm:prSet/>
      <dgm:spPr/>
      <dgm:t>
        <a:bodyPr/>
        <a:lstStyle/>
        <a:p>
          <a:endParaRPr lang="en-US"/>
        </a:p>
      </dgm:t>
    </dgm:pt>
    <dgm:pt modelId="{2CEFE26C-1689-4D8E-B1CE-F90391821394}">
      <dgm:prSet phldrT="[Text]" custT="1"/>
      <dgm:spPr>
        <a:solidFill>
          <a:schemeClr val="bg1"/>
        </a:solidFill>
        <a:ln>
          <a:solidFill>
            <a:srgbClr val="C00000"/>
          </a:solidFill>
        </a:ln>
      </dgm:spPr>
      <dgm:t>
        <a:bodyPr anchor="t" anchorCtr="0"/>
        <a:lstStyle/>
        <a:p>
          <a:endParaRPr lang="en-US" sz="1600" b="0" dirty="0">
            <a:solidFill>
              <a:schemeClr val="tx1"/>
            </a:solidFill>
          </a:endParaRPr>
        </a:p>
      </dgm:t>
    </dgm:pt>
    <dgm:pt modelId="{3DEFF83D-AF0B-46C9-9459-335939A01A19}" type="parTrans" cxnId="{5FAB8B27-A088-44FA-A08A-BD631D86B681}">
      <dgm:prSet/>
      <dgm:spPr/>
      <dgm:t>
        <a:bodyPr/>
        <a:lstStyle/>
        <a:p>
          <a:endParaRPr lang="en-US"/>
        </a:p>
      </dgm:t>
    </dgm:pt>
    <dgm:pt modelId="{752E3F51-3BE0-41A5-A75C-194E07B611E6}" type="sibTrans" cxnId="{5FAB8B27-A088-44FA-A08A-BD631D86B681}">
      <dgm:prSet/>
      <dgm:spPr/>
      <dgm:t>
        <a:bodyPr/>
        <a:lstStyle/>
        <a:p>
          <a:endParaRPr lang="en-US"/>
        </a:p>
      </dgm:t>
    </dgm:pt>
    <dgm:pt modelId="{3282EF03-61B9-4918-A2C5-AFCE9788E530}">
      <dgm:prSet phldrT="[Text]" custT="1"/>
      <dgm:spPr>
        <a:solidFill>
          <a:schemeClr val="bg1"/>
        </a:solidFill>
        <a:ln>
          <a:solidFill>
            <a:srgbClr val="C00000"/>
          </a:solidFill>
        </a:ln>
      </dgm:spPr>
      <dgm:t>
        <a:bodyPr anchor="t" anchorCtr="0"/>
        <a:lstStyle/>
        <a:p>
          <a:endParaRPr lang="en-US" sz="1600" b="0" dirty="0">
            <a:solidFill>
              <a:schemeClr val="bg1">
                <a:lumMod val="50000"/>
              </a:schemeClr>
            </a:solidFill>
          </a:endParaRPr>
        </a:p>
      </dgm:t>
    </dgm:pt>
    <dgm:pt modelId="{AE8B2434-E230-4CC6-987E-239E95FAF00A}" type="parTrans" cxnId="{657C05DC-CFE6-4C1E-920C-98287E156FEE}">
      <dgm:prSet/>
      <dgm:spPr/>
      <dgm:t>
        <a:bodyPr/>
        <a:lstStyle/>
        <a:p>
          <a:endParaRPr lang="en-US"/>
        </a:p>
      </dgm:t>
    </dgm:pt>
    <dgm:pt modelId="{C1A76911-45D5-40B5-9127-508EC4E7C47D}" type="sibTrans" cxnId="{657C05DC-CFE6-4C1E-920C-98287E156FEE}">
      <dgm:prSet/>
      <dgm:spPr/>
      <dgm:t>
        <a:bodyPr/>
        <a:lstStyle/>
        <a:p>
          <a:endParaRPr lang="en-US"/>
        </a:p>
      </dgm:t>
    </dgm:pt>
    <dgm:pt modelId="{1F71A6A4-D3D3-40D7-A078-8BF1A811765A}">
      <dgm:prSet phldrT="[Text]" custT="1"/>
      <dgm:spPr>
        <a:solidFill>
          <a:schemeClr val="bg1"/>
        </a:solidFill>
        <a:ln>
          <a:solidFill>
            <a:srgbClr val="C00000"/>
          </a:solidFill>
        </a:ln>
      </dgm:spPr>
      <dgm:t>
        <a:bodyPr anchor="t" anchorCtr="0"/>
        <a:lstStyle/>
        <a:p>
          <a:r>
            <a:rPr lang="en-US" sz="1400" b="0" dirty="0">
              <a:solidFill>
                <a:schemeClr val="bg1">
                  <a:lumMod val="50000"/>
                </a:schemeClr>
              </a:solidFill>
            </a:rPr>
            <a:t>Lyra Health</a:t>
          </a:r>
          <a:endParaRPr lang="en-US" sz="1600" b="1" dirty="0">
            <a:solidFill>
              <a:schemeClr val="bg1">
                <a:lumMod val="50000"/>
              </a:schemeClr>
            </a:solidFill>
          </a:endParaRPr>
        </a:p>
      </dgm:t>
    </dgm:pt>
    <dgm:pt modelId="{5FA6D75C-B4B2-47FD-9FA3-E5C2EFF76788}" type="parTrans" cxnId="{56A547D1-A751-4A44-BF04-06AFB682483C}">
      <dgm:prSet/>
      <dgm:spPr/>
      <dgm:t>
        <a:bodyPr/>
        <a:lstStyle/>
        <a:p>
          <a:endParaRPr lang="en-US"/>
        </a:p>
      </dgm:t>
    </dgm:pt>
    <dgm:pt modelId="{D7DD925D-716F-456B-BD0E-13C1DBF38E71}" type="sibTrans" cxnId="{56A547D1-A751-4A44-BF04-06AFB682483C}">
      <dgm:prSet/>
      <dgm:spPr/>
      <dgm:t>
        <a:bodyPr/>
        <a:lstStyle/>
        <a:p>
          <a:endParaRPr lang="en-US"/>
        </a:p>
      </dgm:t>
    </dgm:pt>
    <dgm:pt modelId="{76E88F74-916A-4351-9921-6B985CF0B111}">
      <dgm:prSet phldrT="[Text]" custT="1"/>
      <dgm:spPr>
        <a:solidFill>
          <a:schemeClr val="bg1"/>
        </a:solidFill>
        <a:ln>
          <a:solidFill>
            <a:srgbClr val="C00000"/>
          </a:solidFill>
        </a:ln>
      </dgm:spPr>
      <dgm:t>
        <a:bodyPr anchor="t" anchorCtr="0"/>
        <a:lstStyle/>
        <a:p>
          <a:endParaRPr lang="en-US" sz="1600" b="1" dirty="0">
            <a:solidFill>
              <a:schemeClr val="tx1"/>
            </a:solidFill>
          </a:endParaRPr>
        </a:p>
      </dgm:t>
    </dgm:pt>
    <dgm:pt modelId="{B6DAFB8A-2200-44AF-A125-C1EB43C8E2D8}" type="parTrans" cxnId="{A7411364-85E2-48E4-B63A-DCC0F43C1BD8}">
      <dgm:prSet/>
      <dgm:spPr/>
      <dgm:t>
        <a:bodyPr/>
        <a:lstStyle/>
        <a:p>
          <a:endParaRPr lang="en-US"/>
        </a:p>
      </dgm:t>
    </dgm:pt>
    <dgm:pt modelId="{B93DF0B7-8019-40A5-BC69-767E668F1901}" type="sibTrans" cxnId="{A7411364-85E2-48E4-B63A-DCC0F43C1BD8}">
      <dgm:prSet/>
      <dgm:spPr/>
      <dgm:t>
        <a:bodyPr/>
        <a:lstStyle/>
        <a:p>
          <a:endParaRPr lang="en-US"/>
        </a:p>
      </dgm:t>
    </dgm:pt>
    <dgm:pt modelId="{7AB51139-9AA3-4B01-BE23-44F2798E0912}">
      <dgm:prSet phldrT="[Text]" custT="1"/>
      <dgm:spPr>
        <a:solidFill>
          <a:schemeClr val="bg1"/>
        </a:solidFill>
        <a:ln>
          <a:solidFill>
            <a:srgbClr val="C00000"/>
          </a:solidFill>
        </a:ln>
      </dgm:spPr>
      <dgm:t>
        <a:bodyPr anchor="t" anchorCtr="0"/>
        <a:lstStyle/>
        <a:p>
          <a:r>
            <a:rPr lang="en-US" sz="1600" b="0" dirty="0">
              <a:solidFill>
                <a:schemeClr val="bg1">
                  <a:lumMod val="50000"/>
                </a:schemeClr>
              </a:solidFill>
            </a:rPr>
            <a:t>Workplace violence </a:t>
          </a:r>
        </a:p>
      </dgm:t>
    </dgm:pt>
    <dgm:pt modelId="{E43A0016-20D5-40A4-AC57-EB939B3EA691}" type="parTrans" cxnId="{934857CB-D152-4D0E-9EE5-A814FFBECA93}">
      <dgm:prSet/>
      <dgm:spPr/>
      <dgm:t>
        <a:bodyPr/>
        <a:lstStyle/>
        <a:p>
          <a:endParaRPr lang="en-US"/>
        </a:p>
      </dgm:t>
    </dgm:pt>
    <dgm:pt modelId="{72AAFF75-6457-403A-B2DE-4F31C6271F22}" type="sibTrans" cxnId="{934857CB-D152-4D0E-9EE5-A814FFBECA93}">
      <dgm:prSet/>
      <dgm:spPr/>
      <dgm:t>
        <a:bodyPr/>
        <a:lstStyle/>
        <a:p>
          <a:endParaRPr lang="en-US"/>
        </a:p>
      </dgm:t>
    </dgm:pt>
    <dgm:pt modelId="{5EB6EF41-8F83-4A7A-BFA5-7DB1422C716F}">
      <dgm:prSet phldrT="[Text]" custT="1"/>
      <dgm:spPr>
        <a:solidFill>
          <a:schemeClr val="bg1"/>
        </a:solidFill>
        <a:ln>
          <a:solidFill>
            <a:srgbClr val="C00000"/>
          </a:solidFill>
        </a:ln>
      </dgm:spPr>
      <dgm:t>
        <a:bodyPr anchor="t" anchorCtr="0"/>
        <a:lstStyle/>
        <a:p>
          <a:r>
            <a:rPr lang="en-US" sz="1600" b="0" dirty="0">
              <a:solidFill>
                <a:schemeClr val="bg1">
                  <a:lumMod val="50000"/>
                </a:schemeClr>
              </a:solidFill>
            </a:rPr>
            <a:t>Employee Partners for Conflict Transformation (EMPACT) – if not aligned</a:t>
          </a:r>
        </a:p>
      </dgm:t>
    </dgm:pt>
    <dgm:pt modelId="{05C96EFD-2DDD-4833-B38E-7C69E495E162}" type="parTrans" cxnId="{1A5B7C19-6620-453F-9F3C-6983196D8A1A}">
      <dgm:prSet/>
      <dgm:spPr/>
      <dgm:t>
        <a:bodyPr/>
        <a:lstStyle/>
        <a:p>
          <a:endParaRPr lang="en-US"/>
        </a:p>
      </dgm:t>
    </dgm:pt>
    <dgm:pt modelId="{75C89C9D-1632-4BF7-9C05-0AA1CC364213}" type="sibTrans" cxnId="{1A5B7C19-6620-453F-9F3C-6983196D8A1A}">
      <dgm:prSet/>
      <dgm:spPr/>
      <dgm:t>
        <a:bodyPr/>
        <a:lstStyle/>
        <a:p>
          <a:endParaRPr lang="en-US"/>
        </a:p>
      </dgm:t>
    </dgm:pt>
    <dgm:pt modelId="{684C5F1D-FCB5-4D01-A95E-CB0B085BCBFE}">
      <dgm:prSet phldrT="[Text]" custT="1"/>
      <dgm:spPr>
        <a:solidFill>
          <a:schemeClr val="bg1"/>
        </a:solidFill>
        <a:ln>
          <a:solidFill>
            <a:srgbClr val="C00000"/>
          </a:solidFill>
        </a:ln>
      </dgm:spPr>
      <dgm:t>
        <a:bodyPr anchor="t" anchorCtr="0"/>
        <a:lstStyle/>
        <a:p>
          <a:r>
            <a:rPr lang="en-US" sz="1200" b="0" dirty="0">
              <a:solidFill>
                <a:schemeClr val="bg1">
                  <a:lumMod val="50000"/>
                </a:schemeClr>
              </a:solidFill>
            </a:rPr>
            <a:t>877-390-6766</a:t>
          </a:r>
        </a:p>
      </dgm:t>
    </dgm:pt>
    <dgm:pt modelId="{7C64B4AB-A556-4CF4-B085-6F281A12941A}" type="parTrans" cxnId="{D589DC44-1DF0-4F5D-B522-45E64DC6E6DE}">
      <dgm:prSet/>
      <dgm:spPr/>
      <dgm:t>
        <a:bodyPr/>
        <a:lstStyle/>
        <a:p>
          <a:endParaRPr lang="en-US"/>
        </a:p>
      </dgm:t>
    </dgm:pt>
    <dgm:pt modelId="{47AA429C-98C5-4182-A596-85C1D9E79013}" type="sibTrans" cxnId="{D589DC44-1DF0-4F5D-B522-45E64DC6E6DE}">
      <dgm:prSet/>
      <dgm:spPr/>
      <dgm:t>
        <a:bodyPr/>
        <a:lstStyle/>
        <a:p>
          <a:endParaRPr lang="en-US"/>
        </a:p>
      </dgm:t>
    </dgm:pt>
    <dgm:pt modelId="{E63A601B-C087-4C83-A794-DBE8F7D3ED5E}">
      <dgm:prSet phldrT="[Text]" custT="1"/>
      <dgm:spPr>
        <a:solidFill>
          <a:schemeClr val="bg1"/>
        </a:solidFill>
        <a:ln>
          <a:solidFill>
            <a:srgbClr val="C00000"/>
          </a:solidFill>
        </a:ln>
      </dgm:spPr>
      <dgm:t>
        <a:bodyPr anchor="t" anchorCtr="0"/>
        <a:lstStyle/>
        <a:p>
          <a:r>
            <a:rPr lang="en-US" sz="1100" b="0" dirty="0">
              <a:solidFill>
                <a:schemeClr val="bg1">
                  <a:lumMod val="50000"/>
                </a:schemeClr>
              </a:solidFill>
            </a:rPr>
            <a:t>6 FREE sessions for employees and their family members</a:t>
          </a:r>
        </a:p>
      </dgm:t>
    </dgm:pt>
    <dgm:pt modelId="{6A9061AC-3976-48FE-B16E-DB72DDA83F98}" type="parTrans" cxnId="{46F66D1A-1577-4586-9EAE-D12C0A5D75D9}">
      <dgm:prSet/>
      <dgm:spPr/>
      <dgm:t>
        <a:bodyPr/>
        <a:lstStyle/>
        <a:p>
          <a:endParaRPr lang="en-US"/>
        </a:p>
      </dgm:t>
    </dgm:pt>
    <dgm:pt modelId="{26FAAA5B-A3FD-4293-B026-CC33B0D67A9D}" type="sibTrans" cxnId="{46F66D1A-1577-4586-9EAE-D12C0A5D75D9}">
      <dgm:prSet/>
      <dgm:spPr/>
      <dgm:t>
        <a:bodyPr/>
        <a:lstStyle/>
        <a:p>
          <a:endParaRPr lang="en-US"/>
        </a:p>
      </dgm:t>
    </dgm:pt>
    <dgm:pt modelId="{C20E9E0A-53F6-46DB-BE3A-FE9CADC9F461}">
      <dgm:prSet phldrT="[Text]" custT="1"/>
      <dgm:spPr>
        <a:solidFill>
          <a:schemeClr val="bg1"/>
        </a:solidFill>
        <a:ln>
          <a:solidFill>
            <a:srgbClr val="C00000"/>
          </a:solidFill>
        </a:ln>
      </dgm:spPr>
      <dgm:t>
        <a:bodyPr anchor="t" anchorCtr="0"/>
        <a:lstStyle/>
        <a:p>
          <a:r>
            <a:rPr lang="en-US" sz="1200" b="0" dirty="0">
              <a:solidFill>
                <a:schemeClr val="bg1">
                  <a:lumMod val="50000"/>
                </a:schemeClr>
              </a:solidFill>
            </a:rPr>
            <a:t>Rutgers.lyrahealth.com</a:t>
          </a:r>
        </a:p>
      </dgm:t>
    </dgm:pt>
    <dgm:pt modelId="{F7CA6372-FA70-4314-993E-D454A79797CD}" type="parTrans" cxnId="{733C96CE-B239-4C13-B5D3-600D5F6AD709}">
      <dgm:prSet/>
      <dgm:spPr/>
      <dgm:t>
        <a:bodyPr/>
        <a:lstStyle/>
        <a:p>
          <a:endParaRPr lang="en-US"/>
        </a:p>
      </dgm:t>
    </dgm:pt>
    <dgm:pt modelId="{0B146EDF-17CA-41CB-961E-5B028E8E61D1}" type="sibTrans" cxnId="{733C96CE-B239-4C13-B5D3-600D5F6AD709}">
      <dgm:prSet/>
      <dgm:spPr/>
      <dgm:t>
        <a:bodyPr/>
        <a:lstStyle/>
        <a:p>
          <a:endParaRPr lang="en-US"/>
        </a:p>
      </dgm:t>
    </dgm:pt>
    <dgm:pt modelId="{4129C139-86BC-4CE4-8685-3ED8E9BDF277}" type="pres">
      <dgm:prSet presAssocID="{9F00F3E7-D21B-46F5-9D54-298320DD727F}" presName="diagram" presStyleCnt="0">
        <dgm:presLayoutVars>
          <dgm:dir/>
          <dgm:resizeHandles val="exact"/>
        </dgm:presLayoutVars>
      </dgm:prSet>
      <dgm:spPr/>
    </dgm:pt>
    <dgm:pt modelId="{00790A4B-8BD9-4AA5-845A-D395850A9263}" type="pres">
      <dgm:prSet presAssocID="{07974A91-973E-4044-B72A-32BDD16D4720}" presName="node" presStyleLbl="node1" presStyleIdx="0" presStyleCnt="3" custScaleY="132004" custLinFactNeighborX="-37">
        <dgm:presLayoutVars>
          <dgm:bulletEnabled val="1"/>
        </dgm:presLayoutVars>
      </dgm:prSet>
      <dgm:spPr/>
    </dgm:pt>
    <dgm:pt modelId="{BA28B86C-B02D-4D12-A20B-01FCB15F87EC}" type="pres">
      <dgm:prSet presAssocID="{0DD717AB-7B58-42F0-95E2-41810963429B}" presName="sibTrans" presStyleCnt="0"/>
      <dgm:spPr/>
    </dgm:pt>
    <dgm:pt modelId="{86E279C6-04A8-48F8-BE87-A695E7D0CFC8}" type="pres">
      <dgm:prSet presAssocID="{8CA7B327-9619-4E99-B442-162E425ED8B9}" presName="node" presStyleLbl="node1" presStyleIdx="1" presStyleCnt="3" custScaleY="132004">
        <dgm:presLayoutVars>
          <dgm:bulletEnabled val="1"/>
        </dgm:presLayoutVars>
      </dgm:prSet>
      <dgm:spPr/>
    </dgm:pt>
    <dgm:pt modelId="{30AB95AA-9B14-4BC1-BCE0-F6077BFF505F}" type="pres">
      <dgm:prSet presAssocID="{063B8AA4-093D-44EE-9670-20683341CF6A}" presName="sibTrans" presStyleCnt="0"/>
      <dgm:spPr/>
    </dgm:pt>
    <dgm:pt modelId="{CBA772DE-7290-4BF6-B668-D297043F2610}" type="pres">
      <dgm:prSet presAssocID="{B8C9F42E-3F69-4B2B-A92D-26F0DF8102BF}" presName="node" presStyleLbl="node1" presStyleIdx="2" presStyleCnt="3" custScaleY="159929" custLinFactNeighborX="-2583">
        <dgm:presLayoutVars>
          <dgm:bulletEnabled val="1"/>
        </dgm:presLayoutVars>
      </dgm:prSet>
      <dgm:spPr/>
    </dgm:pt>
  </dgm:ptLst>
  <dgm:cxnLst>
    <dgm:cxn modelId="{FECC4900-1F50-4EE6-B08C-D6A048007E4D}" type="presOf" srcId="{684C5F1D-FCB5-4D01-A95E-CB0B085BCBFE}" destId="{86E279C6-04A8-48F8-BE87-A695E7D0CFC8}" srcOrd="0" destOrd="4" presId="urn:microsoft.com/office/officeart/2005/8/layout/default"/>
    <dgm:cxn modelId="{8C0C0211-17FC-4BC7-BD3D-571D0D5054F5}" type="presOf" srcId="{2CEFE26C-1689-4D8E-B1CE-F90391821394}" destId="{CBA772DE-7290-4BF6-B668-D297043F2610}" srcOrd="0" destOrd="1" presId="urn:microsoft.com/office/officeart/2005/8/layout/default"/>
    <dgm:cxn modelId="{1A5B7C19-6620-453F-9F3C-6983196D8A1A}" srcId="{B8C9F42E-3F69-4B2B-A92D-26F0DF8102BF}" destId="{5EB6EF41-8F83-4A7A-BFA5-7DB1422C716F}" srcOrd="3" destOrd="0" parTransId="{05C96EFD-2DDD-4833-B38E-7C69E495E162}" sibTransId="{75C89C9D-1632-4BF7-9C05-0AA1CC364213}"/>
    <dgm:cxn modelId="{46F66D1A-1577-4586-9EAE-D12C0A5D75D9}" srcId="{8CA7B327-9619-4E99-B442-162E425ED8B9}" destId="{E63A601B-C087-4C83-A794-DBE8F7D3ED5E}" srcOrd="2" destOrd="0" parTransId="{6A9061AC-3976-48FE-B16E-DB72DDA83F98}" sibTransId="{26FAAA5B-A3FD-4293-B026-CC33B0D67A9D}"/>
    <dgm:cxn modelId="{89C36C26-ACBE-46C4-8315-44EDCB93A502}" srcId="{B8C9F42E-3F69-4B2B-A92D-26F0DF8102BF}" destId="{487E8C52-D5C6-4DF1-8C74-3919AB7EAFAF}" srcOrd="4" destOrd="0" parTransId="{D90432B2-A123-4E8D-873B-89E30E54C4D9}" sibTransId="{BCAB5461-C43D-43D6-A817-356AFCDFAFDB}"/>
    <dgm:cxn modelId="{5FAB8B27-A088-44FA-A08A-BD631D86B681}" srcId="{B8C9F42E-3F69-4B2B-A92D-26F0DF8102BF}" destId="{2CEFE26C-1689-4D8E-B1CE-F90391821394}" srcOrd="0" destOrd="0" parTransId="{3DEFF83D-AF0B-46C9-9459-335939A01A19}" sibTransId="{752E3F51-3BE0-41A5-A75C-194E07B611E6}"/>
    <dgm:cxn modelId="{B2983C2F-C4BD-47A5-92D5-2F21E50255DF}" type="presOf" srcId="{D50026E0-5495-4A35-AC00-81DE5A7B5B53}" destId="{00790A4B-8BD9-4AA5-845A-D395850A9263}" srcOrd="0" destOrd="3" presId="urn:microsoft.com/office/officeart/2005/8/layout/default"/>
    <dgm:cxn modelId="{3CAC5B2F-5045-4B15-AFBC-B9D94486AF1E}" type="presOf" srcId="{3282EF03-61B9-4918-A2C5-AFCE9788E530}" destId="{00790A4B-8BD9-4AA5-845A-D395850A9263}" srcOrd="0" destOrd="1" presId="urn:microsoft.com/office/officeart/2005/8/layout/default"/>
    <dgm:cxn modelId="{038BD932-20DE-4666-9786-C52A4276DBD8}" type="presOf" srcId="{5EB6EF41-8F83-4A7A-BFA5-7DB1422C716F}" destId="{CBA772DE-7290-4BF6-B668-D297043F2610}" srcOrd="0" destOrd="4" presId="urn:microsoft.com/office/officeart/2005/8/layout/default"/>
    <dgm:cxn modelId="{086BBD41-F656-4153-BBCB-E0AC9CAEFC26}" type="presOf" srcId="{CA506D9E-FE73-410C-96C0-844E7F50AA51}" destId="{CBA772DE-7290-4BF6-B668-D297043F2610}" srcOrd="0" destOrd="2" presId="urn:microsoft.com/office/officeart/2005/8/layout/default"/>
    <dgm:cxn modelId="{D589DC44-1DF0-4F5D-B522-45E64DC6E6DE}" srcId="{8CA7B327-9619-4E99-B442-162E425ED8B9}" destId="{684C5F1D-FCB5-4D01-A95E-CB0B085BCBFE}" srcOrd="3" destOrd="0" parTransId="{7C64B4AB-A556-4CF4-B085-6F281A12941A}" sibTransId="{47AA429C-98C5-4182-A596-85C1D9E79013}"/>
    <dgm:cxn modelId="{372E6148-62B2-4206-9D5F-846B365FC0F3}" srcId="{B8C9F42E-3F69-4B2B-A92D-26F0DF8102BF}" destId="{EE665E89-2371-46FE-BB12-C610F0F8E793}" srcOrd="2" destOrd="0" parTransId="{0C33DB2C-45A0-4405-B84B-A5EC04AA4395}" sibTransId="{CBAE8DC6-EBFD-4941-A35A-633E89743CA4}"/>
    <dgm:cxn modelId="{8D8ED649-6C14-49D4-BBF4-A2F43564A789}" type="presOf" srcId="{AC7CF670-D16D-4E49-9F7F-D59B4655AB91}" destId="{00790A4B-8BD9-4AA5-845A-D395850A9263}" srcOrd="0" destOrd="4" presId="urn:microsoft.com/office/officeart/2005/8/layout/default"/>
    <dgm:cxn modelId="{7DD2A357-739F-4D48-A592-D9A80276B169}" srcId="{9F00F3E7-D21B-46F5-9D54-298320DD727F}" destId="{8CA7B327-9619-4E99-B442-162E425ED8B9}" srcOrd="1" destOrd="0" parTransId="{BA565101-DF47-45A9-B1E9-E35994840529}" sibTransId="{063B8AA4-093D-44EE-9670-20683341CF6A}"/>
    <dgm:cxn modelId="{D9575A5F-8484-4A8C-B1FA-1B4A6B6E93E7}" type="presOf" srcId="{EE665E89-2371-46FE-BB12-C610F0F8E793}" destId="{CBA772DE-7290-4BF6-B668-D297043F2610}" srcOrd="0" destOrd="3" presId="urn:microsoft.com/office/officeart/2005/8/layout/default"/>
    <dgm:cxn modelId="{284D0962-7622-4159-95DD-1FA12424E647}" type="presOf" srcId="{76E88F74-916A-4351-9921-6B985CF0B111}" destId="{86E279C6-04A8-48F8-BE87-A695E7D0CFC8}" srcOrd="0" destOrd="1" presId="urn:microsoft.com/office/officeart/2005/8/layout/default"/>
    <dgm:cxn modelId="{A7411364-85E2-48E4-B63A-DCC0F43C1BD8}" srcId="{8CA7B327-9619-4E99-B442-162E425ED8B9}" destId="{76E88F74-916A-4351-9921-6B985CF0B111}" srcOrd="0" destOrd="0" parTransId="{B6DAFB8A-2200-44AF-A125-C1EB43C8E2D8}" sibTransId="{B93DF0B7-8019-40A5-BC69-767E668F1901}"/>
    <dgm:cxn modelId="{A7A42467-DF87-4CC6-95DE-3F657074D0A1}" type="presOf" srcId="{C20E9E0A-53F6-46DB-BE3A-FE9CADC9F461}" destId="{86E279C6-04A8-48F8-BE87-A695E7D0CFC8}" srcOrd="0" destOrd="5" presId="urn:microsoft.com/office/officeart/2005/8/layout/default"/>
    <dgm:cxn modelId="{B9EF7981-A372-4FD6-A0AF-9B3BBEFBF6D8}" type="presOf" srcId="{9F00F3E7-D21B-46F5-9D54-298320DD727F}" destId="{4129C139-86BC-4CE4-8685-3ED8E9BDF277}" srcOrd="0" destOrd="0" presId="urn:microsoft.com/office/officeart/2005/8/layout/default"/>
    <dgm:cxn modelId="{267E118D-581A-4541-A938-9AF3EC93FF94}" srcId="{07974A91-973E-4044-B72A-32BDD16D4720}" destId="{AC7CF670-D16D-4E49-9F7F-D59B4655AB91}" srcOrd="3" destOrd="0" parTransId="{A6C2F9BA-DB49-47FA-BB72-F3779EA28D2E}" sibTransId="{5E201CDB-5C5A-4378-B07A-F47028E5C02F}"/>
    <dgm:cxn modelId="{E3635890-D05A-43F8-9ED4-31A031AFEE42}" type="presOf" srcId="{E63A601B-C087-4C83-A794-DBE8F7D3ED5E}" destId="{86E279C6-04A8-48F8-BE87-A695E7D0CFC8}" srcOrd="0" destOrd="3" presId="urn:microsoft.com/office/officeart/2005/8/layout/default"/>
    <dgm:cxn modelId="{0DC7859F-286F-4DC5-8AAF-471EC29CBA01}" srcId="{07974A91-973E-4044-B72A-32BDD16D4720}" destId="{D49DB051-36A7-4CD1-8014-CB6182D91FC0}" srcOrd="1" destOrd="0" parTransId="{D89BED82-E04F-4FA9-8518-CE3607C64D8C}" sibTransId="{B6ED8EA3-EB4F-4904-A92F-7076B414104D}"/>
    <dgm:cxn modelId="{D4911DA8-56E5-486C-81F5-D52F0A7CAD02}" type="presOf" srcId="{B8C9F42E-3F69-4B2B-A92D-26F0DF8102BF}" destId="{CBA772DE-7290-4BF6-B668-D297043F2610}" srcOrd="0" destOrd="0" presId="urn:microsoft.com/office/officeart/2005/8/layout/default"/>
    <dgm:cxn modelId="{F0219DAF-EC7D-45F7-ACFD-78704D099370}" srcId="{B8C9F42E-3F69-4B2B-A92D-26F0DF8102BF}" destId="{CA506D9E-FE73-410C-96C0-844E7F50AA51}" srcOrd="1" destOrd="0" parTransId="{CB84116E-6242-423D-8970-D04844E9C5A1}" sibTransId="{15B3723E-20F4-42DF-A8B6-4D82095A5087}"/>
    <dgm:cxn modelId="{A852DAB7-32ED-4F44-909D-67CEA4FCC73C}" type="presOf" srcId="{07974A91-973E-4044-B72A-32BDD16D4720}" destId="{00790A4B-8BD9-4AA5-845A-D395850A9263}" srcOrd="0" destOrd="0" presId="urn:microsoft.com/office/officeart/2005/8/layout/default"/>
    <dgm:cxn modelId="{2066C6BA-C883-4B11-BE99-1219269A13D1}" srcId="{07974A91-973E-4044-B72A-32BDD16D4720}" destId="{D50026E0-5495-4A35-AC00-81DE5A7B5B53}" srcOrd="2" destOrd="0" parTransId="{F1DF3E70-324A-4AB3-BD4C-9BDFF49329C8}" sibTransId="{071EB0D3-C302-46E4-8948-50F4A290FFDB}"/>
    <dgm:cxn modelId="{9C5757BD-B5EF-4F8E-8E83-81EFF8B75AAD}" type="presOf" srcId="{7AB51139-9AA3-4B01-BE23-44F2798E0912}" destId="{00790A4B-8BD9-4AA5-845A-D395850A9263}" srcOrd="0" destOrd="5" presId="urn:microsoft.com/office/officeart/2005/8/layout/default"/>
    <dgm:cxn modelId="{DB18E3C1-96CB-4901-B9C4-1F3E5066B76A}" type="presOf" srcId="{487E8C52-D5C6-4DF1-8C74-3919AB7EAFAF}" destId="{CBA772DE-7290-4BF6-B668-D297043F2610}" srcOrd="0" destOrd="5" presId="urn:microsoft.com/office/officeart/2005/8/layout/default"/>
    <dgm:cxn modelId="{76D9D9C5-2D33-48F0-A1F7-954324706889}" srcId="{9F00F3E7-D21B-46F5-9D54-298320DD727F}" destId="{B8C9F42E-3F69-4B2B-A92D-26F0DF8102BF}" srcOrd="2" destOrd="0" parTransId="{90BAAC94-E655-4160-8579-6BF94360EF76}" sibTransId="{16ACAFA4-69BC-44A9-B60C-FB16B240B8F9}"/>
    <dgm:cxn modelId="{C06FA5C9-F24F-4317-994A-04072D0F7633}" type="presOf" srcId="{8CA7B327-9619-4E99-B442-162E425ED8B9}" destId="{86E279C6-04A8-48F8-BE87-A695E7D0CFC8}" srcOrd="0" destOrd="0" presId="urn:microsoft.com/office/officeart/2005/8/layout/default"/>
    <dgm:cxn modelId="{934857CB-D152-4D0E-9EE5-A814FFBECA93}" srcId="{07974A91-973E-4044-B72A-32BDD16D4720}" destId="{7AB51139-9AA3-4B01-BE23-44F2798E0912}" srcOrd="4" destOrd="0" parTransId="{E43A0016-20D5-40A4-AC57-EB939B3EA691}" sibTransId="{72AAFF75-6457-403A-B2DE-4F31C6271F22}"/>
    <dgm:cxn modelId="{733C96CE-B239-4C13-B5D3-600D5F6AD709}" srcId="{8CA7B327-9619-4E99-B442-162E425ED8B9}" destId="{C20E9E0A-53F6-46DB-BE3A-FE9CADC9F461}" srcOrd="4" destOrd="0" parTransId="{F7CA6372-FA70-4314-993E-D454A79797CD}" sibTransId="{0B146EDF-17CA-41CB-961E-5B028E8E61D1}"/>
    <dgm:cxn modelId="{56A547D1-A751-4A44-BF04-06AFB682483C}" srcId="{8CA7B327-9619-4E99-B442-162E425ED8B9}" destId="{1F71A6A4-D3D3-40D7-A078-8BF1A811765A}" srcOrd="1" destOrd="0" parTransId="{5FA6D75C-B4B2-47FD-9FA3-E5C2EFF76788}" sibTransId="{D7DD925D-716F-456B-BD0E-13C1DBF38E71}"/>
    <dgm:cxn modelId="{657C05DC-CFE6-4C1E-920C-98287E156FEE}" srcId="{07974A91-973E-4044-B72A-32BDD16D4720}" destId="{3282EF03-61B9-4918-A2C5-AFCE9788E530}" srcOrd="0" destOrd="0" parTransId="{AE8B2434-E230-4CC6-987E-239E95FAF00A}" sibTransId="{C1A76911-45D5-40B5-9127-508EC4E7C47D}"/>
    <dgm:cxn modelId="{B84C0CE8-CEA9-460D-9112-09808F200E17}" type="presOf" srcId="{1F71A6A4-D3D3-40D7-A078-8BF1A811765A}" destId="{86E279C6-04A8-48F8-BE87-A695E7D0CFC8}" srcOrd="0" destOrd="2" presId="urn:microsoft.com/office/officeart/2005/8/layout/default"/>
    <dgm:cxn modelId="{81F8F4EA-FF1F-4EFE-80E9-81068A5939B7}" srcId="{9F00F3E7-D21B-46F5-9D54-298320DD727F}" destId="{07974A91-973E-4044-B72A-32BDD16D4720}" srcOrd="0" destOrd="0" parTransId="{52D5AE72-0057-4E34-BB38-8F8F6933D252}" sibTransId="{0DD717AB-7B58-42F0-95E2-41810963429B}"/>
    <dgm:cxn modelId="{B6F1AEF9-1998-480E-A728-5E09AC36997D}" type="presOf" srcId="{D49DB051-36A7-4CD1-8014-CB6182D91FC0}" destId="{00790A4B-8BD9-4AA5-845A-D395850A9263}" srcOrd="0" destOrd="2" presId="urn:microsoft.com/office/officeart/2005/8/layout/default"/>
    <dgm:cxn modelId="{21A80478-8326-4E6A-BEF9-E9FF745250E7}" type="presParOf" srcId="{4129C139-86BC-4CE4-8685-3ED8E9BDF277}" destId="{00790A4B-8BD9-4AA5-845A-D395850A9263}" srcOrd="0" destOrd="0" presId="urn:microsoft.com/office/officeart/2005/8/layout/default"/>
    <dgm:cxn modelId="{956789E7-1AAC-445F-89D6-5180FC341902}" type="presParOf" srcId="{4129C139-86BC-4CE4-8685-3ED8E9BDF277}" destId="{BA28B86C-B02D-4D12-A20B-01FCB15F87EC}" srcOrd="1" destOrd="0" presId="urn:microsoft.com/office/officeart/2005/8/layout/default"/>
    <dgm:cxn modelId="{38B98BFD-F03C-4FAD-AEEF-B6AD4292B85F}" type="presParOf" srcId="{4129C139-86BC-4CE4-8685-3ED8E9BDF277}" destId="{86E279C6-04A8-48F8-BE87-A695E7D0CFC8}" srcOrd="2" destOrd="0" presId="urn:microsoft.com/office/officeart/2005/8/layout/default"/>
    <dgm:cxn modelId="{11A92071-9751-4AD8-BFE9-17FFB170DD80}" type="presParOf" srcId="{4129C139-86BC-4CE4-8685-3ED8E9BDF277}" destId="{30AB95AA-9B14-4BC1-BCE0-F6077BFF505F}" srcOrd="3" destOrd="0" presId="urn:microsoft.com/office/officeart/2005/8/layout/default"/>
    <dgm:cxn modelId="{E2C9BB95-7AE6-450D-8FB6-F02F615A48FE}" type="presParOf" srcId="{4129C139-86BC-4CE4-8685-3ED8E9BDF277}" destId="{CBA772DE-7290-4BF6-B668-D297043F2610}"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90A4B-8BD9-4AA5-845A-D395850A9263}">
      <dsp:nvSpPr>
        <dsp:cNvPr id="0" name=""/>
        <dsp:cNvSpPr/>
      </dsp:nvSpPr>
      <dsp:spPr>
        <a:xfrm>
          <a:off x="709302" y="0"/>
          <a:ext cx="3631482" cy="2178889"/>
        </a:xfrm>
        <a:prstGeom prst="rect">
          <a:avLst/>
        </a:prstGeom>
        <a:solidFill>
          <a:schemeClr val="bg1"/>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solidFill>
                <a:schemeClr val="tx1"/>
              </a:solidFill>
              <a:latin typeface="Montserrat" panose="00000500000000000000" pitchFamily="2" charset="0"/>
            </a:rPr>
            <a:t>UNIVERSITY POLICY PROHIBITING WORKPLACE VIOLENCE </a:t>
          </a:r>
        </a:p>
        <a:p>
          <a:pPr marL="114300" lvl="1" indent="-114300" algn="l" defTabSz="533400">
            <a:lnSpc>
              <a:spcPct val="90000"/>
            </a:lnSpc>
            <a:spcBef>
              <a:spcPct val="0"/>
            </a:spcBef>
            <a:spcAft>
              <a:spcPct val="15000"/>
            </a:spcAft>
            <a:buChar char="•"/>
          </a:pPr>
          <a:r>
            <a:rPr lang="en-US" sz="1200" b="0" kern="1200" dirty="0">
              <a:solidFill>
                <a:schemeClr val="bg1">
                  <a:lumMod val="50000"/>
                </a:schemeClr>
              </a:solidFill>
              <a:latin typeface="Montserrat" panose="00000500000000000000" pitchFamily="2" charset="0"/>
            </a:rPr>
            <a:t>Prohibits intentional physical contact for the purpose of causing harm.</a:t>
          </a:r>
          <a:endParaRPr lang="en-US" sz="1400" b="0" kern="1200" dirty="0">
            <a:solidFill>
              <a:schemeClr val="tx1"/>
            </a:solidFill>
            <a:latin typeface="Montserrat" panose="00000500000000000000" pitchFamily="2" charset="0"/>
          </a:endParaRPr>
        </a:p>
        <a:p>
          <a:pPr marL="114300" lvl="1" indent="-114300" algn="l" defTabSz="533400">
            <a:lnSpc>
              <a:spcPct val="90000"/>
            </a:lnSpc>
            <a:spcBef>
              <a:spcPct val="0"/>
            </a:spcBef>
            <a:spcAft>
              <a:spcPct val="15000"/>
            </a:spcAft>
            <a:buChar char="•"/>
          </a:pPr>
          <a:r>
            <a:rPr lang="en-US" sz="1200" b="0" kern="1200" dirty="0">
              <a:solidFill>
                <a:schemeClr val="bg1">
                  <a:lumMod val="50000"/>
                </a:schemeClr>
              </a:solidFill>
              <a:latin typeface="Montserrat" panose="00000500000000000000" pitchFamily="2" charset="0"/>
            </a:rPr>
            <a:t>Prohibits menacing or threatening behavior, where such behavior would be interpreted by a reasonable person as being evidence of intent to cause physical harm.</a:t>
          </a:r>
          <a:endParaRPr lang="en-US" sz="1400" b="0" kern="1200" dirty="0">
            <a:solidFill>
              <a:schemeClr val="bg1">
                <a:lumMod val="50000"/>
              </a:schemeClr>
            </a:solidFill>
            <a:latin typeface="Montserrat" panose="00000500000000000000" pitchFamily="2" charset="0"/>
          </a:endParaRPr>
        </a:p>
        <a:p>
          <a:pPr marL="114300" lvl="1" indent="-114300" algn="l" defTabSz="533400">
            <a:lnSpc>
              <a:spcPct val="90000"/>
            </a:lnSpc>
            <a:spcBef>
              <a:spcPct val="0"/>
            </a:spcBef>
            <a:spcAft>
              <a:spcPct val="15000"/>
            </a:spcAft>
            <a:buChar char="•"/>
          </a:pPr>
          <a:r>
            <a:rPr lang="en-US" sz="1200" b="0" kern="1200" dirty="0">
              <a:solidFill>
                <a:schemeClr val="bg1">
                  <a:lumMod val="50000"/>
                </a:schemeClr>
              </a:solidFill>
              <a:latin typeface="Montserrat" panose="00000500000000000000" pitchFamily="2" charset="0"/>
            </a:rPr>
            <a:t>Prohibits possession of a firearm. </a:t>
          </a:r>
          <a:endParaRPr lang="en-US" sz="1400" b="0" kern="1200" dirty="0">
            <a:solidFill>
              <a:schemeClr val="bg1">
                <a:lumMod val="50000"/>
              </a:schemeClr>
            </a:solidFill>
            <a:latin typeface="Montserrat" panose="00000500000000000000" pitchFamily="2" charset="0"/>
          </a:endParaRPr>
        </a:p>
      </dsp:txBody>
      <dsp:txXfrm>
        <a:off x="709302" y="0"/>
        <a:ext cx="3631482" cy="2178889"/>
      </dsp:txXfrm>
    </dsp:sp>
    <dsp:sp modelId="{86E279C6-04A8-48F8-BE87-A695E7D0CFC8}">
      <dsp:nvSpPr>
        <dsp:cNvPr id="0" name=""/>
        <dsp:cNvSpPr/>
      </dsp:nvSpPr>
      <dsp:spPr>
        <a:xfrm>
          <a:off x="4678114" y="149"/>
          <a:ext cx="3631482" cy="2178889"/>
        </a:xfrm>
        <a:prstGeom prst="rect">
          <a:avLst/>
        </a:prstGeom>
        <a:solidFill>
          <a:schemeClr val="bg1"/>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solidFill>
                <a:schemeClr val="tx1"/>
              </a:solidFill>
              <a:latin typeface="Montserrat" panose="00000500000000000000" pitchFamily="2" charset="0"/>
            </a:rPr>
            <a:t>UNIVERSITY TITLE IX POLICY &amp; GRIEVANCE PROCEDURE</a:t>
          </a:r>
        </a:p>
        <a:p>
          <a:pPr marL="114300" lvl="1" indent="-114300" algn="l" defTabSz="533400">
            <a:lnSpc>
              <a:spcPct val="90000"/>
            </a:lnSpc>
            <a:spcBef>
              <a:spcPct val="0"/>
            </a:spcBef>
            <a:spcAft>
              <a:spcPct val="15000"/>
            </a:spcAft>
            <a:buChar char="•"/>
          </a:pPr>
          <a:r>
            <a:rPr lang="en-US" sz="1200" b="0" kern="1200" dirty="0">
              <a:solidFill>
                <a:schemeClr val="bg1">
                  <a:lumMod val="50000"/>
                </a:schemeClr>
              </a:solidFill>
              <a:latin typeface="Montserrat" panose="00000500000000000000" pitchFamily="2" charset="0"/>
            </a:rPr>
            <a:t>Applies to sexual harassment that is: quid pro quo harassment, </a:t>
          </a:r>
          <a:r>
            <a:rPr lang="en-US" sz="1200" b="0" u="sng" kern="1200" dirty="0">
              <a:solidFill>
                <a:schemeClr val="bg1">
                  <a:lumMod val="50000"/>
                </a:schemeClr>
              </a:solidFill>
              <a:latin typeface="Montserrat" panose="00000500000000000000" pitchFamily="2" charset="0"/>
            </a:rPr>
            <a:t>severe, pervasive, and objectively offensive;</a:t>
          </a:r>
          <a:r>
            <a:rPr lang="en-US" sz="1200" b="0" u="none" kern="1200" dirty="0">
              <a:solidFill>
                <a:schemeClr val="bg1">
                  <a:lumMod val="50000"/>
                </a:schemeClr>
              </a:solidFill>
              <a:latin typeface="Montserrat" panose="00000500000000000000" pitchFamily="2" charset="0"/>
            </a:rPr>
            <a:t> sexual assault; stalking; domestic violence. </a:t>
          </a:r>
          <a:endParaRPr lang="en-US" sz="1200" b="1" kern="1200" dirty="0">
            <a:solidFill>
              <a:schemeClr val="tx1"/>
            </a:solidFill>
            <a:latin typeface="Montserrat" panose="00000500000000000000" pitchFamily="2" charset="0"/>
          </a:endParaRPr>
        </a:p>
      </dsp:txBody>
      <dsp:txXfrm>
        <a:off x="4678114" y="149"/>
        <a:ext cx="3631482" cy="2178889"/>
      </dsp:txXfrm>
    </dsp:sp>
    <dsp:sp modelId="{CBA772DE-7290-4BF6-B668-D297043F2610}">
      <dsp:nvSpPr>
        <dsp:cNvPr id="0" name=""/>
        <dsp:cNvSpPr/>
      </dsp:nvSpPr>
      <dsp:spPr>
        <a:xfrm>
          <a:off x="683482" y="2542187"/>
          <a:ext cx="3631482" cy="2178889"/>
        </a:xfrm>
        <a:prstGeom prst="rect">
          <a:avLst/>
        </a:prstGeom>
        <a:solidFill>
          <a:schemeClr val="bg1"/>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solidFill>
                <a:schemeClr val="tx1"/>
              </a:solidFill>
              <a:latin typeface="Montserrat" panose="00000500000000000000" pitchFamily="2" charset="0"/>
            </a:rPr>
            <a:t>UNIVERSITY POLICY PROHIBITING DISCRIMINATION &amp; HARASSMENT </a:t>
          </a:r>
        </a:p>
        <a:p>
          <a:pPr marL="114300" lvl="1" indent="-114300" algn="l" defTabSz="533400">
            <a:lnSpc>
              <a:spcPct val="90000"/>
            </a:lnSpc>
            <a:spcBef>
              <a:spcPct val="0"/>
            </a:spcBef>
            <a:spcAft>
              <a:spcPct val="15000"/>
            </a:spcAft>
            <a:buChar char="•"/>
          </a:pPr>
          <a:endParaRPr lang="en-US" sz="1200" b="0" kern="1200" dirty="0">
            <a:solidFill>
              <a:schemeClr val="bg1">
                <a:lumMod val="50000"/>
              </a:schemeClr>
            </a:solidFill>
            <a:latin typeface="Montserrat" panose="00000500000000000000" pitchFamily="2" charset="0"/>
          </a:endParaRPr>
        </a:p>
        <a:p>
          <a:pPr marL="114300" lvl="1" indent="-114300" algn="l" defTabSz="533400">
            <a:lnSpc>
              <a:spcPct val="90000"/>
            </a:lnSpc>
            <a:spcBef>
              <a:spcPct val="0"/>
            </a:spcBef>
            <a:spcAft>
              <a:spcPct val="15000"/>
            </a:spcAft>
            <a:buChar char="•"/>
          </a:pPr>
          <a:r>
            <a:rPr lang="en-US" sz="1200" b="0" kern="1200" dirty="0">
              <a:solidFill>
                <a:schemeClr val="bg1">
                  <a:lumMod val="50000"/>
                </a:schemeClr>
              </a:solidFill>
              <a:latin typeface="Montserrat" panose="00000500000000000000" pitchFamily="2" charset="0"/>
            </a:rPr>
            <a:t>Prohibits discrimination &amp; harassment based on membership in a protect class, eg: race, sex, disability status, sexual orientation, gender identity, national origin, military service, veteran status, etc. </a:t>
          </a:r>
        </a:p>
        <a:p>
          <a:pPr marL="114300" lvl="1" indent="-114300" algn="l" defTabSz="533400">
            <a:lnSpc>
              <a:spcPct val="90000"/>
            </a:lnSpc>
            <a:spcBef>
              <a:spcPct val="0"/>
            </a:spcBef>
            <a:spcAft>
              <a:spcPct val="15000"/>
            </a:spcAft>
            <a:buChar char="•"/>
          </a:pPr>
          <a:r>
            <a:rPr lang="en-US" sz="1200" b="0" kern="1200" dirty="0">
              <a:solidFill>
                <a:schemeClr val="bg1">
                  <a:lumMod val="50000"/>
                </a:schemeClr>
              </a:solidFill>
              <a:latin typeface="Montserrat" panose="00000500000000000000" pitchFamily="2" charset="0"/>
            </a:rPr>
            <a:t>Prohibits sexual harassment not covered by Title IX. </a:t>
          </a:r>
          <a:endParaRPr lang="en-US" sz="1400" b="0" kern="1200" dirty="0">
            <a:solidFill>
              <a:schemeClr val="bg1">
                <a:lumMod val="50000"/>
              </a:schemeClr>
            </a:solidFill>
            <a:latin typeface="Montserrat" panose="00000500000000000000" pitchFamily="2" charset="0"/>
          </a:endParaRPr>
        </a:p>
      </dsp:txBody>
      <dsp:txXfrm>
        <a:off x="683482" y="2542187"/>
        <a:ext cx="3631482" cy="2178889"/>
      </dsp:txXfrm>
    </dsp:sp>
    <dsp:sp modelId="{E0BD372D-D403-49E2-A406-82693B4E62C4}">
      <dsp:nvSpPr>
        <dsp:cNvPr id="0" name=""/>
        <dsp:cNvSpPr/>
      </dsp:nvSpPr>
      <dsp:spPr>
        <a:xfrm>
          <a:off x="4678114" y="2542187"/>
          <a:ext cx="3631482" cy="2178889"/>
        </a:xfrm>
        <a:prstGeom prst="rect">
          <a:avLst/>
        </a:prstGeom>
        <a:solidFill>
          <a:schemeClr val="bg1"/>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solidFill>
                <a:schemeClr val="tx1"/>
              </a:solidFill>
              <a:latin typeface="Montserrat" panose="00000500000000000000" pitchFamily="2" charset="0"/>
            </a:rPr>
            <a:t>CONSCIENTIOUS EMPLOYEE PROTECTION POLICY</a:t>
          </a:r>
        </a:p>
        <a:p>
          <a:pPr marL="57150" lvl="1" indent="-57150" algn="l" defTabSz="488950">
            <a:lnSpc>
              <a:spcPct val="90000"/>
            </a:lnSpc>
            <a:spcBef>
              <a:spcPct val="0"/>
            </a:spcBef>
            <a:spcAft>
              <a:spcPct val="15000"/>
            </a:spcAft>
            <a:buChar char="•"/>
          </a:pPr>
          <a:endParaRPr lang="en-US" sz="1100" b="0" kern="1200" dirty="0">
            <a:solidFill>
              <a:schemeClr val="bg1">
                <a:lumMod val="50000"/>
              </a:schemeClr>
            </a:solidFill>
            <a:latin typeface="Montserrat" panose="00000500000000000000" pitchFamily="2" charset="0"/>
          </a:endParaRPr>
        </a:p>
        <a:p>
          <a:pPr marL="57150" lvl="1" indent="-57150" algn="l" defTabSz="488950">
            <a:lnSpc>
              <a:spcPct val="90000"/>
            </a:lnSpc>
            <a:spcBef>
              <a:spcPct val="0"/>
            </a:spcBef>
            <a:spcAft>
              <a:spcPct val="15000"/>
            </a:spcAft>
            <a:buChar char="•"/>
          </a:pPr>
          <a:r>
            <a:rPr lang="en-US" sz="1100" b="0" kern="1200" dirty="0">
              <a:solidFill>
                <a:schemeClr val="bg1">
                  <a:lumMod val="50000"/>
                </a:schemeClr>
              </a:solidFill>
              <a:latin typeface="Montserrat" panose="00000500000000000000" pitchFamily="2" charset="0"/>
            </a:rPr>
            <a:t>Prohibits retaliation for exposing or threatening to expose, objecting to, refusing to participate in, testifying, or providing information about, a practice that the employee reasonably believes in the violation of the law and public policy. </a:t>
          </a:r>
        </a:p>
        <a:p>
          <a:pPr marL="57150" lvl="1" indent="-57150" algn="l" defTabSz="488950">
            <a:lnSpc>
              <a:spcPct val="90000"/>
            </a:lnSpc>
            <a:spcBef>
              <a:spcPct val="0"/>
            </a:spcBef>
            <a:spcAft>
              <a:spcPct val="15000"/>
            </a:spcAft>
            <a:buChar char="•"/>
          </a:pPr>
          <a:r>
            <a:rPr lang="en-US" sz="1100" b="0" kern="1200" dirty="0">
              <a:solidFill>
                <a:schemeClr val="bg1">
                  <a:lumMod val="50000"/>
                </a:schemeClr>
              </a:solidFill>
              <a:latin typeface="Montserrat" panose="00000500000000000000" pitchFamily="2" charset="0"/>
            </a:rPr>
            <a:t>Investigate the retaliation, not the alleged illegal activities.</a:t>
          </a:r>
          <a:endParaRPr lang="en-US" sz="1400" b="0" kern="1200" dirty="0">
            <a:solidFill>
              <a:schemeClr val="bg1">
                <a:lumMod val="50000"/>
              </a:schemeClr>
            </a:solidFill>
            <a:latin typeface="Montserrat" panose="00000500000000000000" pitchFamily="2" charset="0"/>
          </a:endParaRPr>
        </a:p>
      </dsp:txBody>
      <dsp:txXfrm>
        <a:off x="4678114" y="2542187"/>
        <a:ext cx="3631482" cy="21788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90A4B-8BD9-4AA5-845A-D395850A9263}">
      <dsp:nvSpPr>
        <dsp:cNvPr id="0" name=""/>
        <dsp:cNvSpPr/>
      </dsp:nvSpPr>
      <dsp:spPr>
        <a:xfrm>
          <a:off x="0" y="638178"/>
          <a:ext cx="2724381" cy="2157775"/>
        </a:xfrm>
        <a:prstGeom prst="rect">
          <a:avLst/>
        </a:prstGeom>
        <a:solidFill>
          <a:schemeClr val="bg1"/>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1"/>
              </a:solidFill>
            </a:rPr>
            <a:t>Office of Employment Equity</a:t>
          </a:r>
        </a:p>
        <a:p>
          <a:pPr marL="171450" lvl="1" indent="-171450" algn="l" defTabSz="711200">
            <a:lnSpc>
              <a:spcPct val="90000"/>
            </a:lnSpc>
            <a:spcBef>
              <a:spcPct val="0"/>
            </a:spcBef>
            <a:spcAft>
              <a:spcPct val="15000"/>
            </a:spcAft>
            <a:buChar char="•"/>
          </a:pPr>
          <a:endParaRPr lang="en-US" sz="1600" b="0" kern="1200" dirty="0">
            <a:solidFill>
              <a:schemeClr val="bg1">
                <a:lumMod val="50000"/>
              </a:schemeClr>
            </a:solidFill>
          </a:endParaRPr>
        </a:p>
        <a:p>
          <a:pPr marL="171450" lvl="1" indent="-171450" algn="l" defTabSz="711200">
            <a:lnSpc>
              <a:spcPct val="90000"/>
            </a:lnSpc>
            <a:spcBef>
              <a:spcPct val="0"/>
            </a:spcBef>
            <a:spcAft>
              <a:spcPct val="15000"/>
            </a:spcAft>
            <a:buChar char="•"/>
          </a:pPr>
          <a:r>
            <a:rPr lang="en-US" sz="1600" b="0" kern="1200" dirty="0">
              <a:solidFill>
                <a:schemeClr val="bg1">
                  <a:lumMod val="50000"/>
                </a:schemeClr>
              </a:solidFill>
            </a:rPr>
            <a:t>Based on membership in protected class</a:t>
          </a:r>
        </a:p>
        <a:p>
          <a:pPr marL="171450" lvl="1" indent="-171450" algn="l" defTabSz="711200">
            <a:lnSpc>
              <a:spcPct val="90000"/>
            </a:lnSpc>
            <a:spcBef>
              <a:spcPct val="0"/>
            </a:spcBef>
            <a:spcAft>
              <a:spcPct val="15000"/>
            </a:spcAft>
            <a:buChar char="•"/>
          </a:pPr>
          <a:r>
            <a:rPr lang="en-US" sz="1600" b="0" kern="1200" dirty="0">
              <a:solidFill>
                <a:schemeClr val="bg1">
                  <a:lumMod val="50000"/>
                </a:schemeClr>
              </a:solidFill>
            </a:rPr>
            <a:t>Severe/pervasive</a:t>
          </a:r>
        </a:p>
        <a:p>
          <a:pPr marL="171450" lvl="1" indent="-171450" algn="l" defTabSz="711200">
            <a:lnSpc>
              <a:spcPct val="90000"/>
            </a:lnSpc>
            <a:spcBef>
              <a:spcPct val="0"/>
            </a:spcBef>
            <a:spcAft>
              <a:spcPct val="15000"/>
            </a:spcAft>
            <a:buChar char="•"/>
          </a:pPr>
          <a:r>
            <a:rPr lang="en-US" sz="1600" b="0" kern="1200" dirty="0">
              <a:solidFill>
                <a:schemeClr val="bg1">
                  <a:lumMod val="50000"/>
                </a:schemeClr>
              </a:solidFill>
            </a:rPr>
            <a:t>Sexual harassment</a:t>
          </a:r>
        </a:p>
        <a:p>
          <a:pPr marL="171450" lvl="1" indent="-171450" algn="l" defTabSz="711200">
            <a:lnSpc>
              <a:spcPct val="90000"/>
            </a:lnSpc>
            <a:spcBef>
              <a:spcPct val="0"/>
            </a:spcBef>
            <a:spcAft>
              <a:spcPct val="15000"/>
            </a:spcAft>
            <a:buChar char="•"/>
          </a:pPr>
          <a:r>
            <a:rPr lang="en-US" sz="1600" b="0" kern="1200" dirty="0">
              <a:solidFill>
                <a:schemeClr val="bg1">
                  <a:lumMod val="50000"/>
                </a:schemeClr>
              </a:solidFill>
            </a:rPr>
            <a:t>Workplace violence </a:t>
          </a:r>
        </a:p>
      </dsp:txBody>
      <dsp:txXfrm>
        <a:off x="0" y="638178"/>
        <a:ext cx="2724381" cy="2157775"/>
      </dsp:txXfrm>
    </dsp:sp>
    <dsp:sp modelId="{86E279C6-04A8-48F8-BE87-A695E7D0CFC8}">
      <dsp:nvSpPr>
        <dsp:cNvPr id="0" name=""/>
        <dsp:cNvSpPr/>
      </dsp:nvSpPr>
      <dsp:spPr>
        <a:xfrm>
          <a:off x="2996819" y="638178"/>
          <a:ext cx="2724381" cy="2157775"/>
        </a:xfrm>
        <a:prstGeom prst="rect">
          <a:avLst/>
        </a:prstGeom>
        <a:solidFill>
          <a:schemeClr val="bg1"/>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1"/>
              </a:solidFill>
            </a:rPr>
            <a:t>Employee Assistance Program</a:t>
          </a:r>
        </a:p>
        <a:p>
          <a:pPr marL="171450" lvl="1" indent="-171450" algn="l" defTabSz="711200">
            <a:lnSpc>
              <a:spcPct val="90000"/>
            </a:lnSpc>
            <a:spcBef>
              <a:spcPct val="0"/>
            </a:spcBef>
            <a:spcAft>
              <a:spcPct val="15000"/>
            </a:spcAft>
            <a:buChar char="•"/>
          </a:pPr>
          <a:endParaRPr lang="en-US" sz="1600" b="1" kern="1200" dirty="0">
            <a:solidFill>
              <a:schemeClr val="tx1"/>
            </a:solidFill>
          </a:endParaRPr>
        </a:p>
        <a:p>
          <a:pPr marL="114300" lvl="1" indent="-114300" algn="l" defTabSz="622300">
            <a:lnSpc>
              <a:spcPct val="90000"/>
            </a:lnSpc>
            <a:spcBef>
              <a:spcPct val="0"/>
            </a:spcBef>
            <a:spcAft>
              <a:spcPct val="15000"/>
            </a:spcAft>
            <a:buChar char="•"/>
          </a:pPr>
          <a:r>
            <a:rPr lang="en-US" sz="1400" b="0" kern="1200" dirty="0">
              <a:solidFill>
                <a:schemeClr val="bg1">
                  <a:lumMod val="50000"/>
                </a:schemeClr>
              </a:solidFill>
            </a:rPr>
            <a:t>Lyra Health</a:t>
          </a:r>
          <a:endParaRPr lang="en-US" sz="1600" b="1" kern="1200" dirty="0">
            <a:solidFill>
              <a:schemeClr val="bg1">
                <a:lumMod val="50000"/>
              </a:schemeClr>
            </a:solidFill>
          </a:endParaRPr>
        </a:p>
        <a:p>
          <a:pPr marL="57150" lvl="1" indent="-57150" algn="l" defTabSz="488950">
            <a:lnSpc>
              <a:spcPct val="90000"/>
            </a:lnSpc>
            <a:spcBef>
              <a:spcPct val="0"/>
            </a:spcBef>
            <a:spcAft>
              <a:spcPct val="15000"/>
            </a:spcAft>
            <a:buChar char="•"/>
          </a:pPr>
          <a:r>
            <a:rPr lang="en-US" sz="1100" b="0" kern="1200" dirty="0">
              <a:solidFill>
                <a:schemeClr val="bg1">
                  <a:lumMod val="50000"/>
                </a:schemeClr>
              </a:solidFill>
            </a:rPr>
            <a:t>6 FREE sessions for employees and their family members</a:t>
          </a:r>
        </a:p>
        <a:p>
          <a:pPr marL="114300" lvl="1" indent="-114300" algn="l" defTabSz="533400">
            <a:lnSpc>
              <a:spcPct val="90000"/>
            </a:lnSpc>
            <a:spcBef>
              <a:spcPct val="0"/>
            </a:spcBef>
            <a:spcAft>
              <a:spcPct val="15000"/>
            </a:spcAft>
            <a:buChar char="•"/>
          </a:pPr>
          <a:r>
            <a:rPr lang="en-US" sz="1200" b="0" kern="1200" dirty="0">
              <a:solidFill>
                <a:schemeClr val="bg1">
                  <a:lumMod val="50000"/>
                </a:schemeClr>
              </a:solidFill>
            </a:rPr>
            <a:t>877-390-6766</a:t>
          </a:r>
        </a:p>
        <a:p>
          <a:pPr marL="114300" lvl="1" indent="-114300" algn="l" defTabSz="533400">
            <a:lnSpc>
              <a:spcPct val="90000"/>
            </a:lnSpc>
            <a:spcBef>
              <a:spcPct val="0"/>
            </a:spcBef>
            <a:spcAft>
              <a:spcPct val="15000"/>
            </a:spcAft>
            <a:buChar char="•"/>
          </a:pPr>
          <a:r>
            <a:rPr lang="en-US" sz="1200" b="0" kern="1200" dirty="0">
              <a:solidFill>
                <a:schemeClr val="bg1">
                  <a:lumMod val="50000"/>
                </a:schemeClr>
              </a:solidFill>
            </a:rPr>
            <a:t>Rutgers.lyrahealth.com</a:t>
          </a:r>
        </a:p>
      </dsp:txBody>
      <dsp:txXfrm>
        <a:off x="2996819" y="638178"/>
        <a:ext cx="2724381" cy="2157775"/>
      </dsp:txXfrm>
    </dsp:sp>
    <dsp:sp modelId="{CBA772DE-7290-4BF6-B668-D297043F2610}">
      <dsp:nvSpPr>
        <dsp:cNvPr id="0" name=""/>
        <dsp:cNvSpPr/>
      </dsp:nvSpPr>
      <dsp:spPr>
        <a:xfrm>
          <a:off x="5923267" y="409943"/>
          <a:ext cx="2724381" cy="2614245"/>
        </a:xfrm>
        <a:prstGeom prst="rect">
          <a:avLst/>
        </a:prstGeom>
        <a:solidFill>
          <a:schemeClr val="bg1"/>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1"/>
              </a:solidFill>
            </a:rPr>
            <a:t>Hostile Work Environment issues</a:t>
          </a:r>
        </a:p>
        <a:p>
          <a:pPr marL="171450" lvl="1" indent="-171450" algn="l" defTabSz="711200">
            <a:lnSpc>
              <a:spcPct val="90000"/>
            </a:lnSpc>
            <a:spcBef>
              <a:spcPct val="0"/>
            </a:spcBef>
            <a:spcAft>
              <a:spcPct val="15000"/>
            </a:spcAft>
            <a:buChar char="•"/>
          </a:pPr>
          <a:endParaRPr lang="en-US" sz="1600" b="0" kern="1200" dirty="0">
            <a:solidFill>
              <a:schemeClr val="tx1"/>
            </a:solidFill>
          </a:endParaRPr>
        </a:p>
        <a:p>
          <a:pPr marL="171450" lvl="1" indent="-171450" algn="l" defTabSz="711200">
            <a:lnSpc>
              <a:spcPct val="90000"/>
            </a:lnSpc>
            <a:spcBef>
              <a:spcPct val="0"/>
            </a:spcBef>
            <a:spcAft>
              <a:spcPct val="15000"/>
            </a:spcAft>
            <a:buChar char="•"/>
          </a:pPr>
          <a:r>
            <a:rPr lang="en-US" sz="1600" b="0" kern="1200" dirty="0">
              <a:solidFill>
                <a:schemeClr val="bg1">
                  <a:lumMod val="50000"/>
                </a:schemeClr>
              </a:solidFill>
            </a:rPr>
            <a:t>Department administrator </a:t>
          </a:r>
        </a:p>
        <a:p>
          <a:pPr marL="171450" lvl="1" indent="-171450" algn="l" defTabSz="711200">
            <a:lnSpc>
              <a:spcPct val="90000"/>
            </a:lnSpc>
            <a:spcBef>
              <a:spcPct val="0"/>
            </a:spcBef>
            <a:spcAft>
              <a:spcPct val="15000"/>
            </a:spcAft>
            <a:buChar char="•"/>
          </a:pPr>
          <a:r>
            <a:rPr lang="en-US" sz="1600" b="0" kern="1200" dirty="0">
              <a:solidFill>
                <a:schemeClr val="bg1">
                  <a:lumMod val="50000"/>
                </a:schemeClr>
              </a:solidFill>
            </a:rPr>
            <a:t>Union </a:t>
          </a:r>
        </a:p>
        <a:p>
          <a:pPr marL="171450" lvl="1" indent="-171450" algn="l" defTabSz="711200">
            <a:lnSpc>
              <a:spcPct val="90000"/>
            </a:lnSpc>
            <a:spcBef>
              <a:spcPct val="0"/>
            </a:spcBef>
            <a:spcAft>
              <a:spcPct val="15000"/>
            </a:spcAft>
            <a:buChar char="•"/>
          </a:pPr>
          <a:r>
            <a:rPr lang="en-US" sz="1600" b="0" kern="1200" dirty="0">
              <a:solidFill>
                <a:schemeClr val="bg1">
                  <a:lumMod val="50000"/>
                </a:schemeClr>
              </a:solidFill>
            </a:rPr>
            <a:t>Employee Partners for Conflict Transformation (EMPACT) – if not aligned</a:t>
          </a:r>
        </a:p>
        <a:p>
          <a:pPr marL="171450" lvl="1" indent="-171450" algn="l" defTabSz="711200">
            <a:lnSpc>
              <a:spcPct val="90000"/>
            </a:lnSpc>
            <a:spcBef>
              <a:spcPct val="0"/>
            </a:spcBef>
            <a:spcAft>
              <a:spcPct val="15000"/>
            </a:spcAft>
            <a:buChar char="•"/>
          </a:pPr>
          <a:r>
            <a:rPr lang="en-US" sz="1600" b="0" kern="1200" dirty="0">
              <a:solidFill>
                <a:schemeClr val="bg1">
                  <a:lumMod val="50000"/>
                </a:schemeClr>
              </a:solidFill>
            </a:rPr>
            <a:t>University Ethics and Compliance </a:t>
          </a:r>
        </a:p>
      </dsp:txBody>
      <dsp:txXfrm>
        <a:off x="5923267" y="409943"/>
        <a:ext cx="2724381" cy="261424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4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4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06T21:20:31.940"/>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8C8215D-1680-6C7E-5AE9-6C1E17510C2A}"/>
              </a:ext>
            </a:extLst>
          </p:cNvPr>
          <p:cNvSpPr>
            <a:spLocks noGrp="1"/>
          </p:cNvSpPr>
          <p:nvPr>
            <p:ph type="hdr" sz="quarter"/>
          </p:nvPr>
        </p:nvSpPr>
        <p:spPr>
          <a:xfrm>
            <a:off x="0" y="0"/>
            <a:ext cx="3038475" cy="466725"/>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53DE2D88-C01F-6B3A-9343-41975EC07448}"/>
              </a:ext>
            </a:extLst>
          </p:cNvPr>
          <p:cNvSpPr>
            <a:spLocks noGrp="1"/>
          </p:cNvSpPr>
          <p:nvPr>
            <p:ph type="dt" idx="1"/>
          </p:nvPr>
        </p:nvSpPr>
        <p:spPr>
          <a:xfrm>
            <a:off x="3970338" y="0"/>
            <a:ext cx="3038475" cy="466725"/>
          </a:xfrm>
          <a:prstGeom prst="rect">
            <a:avLst/>
          </a:prstGeom>
        </p:spPr>
        <p:txBody>
          <a:bodyPr vert="horz" lIns="93177" tIns="46589" rIns="93177" bIns="46589" rtlCol="0"/>
          <a:lstStyle>
            <a:lvl1pPr algn="r">
              <a:defRPr sz="1200"/>
            </a:lvl1pPr>
          </a:lstStyle>
          <a:p>
            <a:pPr>
              <a:defRPr/>
            </a:pPr>
            <a:fld id="{03A29F59-13C9-154D-947B-7CD750AAE503}" type="datetimeFigureOut">
              <a:rPr lang="en-US"/>
              <a:pPr>
                <a:defRPr/>
              </a:pPr>
              <a:t>8/27/26</a:t>
            </a:fld>
            <a:endParaRPr lang="en-US" dirty="0"/>
          </a:p>
        </p:txBody>
      </p:sp>
      <p:sp>
        <p:nvSpPr>
          <p:cNvPr id="4" name="Slide Image Placeholder 3">
            <a:extLst>
              <a:ext uri="{FF2B5EF4-FFF2-40B4-BE49-F238E27FC236}">
                <a16:creationId xmlns:a16="http://schemas.microsoft.com/office/drawing/2014/main" id="{1E26D775-EC6D-7A7F-7D34-91819A82475B}"/>
              </a:ext>
            </a:extLst>
          </p:cNvPr>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a:extLst>
              <a:ext uri="{FF2B5EF4-FFF2-40B4-BE49-F238E27FC236}">
                <a16:creationId xmlns:a16="http://schemas.microsoft.com/office/drawing/2014/main" id="{6443ABD8-48D3-EC1E-A21D-CF0B93F4D30A}"/>
              </a:ext>
            </a:extLst>
          </p:cNvPr>
          <p:cNvSpPr>
            <a:spLocks noGrp="1"/>
          </p:cNvSpPr>
          <p:nvPr>
            <p:ph type="body" sz="quarter" idx="3"/>
          </p:nvPr>
        </p:nvSpPr>
        <p:spPr>
          <a:xfrm>
            <a:off x="701675" y="4473575"/>
            <a:ext cx="5607050" cy="3660775"/>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5AF40CE7-1B42-1176-A7FB-75BA8CED1742}"/>
              </a:ext>
            </a:extLst>
          </p:cNvPr>
          <p:cNvSpPr>
            <a:spLocks noGrp="1"/>
          </p:cNvSpPr>
          <p:nvPr>
            <p:ph type="ftr" sz="quarter" idx="4"/>
          </p:nvPr>
        </p:nvSpPr>
        <p:spPr>
          <a:xfrm>
            <a:off x="0" y="8829675"/>
            <a:ext cx="3038475" cy="466725"/>
          </a:xfrm>
          <a:prstGeom prst="rect">
            <a:avLst/>
          </a:prstGeom>
        </p:spPr>
        <p:txBody>
          <a:bodyPr vert="horz" lIns="93177" tIns="46589" rIns="93177" bIns="46589"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E1CBE921-1588-B598-6785-DA2B58A2DEB2}"/>
              </a:ext>
            </a:extLst>
          </p:cNvPr>
          <p:cNvSpPr>
            <a:spLocks noGrp="1"/>
          </p:cNvSpPr>
          <p:nvPr>
            <p:ph type="sldNum" sz="quarter" idx="5"/>
          </p:nvPr>
        </p:nvSpPr>
        <p:spPr>
          <a:xfrm>
            <a:off x="3970338" y="8829675"/>
            <a:ext cx="3038475" cy="466725"/>
          </a:xfrm>
          <a:prstGeom prst="rect">
            <a:avLst/>
          </a:prstGeom>
        </p:spPr>
        <p:txBody>
          <a:bodyPr vert="horz" lIns="93177" tIns="46589" rIns="93177" bIns="46589" rtlCol="0" anchor="b"/>
          <a:lstStyle>
            <a:lvl1pPr algn="r">
              <a:defRPr sz="1200"/>
            </a:lvl1pPr>
          </a:lstStyle>
          <a:p>
            <a:pPr>
              <a:defRPr/>
            </a:pPr>
            <a:fld id="{02D0456F-144F-2541-B033-7F4593341B00}"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612A702-5423-2341-BD41-C296513D72B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4BEB05AF-1BB2-5486-F44A-6FB4E6B563F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Thank you so much for that introduction. I’m one of two Investigations Specialists in the Office of Employment Equity. My goal today is to provide you with information about OEE’s policies and procedures so that you become familiar with the work that we do and when you should reach out to our office.</a:t>
            </a:r>
          </a:p>
        </p:txBody>
      </p:sp>
      <p:sp>
        <p:nvSpPr>
          <p:cNvPr id="8196" name="Slide Number Placeholder 3">
            <a:extLst>
              <a:ext uri="{FF2B5EF4-FFF2-40B4-BE49-F238E27FC236}">
                <a16:creationId xmlns:a16="http://schemas.microsoft.com/office/drawing/2014/main" id="{FC147BB7-2830-18E7-D166-4C38A9F35F2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6886AC65-93E3-814E-9D9B-93D59D308F3F}" type="slidenum">
              <a:rPr lang="en-US" altLang="en-US" sz="1200" smtClean="0"/>
              <a:pPr/>
              <a:t>1</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530DE8CE-0D5E-75BE-7255-CA7D1DC3694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DFD4C04E-940A-C9FF-14F8-0D28962D9EF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Our polices prohibit retaliation for reporting or participating in an OEE investigation. We will investigate complaints of retaliation.</a:t>
            </a:r>
          </a:p>
        </p:txBody>
      </p:sp>
      <p:sp>
        <p:nvSpPr>
          <p:cNvPr id="26628" name="Slide Number Placeholder 3">
            <a:extLst>
              <a:ext uri="{FF2B5EF4-FFF2-40B4-BE49-F238E27FC236}">
                <a16:creationId xmlns:a16="http://schemas.microsoft.com/office/drawing/2014/main" id="{8230E3D5-93AC-48D2-38CE-B97BB8041FC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4A855056-CD55-654F-829B-FCBFEA7A4693}" type="slidenum">
              <a:rPr lang="en-US" altLang="en-US" sz="1200" smtClean="0"/>
              <a:pPr/>
              <a:t>10</a:t>
            </a:fld>
            <a:endParaRPr lang="en-US"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E9D06C41-88A2-0A29-1447-CB057147C70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0F2BB577-08D5-0D27-E8E4-05DDF16964C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This is a list of recommended resources and when you can utilize them. I’ve explained a lot about OEE and what we investigate. There is also the Employee Assistance Program, which is a confidential resource available to all employees. Hostile work environment claims can be brought to a department administrator, union, EMPACT, or University Ethics and Compliance.</a:t>
            </a:r>
          </a:p>
          <a:p>
            <a:r>
              <a:rPr lang="en-US" altLang="en-US"/>
              <a:t>EMPACT is a newer program under the Office of Workplace Culture, and it’s designed to assist non-aligned employees with conflict management. I recommend you check out their page when you have a minute.</a:t>
            </a:r>
          </a:p>
        </p:txBody>
      </p:sp>
      <p:sp>
        <p:nvSpPr>
          <p:cNvPr id="30724" name="Slide Number Placeholder 3">
            <a:extLst>
              <a:ext uri="{FF2B5EF4-FFF2-40B4-BE49-F238E27FC236}">
                <a16:creationId xmlns:a16="http://schemas.microsoft.com/office/drawing/2014/main" id="{98F07BDA-6042-9802-E35A-AB79714B388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6369BD44-0C1C-F04C-85C8-E2A5BF7F4733}" type="slidenum">
              <a:rPr lang="en-US" altLang="en-US" sz="1200" smtClean="0"/>
              <a:pPr/>
              <a:t>13</a:t>
            </a:fld>
            <a:endParaRPr lang="en-US"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805E65B7-5468-3C78-9DC8-0500259D8A2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983B63FA-5872-FF76-B5DF-6C2DBBC03A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Here’s some contact information for you.</a:t>
            </a:r>
          </a:p>
          <a:p>
            <a:r>
              <a:rPr lang="en-US" altLang="en-US"/>
              <a:t>I’ve reached the end of my presentation, but I’m happy to answer any questions you might have.</a:t>
            </a:r>
          </a:p>
        </p:txBody>
      </p:sp>
      <p:sp>
        <p:nvSpPr>
          <p:cNvPr id="32772" name="Slide Number Placeholder 3">
            <a:extLst>
              <a:ext uri="{FF2B5EF4-FFF2-40B4-BE49-F238E27FC236}">
                <a16:creationId xmlns:a16="http://schemas.microsoft.com/office/drawing/2014/main" id="{CCA29FD0-D643-7B24-6196-F451600579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2EFCD1FE-E743-754C-A317-25584F2EBD77}" type="slidenum">
              <a:rPr lang="en-US" altLang="en-US" sz="1200" smtClean="0"/>
              <a:pPr/>
              <a:t>14</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3195CD45-05A5-D83D-5D64-9AB27EDFD04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BFABF66D-FB6E-CDDA-6568-49733854B2D1}"/>
              </a:ext>
            </a:extLst>
          </p:cNvPr>
          <p:cNvSpPr>
            <a:spLocks noGrp="1" noChangeArrowheads="1"/>
          </p:cNvSpPr>
          <p:nvPr>
            <p:ph type="body" idx="1"/>
          </p:nvPr>
        </p:nvSpPr>
        <p:spPr bwMode="auto"/>
        <p:txBody>
          <a:bodyPr wrap="square" numCol="1" anchor="t" anchorCtr="0" compatLnSpc="1">
            <a:prstTxWarp prst="textNoShape">
              <a:avLst/>
            </a:prstTxWarp>
          </a:bodyPr>
          <a:lstStyle/>
          <a:p>
            <a:pPr>
              <a:defRPr/>
            </a:pPr>
            <a:r>
              <a:rPr lang="en-US" dirty="0">
                <a:solidFill>
                  <a:srgbClr val="0D0D0D"/>
                </a:solidFill>
                <a:highlight>
                  <a:srgbClr val="FFFFFF"/>
                </a:highlight>
                <a:latin typeface="Söhne"/>
              </a:rPr>
              <a:t>The Office of Employment Equity (which we refer to as OEE) is a branch of Human resources within University Human resources. Our goal is to ensure an equitable and inclusive work environment across the university. </a:t>
            </a:r>
          </a:p>
          <a:p>
            <a:pPr>
              <a:defRPr/>
            </a:pPr>
            <a:endParaRPr lang="en-US" dirty="0">
              <a:solidFill>
                <a:srgbClr val="0D0D0D"/>
              </a:solidFill>
              <a:highlight>
                <a:srgbClr val="FFFFFF"/>
              </a:highlight>
              <a:latin typeface="Söhne"/>
            </a:endParaRPr>
          </a:p>
          <a:p>
            <a:pPr>
              <a:defRPr/>
            </a:pPr>
            <a:r>
              <a:rPr lang="en-US" dirty="0">
                <a:solidFill>
                  <a:srgbClr val="0D0D0D"/>
                </a:solidFill>
                <a:highlight>
                  <a:srgbClr val="FFFFFF"/>
                </a:highlight>
                <a:latin typeface="Söhne"/>
              </a:rPr>
              <a:t>OEE falls under the umbrella of the Office of Workplace Culture, which is led by our fantastic Assistant Vice President, Caroline Dellatore. Our offices are housed in ASB II on the New Brunswick campus, if you ever need to find us in person.</a:t>
            </a:r>
          </a:p>
          <a:p>
            <a:pPr>
              <a:defRPr/>
            </a:pPr>
            <a:endParaRPr lang="en-US" dirty="0">
              <a:solidFill>
                <a:srgbClr val="0D0D0D"/>
              </a:solidFill>
              <a:highlight>
                <a:srgbClr val="FFFFFF"/>
              </a:highlight>
              <a:latin typeface="Söhne"/>
            </a:endParaRPr>
          </a:p>
          <a:p>
            <a:pPr>
              <a:defRPr/>
            </a:pPr>
            <a:r>
              <a:rPr lang="en-US" dirty="0">
                <a:solidFill>
                  <a:srgbClr val="0D0D0D"/>
                </a:solidFill>
                <a:highlight>
                  <a:srgbClr val="FFFFFF"/>
                </a:highlight>
                <a:latin typeface="Söhne"/>
              </a:rPr>
              <a:t>We investigate complaints filed against employees working at Rutgers under the four polices that we administer. </a:t>
            </a:r>
            <a:endParaRPr lang="en-US" altLang="en-US" dirty="0">
              <a:ea typeface="ヒラギノ角ゴ Pro W3"/>
              <a:cs typeface="Geneva"/>
            </a:endParaRPr>
          </a:p>
          <a:p>
            <a:pPr>
              <a:defRPr/>
            </a:pPr>
            <a:endParaRPr lang="en-US" dirty="0">
              <a:solidFill>
                <a:srgbClr val="0D0D0D"/>
              </a:solidFill>
              <a:highlight>
                <a:srgbClr val="FFFFFF"/>
              </a:highlight>
              <a:latin typeface="Söhne"/>
            </a:endParaRPr>
          </a:p>
          <a:p>
            <a:pPr>
              <a:defRPr/>
            </a:pPr>
            <a:r>
              <a:rPr lang="en-US" dirty="0">
                <a:solidFill>
                  <a:srgbClr val="0D0D0D"/>
                </a:solidFill>
                <a:highlight>
                  <a:srgbClr val="FFFFFF"/>
                </a:highlight>
                <a:latin typeface="Söhne"/>
              </a:rPr>
              <a:t>We also provide training and education for the university on various topics.</a:t>
            </a:r>
          </a:p>
          <a:p>
            <a:pPr>
              <a:defRPr/>
            </a:pPr>
            <a:endParaRPr lang="en-US" dirty="0">
              <a:solidFill>
                <a:srgbClr val="0D0D0D"/>
              </a:solidFill>
              <a:highlight>
                <a:srgbClr val="FFFFFF"/>
              </a:highlight>
              <a:latin typeface="Söhne"/>
            </a:endParaRPr>
          </a:p>
          <a:p>
            <a:pPr>
              <a:buFont typeface="+mj-lt"/>
              <a:buNone/>
              <a:defRPr/>
            </a:pPr>
            <a:r>
              <a:rPr lang="en-US" altLang="en-US" dirty="0"/>
              <a:t>OEE also provides Accommodations for faculty/staff, which my colleague Elizabeth Weber will be presenting on later today.</a:t>
            </a:r>
          </a:p>
          <a:p>
            <a:pPr>
              <a:buFont typeface="+mj-lt"/>
              <a:buNone/>
              <a:defRPr/>
            </a:pPr>
            <a:endParaRPr lang="en-US" altLang="en-US" dirty="0"/>
          </a:p>
          <a:p>
            <a:pPr>
              <a:buFont typeface="+mj-lt"/>
              <a:buNone/>
              <a:defRPr/>
            </a:pPr>
            <a:r>
              <a:rPr lang="en-US" dirty="0">
                <a:solidFill>
                  <a:srgbClr val="0D0D0D"/>
                </a:solidFill>
                <a:highlight>
                  <a:srgbClr val="FFFFFF"/>
                </a:highlight>
                <a:latin typeface="Söhne"/>
              </a:rPr>
              <a:t>Finally, OEE provides support services, by offering resources and support to employees and students experiencing discrimination or harassment.</a:t>
            </a:r>
          </a:p>
          <a:p>
            <a:pPr>
              <a:buFont typeface="+mj-lt"/>
              <a:buAutoNum type="arabicPeriod"/>
              <a:defRPr/>
            </a:pPr>
            <a:endParaRPr lang="en-US" dirty="0">
              <a:solidFill>
                <a:srgbClr val="0D0D0D"/>
              </a:solidFill>
              <a:highlight>
                <a:srgbClr val="FFFFFF"/>
              </a:highlight>
              <a:latin typeface="Söhne"/>
            </a:endParaRPr>
          </a:p>
          <a:p>
            <a:pPr>
              <a:defRPr/>
            </a:pPr>
            <a:endParaRPr lang="en-US" altLang="en-US" dirty="0"/>
          </a:p>
        </p:txBody>
      </p:sp>
      <p:sp>
        <p:nvSpPr>
          <p:cNvPr id="10244" name="Slide Number Placeholder 3">
            <a:extLst>
              <a:ext uri="{FF2B5EF4-FFF2-40B4-BE49-F238E27FC236}">
                <a16:creationId xmlns:a16="http://schemas.microsoft.com/office/drawing/2014/main" id="{B354CDED-BF90-DEE7-4F96-1FBFA1D771C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F986F70C-E9C2-D446-8631-663C7B111CFF}" type="slidenum">
              <a:rPr lang="en-US" altLang="en-US" sz="1200" smtClean="0"/>
              <a:pPr/>
              <a:t>2</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4A893E19-A482-8E05-D828-297C11E3412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B9ADB8D8-F1B7-DB1E-956C-5471C984BB37}"/>
              </a:ext>
            </a:extLst>
          </p:cNvPr>
          <p:cNvSpPr>
            <a:spLocks noGrp="1" noChangeArrowheads="1"/>
          </p:cNvSpPr>
          <p:nvPr>
            <p:ph type="body" idx="1"/>
          </p:nvPr>
        </p:nvSpPr>
        <p:spPr bwMode="auto"/>
        <p:txBody>
          <a:bodyPr wrap="square" numCol="1" anchor="t" anchorCtr="0" compatLnSpc="1">
            <a:prstTxWarp prst="textNoShape">
              <a:avLst/>
            </a:prstTxWarp>
          </a:bodyPr>
          <a:lstStyle/>
          <a:p>
            <a:pPr>
              <a:lnSpc>
                <a:spcPct val="107000"/>
              </a:lnSpc>
              <a:spcBef>
                <a:spcPct val="0"/>
              </a:spcBef>
              <a:buFont typeface="Calibri Light" panose="020F0302020204030204" pitchFamily="34" charset="0"/>
              <a:buNone/>
              <a:defRPr/>
            </a:pPr>
            <a:r>
              <a:rPr lang="en-US" altLang="en-US" b="1" dirty="0">
                <a:latin typeface="Times New Roman" panose="02020603050405020304" pitchFamily="18" charset="0"/>
                <a:ea typeface="Calibri" panose="020F0502020204030204" pitchFamily="34" charset="0"/>
                <a:cs typeface="Times New Roman" panose="02020603050405020304" pitchFamily="18" charset="0"/>
              </a:rPr>
              <a:t>Here are the four policies that we oversee. I’ll briefly describe them here and go into more detail in future slides.</a:t>
            </a:r>
          </a:p>
          <a:p>
            <a:pPr marL="342900" indent="-342900">
              <a:lnSpc>
                <a:spcPct val="107000"/>
              </a:lnSpc>
              <a:spcBef>
                <a:spcPct val="0"/>
              </a:spcBef>
              <a:buFont typeface="Calibri Light" panose="020F0302020204030204" pitchFamily="34" charset="0"/>
              <a:buAutoNum type="arabicPeriod"/>
              <a:defRPr/>
            </a:pPr>
            <a:r>
              <a:rPr lang="en-US" altLang="en-US" b="1" dirty="0">
                <a:latin typeface="Times New Roman" panose="02020603050405020304" pitchFamily="18" charset="0"/>
                <a:ea typeface="Calibri" panose="020F0502020204030204" pitchFamily="34" charset="0"/>
                <a:cs typeface="Times New Roman" panose="02020603050405020304" pitchFamily="18" charset="0"/>
              </a:rPr>
              <a:t>The first policy is the Policy Prohibiting Workplace Violence.  </a:t>
            </a:r>
            <a:r>
              <a:rPr lang="en-US" altLang="en-US" sz="900" dirty="0">
                <a:latin typeface="Times New Roman" panose="02020603050405020304" pitchFamily="18" charset="0"/>
                <a:ea typeface="Calibri" panose="020F0502020204030204" pitchFamily="34" charset="0"/>
                <a:cs typeface="Times New Roman" panose="02020603050405020304" pitchFamily="18" charset="0"/>
              </a:rPr>
              <a:t>It prohibits violent behavior, including intentional physical contact for the purpose of causing harm and menacing or threatening behavior that could be interpreted as evidence of intent to cause physical harm..</a:t>
            </a:r>
            <a:endParaRPr lang="en-US" altLang="en-US" sz="1100" dirty="0">
              <a:ea typeface="Calibri" panose="020F0502020204030204" pitchFamily="34" charset="0"/>
              <a:cs typeface="Times New Roman" panose="02020603050405020304" pitchFamily="18" charset="0"/>
            </a:endParaRPr>
          </a:p>
          <a:p>
            <a:pPr marL="342900" indent="-342900">
              <a:lnSpc>
                <a:spcPct val="107000"/>
              </a:lnSpc>
              <a:spcBef>
                <a:spcPct val="0"/>
              </a:spcBef>
              <a:buFont typeface="Calibri Light" panose="020F0302020204030204" pitchFamily="34" charset="0"/>
              <a:buAutoNum type="arabicPeriod"/>
              <a:defRPr/>
            </a:pPr>
            <a:r>
              <a:rPr lang="en-US" altLang="en-US" b="1" dirty="0">
                <a:latin typeface="Times New Roman" panose="02020603050405020304" pitchFamily="18" charset="0"/>
                <a:ea typeface="Calibri" panose="020F0502020204030204" pitchFamily="34" charset="0"/>
                <a:cs typeface="Times New Roman" panose="02020603050405020304" pitchFamily="18" charset="0"/>
              </a:rPr>
              <a:t>The second policy is the Policy Prohibiting Discrimination and harassment. </a:t>
            </a:r>
            <a:r>
              <a:rPr lang="en-US" altLang="en-US" sz="900" dirty="0">
                <a:latin typeface="Times New Roman" panose="02020603050405020304" pitchFamily="18" charset="0"/>
                <a:ea typeface="Calibri" panose="020F0502020204030204" pitchFamily="34" charset="0"/>
                <a:cs typeface="Times New Roman" panose="02020603050405020304" pitchFamily="18" charset="0"/>
              </a:rPr>
              <a:t>This policy prohibits discrimination and harassment based on membership in a protected category, such as race, sex, disability, sexual orientation, gender identity, national origin, military, and veteran service. </a:t>
            </a:r>
          </a:p>
          <a:p>
            <a:pPr marL="342900" indent="-342900">
              <a:lnSpc>
                <a:spcPct val="107000"/>
              </a:lnSpc>
              <a:spcBef>
                <a:spcPct val="0"/>
              </a:spcBef>
              <a:buFont typeface="Calibri Light" panose="020F0302020204030204" pitchFamily="34" charset="0"/>
              <a:buAutoNum type="arabicPeriod"/>
              <a:defRPr/>
            </a:pPr>
            <a:r>
              <a:rPr lang="en-US" altLang="en-US" sz="900" b="1" dirty="0">
                <a:latin typeface="Times New Roman" panose="02020603050405020304" pitchFamily="18" charset="0"/>
                <a:ea typeface="Calibri" panose="020F0502020204030204" pitchFamily="34" charset="0"/>
                <a:cs typeface="Times New Roman" panose="02020603050405020304" pitchFamily="18" charset="0"/>
              </a:rPr>
              <a:t>The third policy is the </a:t>
            </a:r>
            <a:r>
              <a:rPr lang="en-US" altLang="en-US" sz="1100" b="1" dirty="0">
                <a:latin typeface="Times New Roman" panose="02020603050405020304" pitchFamily="18" charset="0"/>
                <a:ea typeface="Calibri" panose="020F0502020204030204" pitchFamily="34" charset="0"/>
                <a:cs typeface="Times New Roman" panose="02020603050405020304" pitchFamily="18" charset="0"/>
              </a:rPr>
              <a:t>Title IX policy, </a:t>
            </a:r>
            <a:r>
              <a:rPr lang="en-US" altLang="en-US" sz="1100" dirty="0">
                <a:latin typeface="Times New Roman" panose="02020603050405020304" pitchFamily="18" charset="0"/>
                <a:ea typeface="Calibri" panose="020F0502020204030204" pitchFamily="34" charset="0"/>
                <a:cs typeface="Times New Roman" panose="02020603050405020304" pitchFamily="18" charset="0"/>
              </a:rPr>
              <a:t>which</a:t>
            </a:r>
            <a:r>
              <a:rPr lang="en-US" altLang="en-US" sz="11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1100" dirty="0">
                <a:latin typeface="Times New Roman" panose="02020603050405020304" pitchFamily="18" charset="0"/>
                <a:ea typeface="Calibri" panose="020F0502020204030204" pitchFamily="34" charset="0"/>
                <a:cs typeface="Times New Roman" panose="02020603050405020304" pitchFamily="18" charset="0"/>
              </a:rPr>
              <a:t>prohibits sexual harassment and sexual misconduct meeting the definitions outlined in the federal Title IX regulations. This policy is applicable for instances of quid pro quo harassment (which means this for that, and describes a reciprocal arrangement), or conduct that is severe, pervasive, and objectively offensive, including sexual assault. The Title IX policy follows a different procedure than the other 3 policies that we administer because it is federally mandated.</a:t>
            </a:r>
            <a:endParaRPr lang="en-US" altLang="en-US" sz="1100" dirty="0">
              <a:cs typeface="Calibri" panose="020F0502020204030204" pitchFamily="34" charset="0"/>
            </a:endParaRPr>
          </a:p>
          <a:p>
            <a:pPr marL="342900" indent="-342900">
              <a:lnSpc>
                <a:spcPct val="107000"/>
              </a:lnSpc>
              <a:spcBef>
                <a:spcPct val="0"/>
              </a:spcBef>
              <a:buFont typeface="Calibri Light" panose="020F0302020204030204" pitchFamily="34" charset="0"/>
              <a:buAutoNum type="arabicPeriod"/>
              <a:defRPr/>
            </a:pPr>
            <a:r>
              <a:rPr lang="en-US" altLang="en-US" b="1" dirty="0">
                <a:latin typeface="Times New Roman" panose="02020603050405020304" pitchFamily="18" charset="0"/>
                <a:cs typeface="Calibri" panose="020F0502020204030204" pitchFamily="34" charset="0"/>
              </a:rPr>
              <a:t>The last policy is our Conscientious Employee Protection Policy, or CEPA – </a:t>
            </a:r>
            <a:r>
              <a:rPr lang="en-US" altLang="en-US" dirty="0">
                <a:latin typeface="Times New Roman" panose="02020603050405020304" pitchFamily="18" charset="0"/>
                <a:cs typeface="Calibri" panose="020F0502020204030204" pitchFamily="34" charset="0"/>
              </a:rPr>
              <a:t>This policy protects whistleblowers from retaliation for reporting or objecting to illegal workplace activities, policies, and practices.</a:t>
            </a:r>
          </a:p>
          <a:p>
            <a:pPr marL="342900" indent="-342900">
              <a:lnSpc>
                <a:spcPct val="107000"/>
              </a:lnSpc>
              <a:spcBef>
                <a:spcPct val="0"/>
              </a:spcBef>
              <a:buFont typeface="Calibri Light" panose="020F0302020204030204" pitchFamily="34" charset="0"/>
              <a:buAutoNum type="arabicPeriod"/>
              <a:defRPr/>
            </a:pPr>
            <a:r>
              <a:rPr lang="en-US" altLang="en-US" dirty="0">
                <a:latin typeface="Times New Roman" panose="02020603050405020304" pitchFamily="18" charset="0"/>
                <a:cs typeface="Calibri" panose="020F0502020204030204" pitchFamily="34" charset="0"/>
              </a:rPr>
              <a:t>We do not investigate general hostile work environment claims.</a:t>
            </a:r>
          </a:p>
          <a:p>
            <a:pPr marL="342900" indent="-342900">
              <a:lnSpc>
                <a:spcPct val="107000"/>
              </a:lnSpc>
              <a:spcBef>
                <a:spcPct val="0"/>
              </a:spcBef>
              <a:buFont typeface="Calibri Light" panose="020F0302020204030204" pitchFamily="34" charset="0"/>
              <a:buAutoNum type="arabicPeriod"/>
              <a:defRPr/>
            </a:pPr>
            <a:r>
              <a:rPr lang="en-US" altLang="en-US" sz="1100" dirty="0">
                <a:latin typeface="Times New Roman" panose="02020603050405020304" pitchFamily="18" charset="0"/>
                <a:cs typeface="Calibri" panose="020F0502020204030204" pitchFamily="34" charset="0"/>
              </a:rPr>
              <a:t>Now I’ll get into a little more detail about each of the policies.</a:t>
            </a:r>
            <a:endParaRPr lang="en-US" altLang="en-US" sz="1100" dirty="0">
              <a:cs typeface="Calibri" panose="020F0502020204030204" pitchFamily="34" charset="0"/>
            </a:endParaRPr>
          </a:p>
        </p:txBody>
      </p:sp>
      <p:sp>
        <p:nvSpPr>
          <p:cNvPr id="12292" name="Slide Number Placeholder 3">
            <a:extLst>
              <a:ext uri="{FF2B5EF4-FFF2-40B4-BE49-F238E27FC236}">
                <a16:creationId xmlns:a16="http://schemas.microsoft.com/office/drawing/2014/main" id="{70DFF9B8-9FD7-DD95-1BB3-52EA0CEBF89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28F1B6C8-5F2B-214A-BE36-D2276093DBEB}" type="slidenum">
              <a:rPr lang="en-US" altLang="en-US" sz="1200" smtClean="0"/>
              <a:pPr/>
              <a:t>3</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FB421DEF-99F0-86D9-B22D-881DA1FA060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6AF17B46-64BA-EB99-E241-8EFA9BBE901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 explained that sometimes sexual harassment will be investigated under the Title IX policy. The types of sexual harassment that falls under Title IX are incidents of quid pro quo harassment, sexual assault, sexual harassment that is severe, pervasive, AND objectively offensive, dating violence, and stalking. </a:t>
            </a:r>
          </a:p>
          <a:p>
            <a:endParaRPr lang="en-US" altLang="en-US"/>
          </a:p>
          <a:p>
            <a:r>
              <a:rPr lang="en-US" altLang="en-US"/>
              <a:t>The Title IX process is mandated by the federal Title IX civil rights law that prohibits sex-based discrimination in any school or education program that receives federal funding.</a:t>
            </a:r>
          </a:p>
          <a:p>
            <a:endParaRPr lang="en-US" altLang="en-US"/>
          </a:p>
          <a:p>
            <a:r>
              <a:rPr lang="en-US" altLang="en-US"/>
              <a:t>In Title IX cases, OEE Investigators still investigate and issue reports, but the reports do not contain findings like the reports we issue in other policies. This is because Title IX cases require a hearing with a decision-maker who ultimately decides whether the conduct violates the Title IX policy.</a:t>
            </a:r>
          </a:p>
          <a:p>
            <a:endParaRPr lang="en-US" altLang="en-US"/>
          </a:p>
          <a:p>
            <a:r>
              <a:rPr lang="en-US" altLang="en-US"/>
              <a:t>Just to give you examples of what I’ve investigated under Title IX – one was allegation of an inappropriate touching in an OB/GYN office. Another was an allegation made against a swimming instructor who allegedly inappropriately touched a student during a lesson. Both of these examples involved allegations of inappropriate touching of an intimate body part.</a:t>
            </a:r>
          </a:p>
        </p:txBody>
      </p:sp>
      <p:sp>
        <p:nvSpPr>
          <p:cNvPr id="14340" name="Slide Number Placeholder 3">
            <a:extLst>
              <a:ext uri="{FF2B5EF4-FFF2-40B4-BE49-F238E27FC236}">
                <a16:creationId xmlns:a16="http://schemas.microsoft.com/office/drawing/2014/main" id="{63C134B5-AA32-5BE6-62C4-FDFA6DFDBB6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9FD8BDC4-4BFC-C44B-9E67-9A30085515E1}" type="slidenum">
              <a:rPr lang="en-US" altLang="en-US" sz="1200" smtClean="0"/>
              <a:pPr/>
              <a:t>4</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10F4F520-AB54-1C5A-56B8-C6D2CAE745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E033AC2B-9F02-5003-3340-7AFD1FAA47F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So what are your responsibilities as a supervisor, if you receive a complaint that may fall under one of the policies we administer?</a:t>
            </a:r>
          </a:p>
          <a:p>
            <a:r>
              <a:rPr lang="en-US" altLang="en-US"/>
              <a:t>Supervisors have an affirmative obligation to immediately report any complaints of prohibited conduct to OEE. Explain what they can tell an employee </a:t>
            </a:r>
          </a:p>
        </p:txBody>
      </p:sp>
      <p:sp>
        <p:nvSpPr>
          <p:cNvPr id="16388" name="Slide Number Placeholder 3">
            <a:extLst>
              <a:ext uri="{FF2B5EF4-FFF2-40B4-BE49-F238E27FC236}">
                <a16:creationId xmlns:a16="http://schemas.microsoft.com/office/drawing/2014/main" id="{E0D613A0-5676-8BDF-9577-B0E88787438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95D549C0-AF02-5342-B090-8622229ECD3F}" type="slidenum">
              <a:rPr lang="en-US" altLang="en-US" sz="1200" smtClean="0"/>
              <a:pPr/>
              <a:t>5</a:t>
            </a:fld>
            <a:endParaRPr lang="en-US"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90F28A4C-2D82-DA58-3CCA-2C6C5CF1FEA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AB081400-530F-92B3-9FC1-735111143D2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I’ve got a few points listed on this slide, but the number one recommendation I have for people is to think before you speak!</a:t>
            </a:r>
          </a:p>
        </p:txBody>
      </p:sp>
      <p:sp>
        <p:nvSpPr>
          <p:cNvPr id="18436" name="Slide Number Placeholder 3">
            <a:extLst>
              <a:ext uri="{FF2B5EF4-FFF2-40B4-BE49-F238E27FC236}">
                <a16:creationId xmlns:a16="http://schemas.microsoft.com/office/drawing/2014/main" id="{168D29D0-1FDD-C300-033E-1B467242D7D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000C25A3-654C-0F43-9685-574FEE104104}" type="slidenum">
              <a:rPr lang="en-US" altLang="en-US" sz="1200" smtClean="0"/>
              <a:pPr/>
              <a:t>6</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8F5BF55F-3FDF-61B3-4841-A7023011CDA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A0D43D7E-7A03-A440-A55D-1C4F85E6EF5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 first step for a complainant is to complete a complaint form, which is available on our website. Once a formal complaint is filed, a staff member will conduct an intake with the complainant and gather additional information about the issue. OEE’s Director will then review the complaint and determine whether it is appropriate to be issued for investigation. If the complaint is issued, it’s assigned to myself or one of the two other investigators in our office. The complaint is sent to the complainant, respondent, and the respondent’s highest-level supervisor. We will conduct an investigation, which includes interviewing the parties and witnesses, and gathering evidence. We will prepare a report of our findings, which is issued by our director. The report is confidential and only shared with the Complainant, Respondent, and Respondent’s highest-level supervisor. </a:t>
            </a:r>
          </a:p>
          <a:p>
            <a:endParaRPr lang="en-US" altLang="en-US"/>
          </a:p>
          <a:p>
            <a:r>
              <a:rPr lang="en-US" altLang="en-US"/>
              <a:t>The process typically takes up to 60 working days.</a:t>
            </a:r>
          </a:p>
          <a:p>
            <a:endParaRPr lang="en-US" altLang="en-US"/>
          </a:p>
          <a:p>
            <a:r>
              <a:rPr lang="en-US" altLang="en-US"/>
              <a:t>Witnesses often reach out to ask for a copy of the report, which will not be provided to them.</a:t>
            </a:r>
          </a:p>
          <a:p>
            <a:endParaRPr lang="en-US" altLang="en-US"/>
          </a:p>
          <a:p>
            <a:r>
              <a:rPr lang="en-US" altLang="en-US"/>
              <a:t>If a finding is made, discipline is determined by another department.</a:t>
            </a:r>
          </a:p>
        </p:txBody>
      </p:sp>
      <p:sp>
        <p:nvSpPr>
          <p:cNvPr id="20484" name="Slide Number Placeholder 3">
            <a:extLst>
              <a:ext uri="{FF2B5EF4-FFF2-40B4-BE49-F238E27FC236}">
                <a16:creationId xmlns:a16="http://schemas.microsoft.com/office/drawing/2014/main" id="{2CC7DA61-31B5-18E5-26D0-9C3EF005053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14D47214-6546-684F-9AC5-E99434F5448B}" type="slidenum">
              <a:rPr lang="en-US" altLang="en-US" sz="1200" smtClean="0"/>
              <a:pPr/>
              <a:t>7</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61565418-A952-D7FF-5B84-262361DAAE0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A5634CAE-7375-F6A9-99AE-16A73525BAB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2532" name="Slide Number Placeholder 3">
            <a:extLst>
              <a:ext uri="{FF2B5EF4-FFF2-40B4-BE49-F238E27FC236}">
                <a16:creationId xmlns:a16="http://schemas.microsoft.com/office/drawing/2014/main" id="{E024689C-07E4-AC47-ED11-4A4EAAA21E2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B069B92D-60C5-4D4A-A349-43348D6D17CB}" type="slidenum">
              <a:rPr lang="en-US" altLang="en-US" sz="1200" smtClean="0"/>
              <a:pPr/>
              <a:t>8</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79BD5CD4-B0CB-591F-6373-84476488DCF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A751F2E7-EEFF-22F9-A197-BFE5D79CAB4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 explained most of this information already – this process is confidential to the extent that it can be, and witnesses are on a need-to-know basis.</a:t>
            </a:r>
          </a:p>
        </p:txBody>
      </p:sp>
      <p:sp>
        <p:nvSpPr>
          <p:cNvPr id="24580" name="Slide Number Placeholder 3">
            <a:extLst>
              <a:ext uri="{FF2B5EF4-FFF2-40B4-BE49-F238E27FC236}">
                <a16:creationId xmlns:a16="http://schemas.microsoft.com/office/drawing/2014/main" id="{33AC693B-B841-42E4-01B0-B81587D3108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41BC072D-1424-2742-A6A3-3B90F7CBA9AC}" type="slidenum">
              <a:rPr lang="en-US" altLang="en-US" sz="1200" smtClean="0"/>
              <a:pPr/>
              <a:t>9</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 descr="A black background with a black square&#10;&#10;Description automatically generated with medium confidence">
            <a:extLst>
              <a:ext uri="{FF2B5EF4-FFF2-40B4-BE49-F238E27FC236}">
                <a16:creationId xmlns:a16="http://schemas.microsoft.com/office/drawing/2014/main" id="{5C7D9793-6F2A-D4D9-1ECA-5F997003DBF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5438" y="323850"/>
            <a:ext cx="2271712"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3"/>
          <p:cNvSpPr>
            <a:spLocks noGrp="1" noChangeArrowheads="1"/>
          </p:cNvSpPr>
          <p:nvPr>
            <p:ph type="subTitle" idx="1"/>
          </p:nvPr>
        </p:nvSpPr>
        <p:spPr>
          <a:xfrm>
            <a:off x="1371600" y="3886200"/>
            <a:ext cx="6400800" cy="1752600"/>
          </a:xfrm>
        </p:spPr>
        <p:txBody>
          <a:bodyPr/>
          <a:lstStyle>
            <a:lvl1pPr marL="0" indent="0" algn="ctr">
              <a:buFontTx/>
              <a:buNone/>
              <a:defRPr>
                <a:solidFill>
                  <a:schemeClr val="tx1"/>
                </a:solidFill>
              </a:defRPr>
            </a:lvl1pPr>
          </a:lstStyle>
          <a:p>
            <a:r>
              <a:rPr lang="en-US"/>
              <a:t>Click to edit Master subtitle style</a:t>
            </a:r>
            <a:endParaRPr lang="en-US" dirty="0"/>
          </a:p>
        </p:txBody>
      </p:sp>
      <p:sp>
        <p:nvSpPr>
          <p:cNvPr id="4098" name="Rectangle 2"/>
          <p:cNvSpPr>
            <a:spLocks noGrp="1" noChangeArrowheads="1"/>
          </p:cNvSpPr>
          <p:nvPr>
            <p:ph type="ctrTitle"/>
          </p:nvPr>
        </p:nvSpPr>
        <p:spPr>
          <a:xfrm>
            <a:off x="685800" y="2130425"/>
            <a:ext cx="7772400" cy="1470025"/>
          </a:xfrm>
        </p:spPr>
        <p:txBody>
          <a:bodyPr/>
          <a:lstStyle>
            <a:lvl1pPr algn="ct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354340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C82DA5FF-5E1E-5A5C-C2F8-FAF3BAF3BEE7}"/>
              </a:ext>
            </a:extLst>
          </p:cNvPr>
          <p:cNvSpPr>
            <a:spLocks noGrp="1" noChangeArrowheads="1"/>
          </p:cNvSpPr>
          <p:nvPr>
            <p:ph type="sldNum" sz="quarter" idx="10"/>
          </p:nvPr>
        </p:nvSpPr>
        <p:spPr>
          <a:ln/>
        </p:spPr>
        <p:txBody>
          <a:bodyPr/>
          <a:lstStyle>
            <a:lvl1pPr>
              <a:defRPr/>
            </a:lvl1pPr>
          </a:lstStyle>
          <a:p>
            <a:pPr>
              <a:defRPr/>
            </a:pPr>
            <a:fld id="{F5167ABF-F241-9747-BE90-A68F822B3158}" type="slidenum">
              <a:rPr lang="en-US" altLang="en-US"/>
              <a:pPr>
                <a:defRPr/>
              </a:pPr>
              <a:t>‹#›</a:t>
            </a:fld>
            <a:endParaRPr lang="en-US" altLang="en-US" dirty="0"/>
          </a:p>
        </p:txBody>
      </p:sp>
    </p:spTree>
    <p:extLst>
      <p:ext uri="{BB962C8B-B14F-4D97-AF65-F5344CB8AC3E}">
        <p14:creationId xmlns:p14="http://schemas.microsoft.com/office/powerpoint/2010/main" val="2494392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EBE0B08-B250-E964-122E-2116368FBE6D}"/>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latin typeface="Formata BQ Light" panose="02000503040000020004" pitchFamily="2" charset="0"/>
            </a:endParaRPr>
          </a:p>
        </p:txBody>
      </p:sp>
      <p:pic>
        <p:nvPicPr>
          <p:cNvPr id="5" name="Picture 5" descr="A black background with a black square&#10;&#10;Description automatically generated with medium confidence">
            <a:extLst>
              <a:ext uri="{FF2B5EF4-FFF2-40B4-BE49-F238E27FC236}">
                <a16:creationId xmlns:a16="http://schemas.microsoft.com/office/drawing/2014/main" id="{3CC44023-F652-4FC0-D08F-722C0B0B4DE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23888" y="1712913"/>
            <a:ext cx="2132012"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07544834-3E4D-E9D9-81FE-6C6ABB9102AE}"/>
              </a:ext>
            </a:extLst>
          </p:cNvPr>
          <p:cNvSpPr/>
          <p:nvPr userDrawn="1"/>
        </p:nvSpPr>
        <p:spPr>
          <a:xfrm>
            <a:off x="0" y="2693988"/>
            <a:ext cx="9144000" cy="1438275"/>
          </a:xfrm>
          <a:prstGeom prst="rect">
            <a:avLst/>
          </a:prstGeom>
          <a:solidFill>
            <a:srgbClr val="CC00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latin typeface="Formata BQ Light" panose="02000503040000020004" pitchFamily="2" charset="0"/>
            </a:endParaRPr>
          </a:p>
        </p:txBody>
      </p:sp>
      <p:sp>
        <p:nvSpPr>
          <p:cNvPr id="7" name="Text Box 9">
            <a:extLst>
              <a:ext uri="{FF2B5EF4-FFF2-40B4-BE49-F238E27FC236}">
                <a16:creationId xmlns:a16="http://schemas.microsoft.com/office/drawing/2014/main" id="{8A7BA3CD-6608-D4A1-7BFB-681700F2A81B}"/>
              </a:ext>
            </a:extLst>
          </p:cNvPr>
          <p:cNvSpPr txBox="1">
            <a:spLocks noChangeArrowheads="1"/>
          </p:cNvSpPr>
          <p:nvPr userDrawn="1"/>
        </p:nvSpPr>
        <p:spPr bwMode="auto">
          <a:xfrm>
            <a:off x="0" y="6303963"/>
            <a:ext cx="9144000" cy="307975"/>
          </a:xfrm>
          <a:prstGeom prst="rect">
            <a:avLst/>
          </a:prstGeom>
          <a:noFill/>
          <a:ln>
            <a:noFill/>
          </a:ln>
        </p:spPr>
        <p:txBody>
          <a:bodyPr>
            <a:spAutoFit/>
          </a:bodyPr>
          <a:lstStyle>
            <a:lvl1pPr eaLnBrk="0" hangingPunct="0">
              <a:defRPr sz="2400">
                <a:solidFill>
                  <a:schemeClr val="tx1"/>
                </a:solidFill>
                <a:latin typeface="Arial" charset="0"/>
                <a:ea typeface="Geneva" charset="0"/>
                <a:cs typeface="Geneva" charset="0"/>
              </a:defRPr>
            </a:lvl1pPr>
            <a:lvl2pPr marL="742950" indent="-285750" eaLnBrk="0" hangingPunct="0">
              <a:defRPr sz="2400">
                <a:solidFill>
                  <a:schemeClr val="tx1"/>
                </a:solidFill>
                <a:latin typeface="Arial" charset="0"/>
                <a:ea typeface="Geneva" charset="0"/>
              </a:defRPr>
            </a:lvl2pPr>
            <a:lvl3pPr marL="1143000" indent="-228600" eaLnBrk="0" hangingPunct="0">
              <a:defRPr sz="2400">
                <a:solidFill>
                  <a:schemeClr val="tx1"/>
                </a:solidFill>
                <a:latin typeface="Arial" charset="0"/>
                <a:ea typeface="Geneva" charset="0"/>
              </a:defRPr>
            </a:lvl3pPr>
            <a:lvl4pPr marL="1600200" indent="-228600" eaLnBrk="0" hangingPunct="0">
              <a:defRPr sz="2400">
                <a:solidFill>
                  <a:schemeClr val="tx1"/>
                </a:solidFill>
                <a:latin typeface="Arial" charset="0"/>
                <a:ea typeface="Geneva" charset="0"/>
              </a:defRPr>
            </a:lvl4pPr>
            <a:lvl5pPr marL="2057400" indent="-228600" eaLnBrk="0" hangingPunct="0">
              <a:defRPr sz="2400">
                <a:solidFill>
                  <a:schemeClr val="tx1"/>
                </a:solidFill>
                <a:latin typeface="Arial" charset="0"/>
                <a:ea typeface="Geneva" charset="0"/>
              </a:defRPr>
            </a:lvl5pPr>
            <a:lvl6pPr marL="2514600" indent="-228600" eaLnBrk="0" fontAlgn="base" hangingPunct="0">
              <a:spcBef>
                <a:spcPct val="0"/>
              </a:spcBef>
              <a:spcAft>
                <a:spcPct val="0"/>
              </a:spcAft>
              <a:defRPr sz="2400">
                <a:solidFill>
                  <a:schemeClr val="tx1"/>
                </a:solidFill>
                <a:latin typeface="Arial" charset="0"/>
                <a:ea typeface="Geneva" charset="0"/>
              </a:defRPr>
            </a:lvl6pPr>
            <a:lvl7pPr marL="2971800" indent="-228600" eaLnBrk="0" fontAlgn="base" hangingPunct="0">
              <a:spcBef>
                <a:spcPct val="0"/>
              </a:spcBef>
              <a:spcAft>
                <a:spcPct val="0"/>
              </a:spcAft>
              <a:defRPr sz="2400">
                <a:solidFill>
                  <a:schemeClr val="tx1"/>
                </a:solidFill>
                <a:latin typeface="Arial" charset="0"/>
                <a:ea typeface="Geneva" charset="0"/>
              </a:defRPr>
            </a:lvl7pPr>
            <a:lvl8pPr marL="3429000" indent="-228600" eaLnBrk="0" fontAlgn="base" hangingPunct="0">
              <a:spcBef>
                <a:spcPct val="0"/>
              </a:spcBef>
              <a:spcAft>
                <a:spcPct val="0"/>
              </a:spcAft>
              <a:defRPr sz="2400">
                <a:solidFill>
                  <a:schemeClr val="tx1"/>
                </a:solidFill>
                <a:latin typeface="Arial" charset="0"/>
                <a:ea typeface="Geneva" charset="0"/>
              </a:defRPr>
            </a:lvl8pPr>
            <a:lvl9pPr marL="3886200" indent="-228600" eaLnBrk="0" fontAlgn="base" hangingPunct="0">
              <a:spcBef>
                <a:spcPct val="0"/>
              </a:spcBef>
              <a:spcAft>
                <a:spcPct val="0"/>
              </a:spcAft>
              <a:defRPr sz="2400">
                <a:solidFill>
                  <a:schemeClr val="tx1"/>
                </a:solidFill>
                <a:latin typeface="Arial" charset="0"/>
                <a:ea typeface="Geneva" charset="0"/>
              </a:defRPr>
            </a:lvl9pPr>
          </a:lstStyle>
          <a:p>
            <a:pPr algn="ctr" eaLnBrk="1" hangingPunct="1">
              <a:spcBef>
                <a:spcPct val="50000"/>
              </a:spcBef>
              <a:defRPr/>
            </a:pPr>
            <a:r>
              <a:rPr lang="en-US" sz="1400" dirty="0">
                <a:solidFill>
                  <a:srgbClr val="5F5F5F"/>
                </a:solidFill>
              </a:rPr>
              <a:t>University Human Resources</a:t>
            </a:r>
          </a:p>
        </p:txBody>
      </p:sp>
      <p:sp>
        <p:nvSpPr>
          <p:cNvPr id="2" name="Title 1"/>
          <p:cNvSpPr>
            <a:spLocks noGrp="1"/>
          </p:cNvSpPr>
          <p:nvPr>
            <p:ph type="title"/>
          </p:nvPr>
        </p:nvSpPr>
        <p:spPr>
          <a:xfrm>
            <a:off x="623888" y="2839113"/>
            <a:ext cx="7886700" cy="748762"/>
          </a:xfrm>
        </p:spPr>
        <p:txBody>
          <a:bodyPr anchor="b">
            <a:normAutofit/>
          </a:bodyPr>
          <a:lstStyle>
            <a:lvl1pPr>
              <a:defRPr sz="3038" b="1">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23888" y="3653795"/>
            <a:ext cx="7886700" cy="348320"/>
          </a:xfrm>
        </p:spPr>
        <p:txBody>
          <a:bodyPr>
            <a:noAutofit/>
          </a:bodyPr>
          <a:lstStyle>
            <a:lvl1pPr marL="0" indent="0">
              <a:buNone/>
              <a:defRPr sz="2250">
                <a:solidFill>
                  <a:schemeClr val="bg1"/>
                </a:solidFill>
              </a:defRPr>
            </a:lvl1pPr>
            <a:lvl2pPr marL="457159" indent="0">
              <a:buNone/>
              <a:defRPr sz="2000">
                <a:solidFill>
                  <a:schemeClr val="tx1">
                    <a:tint val="75000"/>
                  </a:schemeClr>
                </a:solidFill>
              </a:defRPr>
            </a:lvl2pPr>
            <a:lvl3pPr marL="914317" indent="0">
              <a:buNone/>
              <a:defRPr sz="1800">
                <a:solidFill>
                  <a:schemeClr val="tx1">
                    <a:tint val="75000"/>
                  </a:schemeClr>
                </a:solidFill>
              </a:defRPr>
            </a:lvl3pPr>
            <a:lvl4pPr marL="1371475" indent="0">
              <a:buNone/>
              <a:defRPr sz="1600">
                <a:solidFill>
                  <a:schemeClr val="tx1">
                    <a:tint val="75000"/>
                  </a:schemeClr>
                </a:solidFill>
              </a:defRPr>
            </a:lvl4pPr>
            <a:lvl5pPr marL="1828633" indent="0">
              <a:buNone/>
              <a:defRPr sz="1600">
                <a:solidFill>
                  <a:schemeClr val="tx1">
                    <a:tint val="75000"/>
                  </a:schemeClr>
                </a:solidFill>
              </a:defRPr>
            </a:lvl5pPr>
            <a:lvl6pPr marL="2285792" indent="0">
              <a:buNone/>
              <a:defRPr sz="1600">
                <a:solidFill>
                  <a:schemeClr val="tx1">
                    <a:tint val="75000"/>
                  </a:schemeClr>
                </a:solidFill>
              </a:defRPr>
            </a:lvl6pPr>
            <a:lvl7pPr marL="2742950" indent="0">
              <a:buNone/>
              <a:defRPr sz="1600">
                <a:solidFill>
                  <a:schemeClr val="tx1">
                    <a:tint val="75000"/>
                  </a:schemeClr>
                </a:solidFill>
              </a:defRPr>
            </a:lvl7pPr>
            <a:lvl8pPr marL="3200109" indent="0">
              <a:buNone/>
              <a:defRPr sz="1600">
                <a:solidFill>
                  <a:schemeClr val="tx1">
                    <a:tint val="75000"/>
                  </a:schemeClr>
                </a:solidFill>
              </a:defRPr>
            </a:lvl8pPr>
            <a:lvl9pPr marL="3657267" indent="0">
              <a:buNone/>
              <a:defRPr sz="1600">
                <a:solidFill>
                  <a:schemeClr val="tx1">
                    <a:tint val="75000"/>
                  </a:schemeClr>
                </a:solidFill>
              </a:defRPr>
            </a:lvl9pPr>
          </a:lstStyle>
          <a:p>
            <a:pPr lvl="0"/>
            <a:r>
              <a:rPr lang="en-US" dirty="0"/>
              <a:t>Click to edit Master text styles</a:t>
            </a:r>
          </a:p>
        </p:txBody>
      </p:sp>
      <p:sp>
        <p:nvSpPr>
          <p:cNvPr id="8" name="Rectangle 6">
            <a:extLst>
              <a:ext uri="{FF2B5EF4-FFF2-40B4-BE49-F238E27FC236}">
                <a16:creationId xmlns:a16="http://schemas.microsoft.com/office/drawing/2014/main" id="{5C3EB4DC-FAAC-8845-63AA-E0A18A2BFE9C}"/>
              </a:ext>
            </a:extLst>
          </p:cNvPr>
          <p:cNvSpPr>
            <a:spLocks noGrp="1" noChangeArrowheads="1"/>
          </p:cNvSpPr>
          <p:nvPr>
            <p:ph type="sldNum" sz="quarter" idx="10"/>
          </p:nvPr>
        </p:nvSpPr>
        <p:spPr/>
        <p:txBody>
          <a:bodyPr/>
          <a:lstStyle>
            <a:lvl1pPr>
              <a:defRPr/>
            </a:lvl1pPr>
          </a:lstStyle>
          <a:p>
            <a:pPr>
              <a:defRPr/>
            </a:pPr>
            <a:fld id="{A58E9484-0C91-4148-91A8-22E8D63A5FB9}" type="slidenum">
              <a:rPr lang="en-US" altLang="en-US"/>
              <a:pPr>
                <a:defRPr/>
              </a:pPr>
              <a:t>‹#›</a:t>
            </a:fld>
            <a:endParaRPr lang="en-US" altLang="en-US" dirty="0"/>
          </a:p>
        </p:txBody>
      </p:sp>
    </p:spTree>
    <p:extLst>
      <p:ext uri="{BB962C8B-B14F-4D97-AF65-F5344CB8AC3E}">
        <p14:creationId xmlns:p14="http://schemas.microsoft.com/office/powerpoint/2010/main" val="2165067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0485965-BFD3-3AEA-6296-51B440DBF66C}"/>
              </a:ext>
            </a:extLst>
          </p:cNvPr>
          <p:cNvSpPr/>
          <p:nvPr userDrawn="1"/>
        </p:nvSpPr>
        <p:spPr>
          <a:xfrm>
            <a:off x="0" y="547688"/>
            <a:ext cx="9144000" cy="808037"/>
          </a:xfrm>
          <a:prstGeom prst="rect">
            <a:avLst/>
          </a:prstGeom>
          <a:solidFill>
            <a:srgbClr val="CC00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latin typeface="Formata BQ Light" panose="02000503040000020004" pitchFamily="2" charset="0"/>
            </a:endParaRPr>
          </a:p>
        </p:txBody>
      </p:sp>
      <p:sp>
        <p:nvSpPr>
          <p:cNvPr id="2" name="Title 1"/>
          <p:cNvSpPr>
            <a:spLocks noGrp="1"/>
          </p:cNvSpPr>
          <p:nvPr>
            <p:ph type="title"/>
          </p:nvPr>
        </p:nvSpPr>
        <p:spPr>
          <a:xfrm>
            <a:off x="293298" y="548404"/>
            <a:ext cx="8229600" cy="808038"/>
          </a:xfrm>
        </p:spPr>
        <p:txBody>
          <a:bodyPr/>
          <a:lstStyle>
            <a:lvl1pPr>
              <a:defRPr b="1">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392001" y="2103284"/>
            <a:ext cx="3936338" cy="4351338"/>
          </a:xfrm>
        </p:spPr>
        <p:txBody>
          <a:bodyPr>
            <a:normAutofit/>
          </a:bodyPr>
          <a:lstStyle>
            <a:lvl1pPr>
              <a:defRPr sz="2250"/>
            </a:lvl1pPr>
            <a:lvl2pPr>
              <a:defRPr sz="1800"/>
            </a:lvl2pPr>
            <a:lvl3pPr>
              <a:defRPr sz="1350"/>
            </a:lvl3pPr>
            <a:lvl4pPr>
              <a:defRPr sz="1125"/>
            </a:lvl4pPr>
            <a:lvl5pPr>
              <a:defRPr sz="1125"/>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815662" y="2103284"/>
            <a:ext cx="4064395" cy="4351338"/>
          </a:xfrm>
        </p:spPr>
        <p:txBody>
          <a:bodyPr>
            <a:normAutofit/>
          </a:bodyPr>
          <a:lstStyle>
            <a:lvl1pPr>
              <a:defRPr sz="2250"/>
            </a:lvl1pPr>
            <a:lvl2pPr>
              <a:defRPr sz="1800"/>
            </a:lvl2pPr>
            <a:lvl3pPr>
              <a:defRPr sz="1350"/>
            </a:lvl3pPr>
            <a:lvl4pPr>
              <a:defRPr sz="1125"/>
            </a:lvl4pPr>
            <a:lvl5pPr>
              <a:defRPr sz="112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a:extLst>
              <a:ext uri="{FF2B5EF4-FFF2-40B4-BE49-F238E27FC236}">
                <a16:creationId xmlns:a16="http://schemas.microsoft.com/office/drawing/2014/main" id="{9EBCCA5C-9F26-6EED-9D44-4DB51C9A47F3}"/>
              </a:ext>
            </a:extLst>
          </p:cNvPr>
          <p:cNvSpPr>
            <a:spLocks noGrp="1"/>
          </p:cNvSpPr>
          <p:nvPr>
            <p:ph type="sldNum" sz="quarter" idx="10"/>
          </p:nvPr>
        </p:nvSpPr>
        <p:spPr/>
        <p:txBody>
          <a:bodyPr/>
          <a:lstStyle>
            <a:lvl1pPr>
              <a:defRPr/>
            </a:lvl1pPr>
          </a:lstStyle>
          <a:p>
            <a:pPr>
              <a:defRPr/>
            </a:pPr>
            <a:fld id="{1CEAFDFF-CF00-E644-9028-DE7B652F22E7}" type="slidenum">
              <a:rPr lang="en-US"/>
              <a:pPr>
                <a:defRPr/>
              </a:pPr>
              <a:t>‹#›</a:t>
            </a:fld>
            <a:endParaRPr lang="en-US" dirty="0"/>
          </a:p>
        </p:txBody>
      </p:sp>
    </p:spTree>
    <p:extLst>
      <p:ext uri="{BB962C8B-B14F-4D97-AF65-F5344CB8AC3E}">
        <p14:creationId xmlns:p14="http://schemas.microsoft.com/office/powerpoint/2010/main" val="679982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3EE224C-5C9C-0D88-864D-192685927FE1}"/>
              </a:ext>
            </a:extLst>
          </p:cNvPr>
          <p:cNvCxnSpPr>
            <a:cxnSpLocks/>
          </p:cNvCxnSpPr>
          <p:nvPr userDrawn="1"/>
        </p:nvCxnSpPr>
        <p:spPr>
          <a:xfrm>
            <a:off x="3716338" y="2228850"/>
            <a:ext cx="0" cy="4222750"/>
          </a:xfrm>
          <a:prstGeom prst="line">
            <a:avLst/>
          </a:prstGeom>
          <a:ln w="3175">
            <a:solidFill>
              <a:srgbClr val="017DA5"/>
            </a:solidFill>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noChangeAspect="1"/>
          </p:cNvSpPr>
          <p:nvPr>
            <p:ph type="pic" idx="1"/>
          </p:nvPr>
        </p:nvSpPr>
        <p:spPr>
          <a:xfrm>
            <a:off x="3887391" y="2241901"/>
            <a:ext cx="4629150" cy="4209693"/>
          </a:xfrm>
        </p:spPr>
        <p:txBody>
          <a:bodyPr/>
          <a:lstStyle>
            <a:lvl1pPr marL="0" indent="0">
              <a:buNone/>
              <a:defRPr sz="3200"/>
            </a:lvl1pPr>
            <a:lvl2pPr marL="457159" indent="0">
              <a:buNone/>
              <a:defRPr sz="2799"/>
            </a:lvl2pPr>
            <a:lvl3pPr marL="914317" indent="0">
              <a:buNone/>
              <a:defRPr sz="2400"/>
            </a:lvl3pPr>
            <a:lvl4pPr marL="1371475" indent="0">
              <a:buNone/>
              <a:defRPr sz="2000"/>
            </a:lvl4pPr>
            <a:lvl5pPr marL="1828633" indent="0">
              <a:buNone/>
              <a:defRPr sz="2000"/>
            </a:lvl5pPr>
            <a:lvl6pPr marL="2285792" indent="0">
              <a:buNone/>
              <a:defRPr sz="2000"/>
            </a:lvl6pPr>
            <a:lvl7pPr marL="2742950" indent="0">
              <a:buNone/>
              <a:defRPr sz="2000"/>
            </a:lvl7pPr>
            <a:lvl8pPr marL="3200109" indent="0">
              <a:buNone/>
              <a:defRPr sz="2000"/>
            </a:lvl8pPr>
            <a:lvl9pPr marL="3657267" indent="0">
              <a:buNone/>
              <a:defRPr sz="2000"/>
            </a:lvl9pPr>
          </a:lstStyle>
          <a:p>
            <a:pPr lvl="0"/>
            <a:r>
              <a:rPr lang="en-US" noProof="0" dirty="0"/>
              <a:t>Click icon to add picture</a:t>
            </a:r>
          </a:p>
        </p:txBody>
      </p:sp>
      <p:sp>
        <p:nvSpPr>
          <p:cNvPr id="11" name="Title 10"/>
          <p:cNvSpPr>
            <a:spLocks noGrp="1"/>
          </p:cNvSpPr>
          <p:nvPr>
            <p:ph type="title"/>
          </p:nvPr>
        </p:nvSpPr>
        <p:spPr/>
        <p:txBody>
          <a:bodyPr/>
          <a:lstStyle/>
          <a:p>
            <a:r>
              <a:rPr lang="en-US"/>
              <a:t>Click to edit Master title style</a:t>
            </a:r>
          </a:p>
        </p:txBody>
      </p:sp>
      <p:sp>
        <p:nvSpPr>
          <p:cNvPr id="13" name="Text Placeholder 12"/>
          <p:cNvSpPr>
            <a:spLocks noGrp="1"/>
          </p:cNvSpPr>
          <p:nvPr>
            <p:ph type="body" sz="quarter" idx="10"/>
          </p:nvPr>
        </p:nvSpPr>
        <p:spPr>
          <a:xfrm>
            <a:off x="629728" y="2229431"/>
            <a:ext cx="2949447" cy="792270"/>
          </a:xfrm>
        </p:spPr>
        <p:txBody>
          <a:bodyPr anchor="b">
            <a:noAutofit/>
          </a:bodyPr>
          <a:lstStyle>
            <a:lvl1pPr marL="0" indent="0">
              <a:buNone/>
              <a:defRPr sz="2025" b="0" i="0">
                <a:latin typeface="Formata BQ Light" panose="02000503040000020004" pitchFamily="2" charset="0"/>
              </a:defRPr>
            </a:lvl1pPr>
            <a:lvl2pPr marL="457158" indent="0">
              <a:buNone/>
              <a:defRPr sz="1575"/>
            </a:lvl2pPr>
            <a:lvl3pPr marL="914317" indent="0">
              <a:buNone/>
              <a:defRPr sz="1125"/>
            </a:lvl3pPr>
            <a:lvl4pPr marL="1371475" indent="0">
              <a:buNone/>
              <a:defRPr sz="1013"/>
            </a:lvl4pPr>
            <a:lvl5pPr marL="1828633" indent="0">
              <a:buNone/>
              <a:defRPr sz="1013"/>
            </a:lvl5pPr>
          </a:lstStyle>
          <a:p>
            <a:pPr lvl="0"/>
            <a:r>
              <a:rPr lang="en-US" dirty="0"/>
              <a:t>Click to edit Master text styles</a:t>
            </a:r>
          </a:p>
        </p:txBody>
      </p:sp>
      <p:sp>
        <p:nvSpPr>
          <p:cNvPr id="14" name="Text Placeholder 3"/>
          <p:cNvSpPr>
            <a:spLocks noGrp="1"/>
          </p:cNvSpPr>
          <p:nvPr>
            <p:ph type="body" sz="half" idx="2"/>
          </p:nvPr>
        </p:nvSpPr>
        <p:spPr>
          <a:xfrm>
            <a:off x="629841" y="3119569"/>
            <a:ext cx="2949178" cy="3332025"/>
          </a:xfrm>
        </p:spPr>
        <p:txBody>
          <a:bodyPr/>
          <a:lstStyle>
            <a:lvl1pPr marL="0" indent="0">
              <a:buNone/>
              <a:defRPr sz="1600">
                <a:solidFill>
                  <a:schemeClr val="bg1">
                    <a:lumMod val="50000"/>
                  </a:schemeClr>
                </a:solidFill>
              </a:defRPr>
            </a:lvl1pPr>
            <a:lvl2pPr marL="457159" indent="0">
              <a:buNone/>
              <a:defRPr sz="1400"/>
            </a:lvl2pPr>
            <a:lvl3pPr marL="914317" indent="0">
              <a:buNone/>
              <a:defRPr sz="1200"/>
            </a:lvl3pPr>
            <a:lvl4pPr marL="1371475" indent="0">
              <a:buNone/>
              <a:defRPr sz="1000"/>
            </a:lvl4pPr>
            <a:lvl5pPr marL="1828633" indent="0">
              <a:buNone/>
              <a:defRPr sz="1000"/>
            </a:lvl5pPr>
            <a:lvl6pPr marL="2285792" indent="0">
              <a:buNone/>
              <a:defRPr sz="1000"/>
            </a:lvl6pPr>
            <a:lvl7pPr marL="2742950" indent="0">
              <a:buNone/>
              <a:defRPr sz="1000"/>
            </a:lvl7pPr>
            <a:lvl8pPr marL="3200109" indent="0">
              <a:buNone/>
              <a:defRPr sz="1000"/>
            </a:lvl8pPr>
            <a:lvl9pPr marL="3657267" indent="0">
              <a:buNone/>
              <a:defRPr sz="1000"/>
            </a:lvl9pPr>
          </a:lstStyle>
          <a:p>
            <a:pPr lvl="0"/>
            <a:r>
              <a:rPr lang="en-US" dirty="0"/>
              <a:t>Click to edit Master text styles</a:t>
            </a:r>
          </a:p>
        </p:txBody>
      </p:sp>
      <p:sp>
        <p:nvSpPr>
          <p:cNvPr id="4" name="Slide Number Placeholder 1">
            <a:extLst>
              <a:ext uri="{FF2B5EF4-FFF2-40B4-BE49-F238E27FC236}">
                <a16:creationId xmlns:a16="http://schemas.microsoft.com/office/drawing/2014/main" id="{5CE1C626-8D2D-1975-E9A8-CD7C0BEBF04A}"/>
              </a:ext>
            </a:extLst>
          </p:cNvPr>
          <p:cNvSpPr>
            <a:spLocks noGrp="1"/>
          </p:cNvSpPr>
          <p:nvPr>
            <p:ph type="sldNum" sz="quarter" idx="11"/>
          </p:nvPr>
        </p:nvSpPr>
        <p:spPr/>
        <p:txBody>
          <a:bodyPr/>
          <a:lstStyle>
            <a:lvl1pPr>
              <a:defRPr/>
            </a:lvl1pPr>
          </a:lstStyle>
          <a:p>
            <a:pPr>
              <a:defRPr/>
            </a:pPr>
            <a:fld id="{8A7AA304-55F0-6642-B257-BC11A92005C4}" type="slidenum">
              <a:rPr lang="en-US"/>
              <a:pPr>
                <a:defRPr/>
              </a:pPr>
              <a:t>‹#›</a:t>
            </a:fld>
            <a:endParaRPr lang="en-US" dirty="0"/>
          </a:p>
        </p:txBody>
      </p:sp>
    </p:spTree>
    <p:extLst>
      <p:ext uri="{BB962C8B-B14F-4D97-AF65-F5344CB8AC3E}">
        <p14:creationId xmlns:p14="http://schemas.microsoft.com/office/powerpoint/2010/main" val="3289062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AA3D5E30-16C6-9743-39E1-2383EF0B0B7D}"/>
              </a:ext>
            </a:extLst>
          </p:cNvPr>
          <p:cNvSpPr>
            <a:spLocks noGrp="1" noChangeArrowheads="1"/>
          </p:cNvSpPr>
          <p:nvPr>
            <p:ph type="sldNum" sz="quarter" idx="10"/>
          </p:nvPr>
        </p:nvSpPr>
        <p:spPr>
          <a:ln/>
        </p:spPr>
        <p:txBody>
          <a:bodyPr/>
          <a:lstStyle>
            <a:lvl1pPr>
              <a:defRPr/>
            </a:lvl1pPr>
          </a:lstStyle>
          <a:p>
            <a:pPr>
              <a:defRPr/>
            </a:pPr>
            <a:fld id="{87204A19-09EA-1E40-8D47-9524BA846E7D}" type="slidenum">
              <a:rPr lang="en-US" altLang="en-US"/>
              <a:pPr>
                <a:defRPr/>
              </a:pPr>
              <a:t>‹#›</a:t>
            </a:fld>
            <a:endParaRPr lang="en-US" altLang="en-US" dirty="0"/>
          </a:p>
        </p:txBody>
      </p:sp>
    </p:spTree>
    <p:extLst>
      <p:ext uri="{BB962C8B-B14F-4D97-AF65-F5344CB8AC3E}">
        <p14:creationId xmlns:p14="http://schemas.microsoft.com/office/powerpoint/2010/main" val="461937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DB5B2BE7-0EFB-F1F9-F63C-5E0320CBA49D}"/>
              </a:ext>
            </a:extLst>
          </p:cNvPr>
          <p:cNvSpPr>
            <a:spLocks noGrp="1" noChangeArrowheads="1"/>
          </p:cNvSpPr>
          <p:nvPr>
            <p:ph type="sldNum" sz="quarter" idx="10"/>
          </p:nvPr>
        </p:nvSpPr>
        <p:spPr>
          <a:ln/>
        </p:spPr>
        <p:txBody>
          <a:bodyPr/>
          <a:lstStyle>
            <a:lvl1pPr>
              <a:defRPr/>
            </a:lvl1pPr>
          </a:lstStyle>
          <a:p>
            <a:pPr>
              <a:defRPr/>
            </a:pPr>
            <a:fld id="{DC1338BE-AD04-AB42-8501-7B9B4E057E89}" type="slidenum">
              <a:rPr lang="en-US" altLang="en-US"/>
              <a:pPr>
                <a:defRPr/>
              </a:pPr>
              <a:t>‹#›</a:t>
            </a:fld>
            <a:endParaRPr lang="en-US" altLang="en-US" dirty="0"/>
          </a:p>
        </p:txBody>
      </p:sp>
    </p:spTree>
    <p:extLst>
      <p:ext uri="{BB962C8B-B14F-4D97-AF65-F5344CB8AC3E}">
        <p14:creationId xmlns:p14="http://schemas.microsoft.com/office/powerpoint/2010/main" val="1234768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8981E00D-A131-1651-EA0F-2C4FA61D5028}"/>
              </a:ext>
            </a:extLst>
          </p:cNvPr>
          <p:cNvSpPr>
            <a:spLocks noGrp="1" noChangeArrowheads="1"/>
          </p:cNvSpPr>
          <p:nvPr>
            <p:ph type="sldNum" sz="quarter" idx="10"/>
          </p:nvPr>
        </p:nvSpPr>
        <p:spPr>
          <a:ln/>
        </p:spPr>
        <p:txBody>
          <a:bodyPr/>
          <a:lstStyle>
            <a:lvl1pPr>
              <a:defRPr/>
            </a:lvl1pPr>
          </a:lstStyle>
          <a:p>
            <a:pPr>
              <a:defRPr/>
            </a:pPr>
            <a:fld id="{36370491-AFF2-7046-8929-BFC398DF6DE7}" type="slidenum">
              <a:rPr lang="en-US" altLang="en-US"/>
              <a:pPr>
                <a:defRPr/>
              </a:pPr>
              <a:t>‹#›</a:t>
            </a:fld>
            <a:endParaRPr lang="en-US" altLang="en-US" dirty="0"/>
          </a:p>
        </p:txBody>
      </p:sp>
    </p:spTree>
    <p:extLst>
      <p:ext uri="{BB962C8B-B14F-4D97-AF65-F5344CB8AC3E}">
        <p14:creationId xmlns:p14="http://schemas.microsoft.com/office/powerpoint/2010/main" val="2503399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448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09600"/>
            <a:ext cx="6019800" cy="5448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326A7EF4-3363-594A-C4C2-479624247F00}"/>
              </a:ext>
            </a:extLst>
          </p:cNvPr>
          <p:cNvSpPr>
            <a:spLocks noGrp="1" noChangeArrowheads="1"/>
          </p:cNvSpPr>
          <p:nvPr>
            <p:ph type="sldNum" sz="quarter" idx="10"/>
          </p:nvPr>
        </p:nvSpPr>
        <p:spPr>
          <a:ln/>
        </p:spPr>
        <p:txBody>
          <a:bodyPr/>
          <a:lstStyle>
            <a:lvl1pPr>
              <a:defRPr/>
            </a:lvl1pPr>
          </a:lstStyle>
          <a:p>
            <a:pPr>
              <a:defRPr/>
            </a:pPr>
            <a:fld id="{58137784-4B0E-3A40-950C-9494E39986A9}" type="slidenum">
              <a:rPr lang="en-US" altLang="en-US"/>
              <a:pPr>
                <a:defRPr/>
              </a:pPr>
              <a:t>‹#›</a:t>
            </a:fld>
            <a:endParaRPr lang="en-US" altLang="en-US" dirty="0"/>
          </a:p>
        </p:txBody>
      </p:sp>
    </p:spTree>
    <p:extLst>
      <p:ext uri="{BB962C8B-B14F-4D97-AF65-F5344CB8AC3E}">
        <p14:creationId xmlns:p14="http://schemas.microsoft.com/office/powerpoint/2010/main" val="1448252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descr="A black background with a black square&#10;&#10;Description automatically generated with medium confidence">
            <a:extLst>
              <a:ext uri="{FF2B5EF4-FFF2-40B4-BE49-F238E27FC236}">
                <a16:creationId xmlns:a16="http://schemas.microsoft.com/office/drawing/2014/main" id="{1A93C6F4-4E38-03A7-8FAD-D82DD176AF89}"/>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12713" y="76200"/>
            <a:ext cx="1365250"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49482224-5DB2-BAFE-3881-FE98953852B2}"/>
              </a:ext>
            </a:extLst>
          </p:cNvPr>
          <p:cNvSpPr>
            <a:spLocks noGrp="1" noChangeArrowheads="1"/>
          </p:cNvSpPr>
          <p:nvPr>
            <p:ph type="title"/>
          </p:nvPr>
        </p:nvSpPr>
        <p:spPr bwMode="auto">
          <a:xfrm>
            <a:off x="457200" y="609600"/>
            <a:ext cx="82296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08DFE8AA-E9D9-8B91-639F-BD4549C65D1D}"/>
              </a:ext>
            </a:extLst>
          </p:cNvPr>
          <p:cNvSpPr>
            <a:spLocks noGrp="1" noChangeArrowheads="1"/>
          </p:cNvSpPr>
          <p:nvPr>
            <p:ph type="body" idx="1"/>
          </p:nvPr>
        </p:nvSpPr>
        <p:spPr bwMode="auto">
          <a:xfrm>
            <a:off x="457200" y="1524000"/>
            <a:ext cx="8229600" cy="453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0" name="Rectangle 6">
            <a:extLst>
              <a:ext uri="{FF2B5EF4-FFF2-40B4-BE49-F238E27FC236}">
                <a16:creationId xmlns:a16="http://schemas.microsoft.com/office/drawing/2014/main" id="{3324A56B-E182-C316-873E-C66E1CF866B5}"/>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5F5F5F"/>
                </a:solidFill>
                <a:ea typeface="Geneva"/>
                <a:cs typeface="Geneva"/>
              </a:defRPr>
            </a:lvl1pPr>
          </a:lstStyle>
          <a:p>
            <a:pPr>
              <a:defRPr/>
            </a:pPr>
            <a:fld id="{76A6CE55-E94F-F244-97AE-1A261C7A6758}" type="slidenum">
              <a:rPr lang="en-US" altLang="en-US"/>
              <a:pPr>
                <a:defRPr/>
              </a:pPr>
              <a:t>‹#›</a:t>
            </a:fld>
            <a:endParaRPr lang="en-US" altLang="en-US" dirty="0"/>
          </a:p>
        </p:txBody>
      </p:sp>
      <p:sp>
        <p:nvSpPr>
          <p:cNvPr id="2" name="Text Box 9">
            <a:extLst>
              <a:ext uri="{FF2B5EF4-FFF2-40B4-BE49-F238E27FC236}">
                <a16:creationId xmlns:a16="http://schemas.microsoft.com/office/drawing/2014/main" id="{C1351C7D-67C9-1152-978D-8F0A689ED540}"/>
              </a:ext>
            </a:extLst>
          </p:cNvPr>
          <p:cNvSpPr txBox="1">
            <a:spLocks noChangeArrowheads="1"/>
          </p:cNvSpPr>
          <p:nvPr/>
        </p:nvSpPr>
        <p:spPr bwMode="auto">
          <a:xfrm>
            <a:off x="0" y="6303963"/>
            <a:ext cx="9144000" cy="307975"/>
          </a:xfrm>
          <a:prstGeom prst="rect">
            <a:avLst/>
          </a:prstGeom>
          <a:noFill/>
          <a:ln>
            <a:noFill/>
          </a:ln>
        </p:spPr>
        <p:txBody>
          <a:bodyPr>
            <a:spAutoFit/>
          </a:bodyPr>
          <a:lstStyle>
            <a:lvl1pPr eaLnBrk="0" hangingPunct="0">
              <a:defRPr sz="2400">
                <a:solidFill>
                  <a:schemeClr val="tx1"/>
                </a:solidFill>
                <a:latin typeface="Arial" charset="0"/>
                <a:ea typeface="Geneva" charset="0"/>
                <a:cs typeface="Geneva" charset="0"/>
              </a:defRPr>
            </a:lvl1pPr>
            <a:lvl2pPr marL="742950" indent="-285750" eaLnBrk="0" hangingPunct="0">
              <a:defRPr sz="2400">
                <a:solidFill>
                  <a:schemeClr val="tx1"/>
                </a:solidFill>
                <a:latin typeface="Arial" charset="0"/>
                <a:ea typeface="Geneva" charset="0"/>
              </a:defRPr>
            </a:lvl2pPr>
            <a:lvl3pPr marL="1143000" indent="-228600" eaLnBrk="0" hangingPunct="0">
              <a:defRPr sz="2400">
                <a:solidFill>
                  <a:schemeClr val="tx1"/>
                </a:solidFill>
                <a:latin typeface="Arial" charset="0"/>
                <a:ea typeface="Geneva" charset="0"/>
              </a:defRPr>
            </a:lvl3pPr>
            <a:lvl4pPr marL="1600200" indent="-228600" eaLnBrk="0" hangingPunct="0">
              <a:defRPr sz="2400">
                <a:solidFill>
                  <a:schemeClr val="tx1"/>
                </a:solidFill>
                <a:latin typeface="Arial" charset="0"/>
                <a:ea typeface="Geneva" charset="0"/>
              </a:defRPr>
            </a:lvl4pPr>
            <a:lvl5pPr marL="2057400" indent="-228600" eaLnBrk="0" hangingPunct="0">
              <a:defRPr sz="2400">
                <a:solidFill>
                  <a:schemeClr val="tx1"/>
                </a:solidFill>
                <a:latin typeface="Arial" charset="0"/>
                <a:ea typeface="Geneva" charset="0"/>
              </a:defRPr>
            </a:lvl5pPr>
            <a:lvl6pPr marL="2514600" indent="-228600" eaLnBrk="0" fontAlgn="base" hangingPunct="0">
              <a:spcBef>
                <a:spcPct val="0"/>
              </a:spcBef>
              <a:spcAft>
                <a:spcPct val="0"/>
              </a:spcAft>
              <a:defRPr sz="2400">
                <a:solidFill>
                  <a:schemeClr val="tx1"/>
                </a:solidFill>
                <a:latin typeface="Arial" charset="0"/>
                <a:ea typeface="Geneva" charset="0"/>
              </a:defRPr>
            </a:lvl6pPr>
            <a:lvl7pPr marL="2971800" indent="-228600" eaLnBrk="0" fontAlgn="base" hangingPunct="0">
              <a:spcBef>
                <a:spcPct val="0"/>
              </a:spcBef>
              <a:spcAft>
                <a:spcPct val="0"/>
              </a:spcAft>
              <a:defRPr sz="2400">
                <a:solidFill>
                  <a:schemeClr val="tx1"/>
                </a:solidFill>
                <a:latin typeface="Arial" charset="0"/>
                <a:ea typeface="Geneva" charset="0"/>
              </a:defRPr>
            </a:lvl7pPr>
            <a:lvl8pPr marL="3429000" indent="-228600" eaLnBrk="0" fontAlgn="base" hangingPunct="0">
              <a:spcBef>
                <a:spcPct val="0"/>
              </a:spcBef>
              <a:spcAft>
                <a:spcPct val="0"/>
              </a:spcAft>
              <a:defRPr sz="2400">
                <a:solidFill>
                  <a:schemeClr val="tx1"/>
                </a:solidFill>
                <a:latin typeface="Arial" charset="0"/>
                <a:ea typeface="Geneva" charset="0"/>
              </a:defRPr>
            </a:lvl8pPr>
            <a:lvl9pPr marL="3886200" indent="-228600" eaLnBrk="0" fontAlgn="base" hangingPunct="0">
              <a:spcBef>
                <a:spcPct val="0"/>
              </a:spcBef>
              <a:spcAft>
                <a:spcPct val="0"/>
              </a:spcAft>
              <a:defRPr sz="2400">
                <a:solidFill>
                  <a:schemeClr val="tx1"/>
                </a:solidFill>
                <a:latin typeface="Arial" charset="0"/>
                <a:ea typeface="Geneva" charset="0"/>
              </a:defRPr>
            </a:lvl9pPr>
          </a:lstStyle>
          <a:p>
            <a:pPr algn="ctr" eaLnBrk="1" hangingPunct="1">
              <a:spcBef>
                <a:spcPct val="50000"/>
              </a:spcBef>
              <a:defRPr/>
            </a:pPr>
            <a:r>
              <a:rPr lang="en-US" sz="1400" dirty="0">
                <a:solidFill>
                  <a:srgbClr val="5F5F5F"/>
                </a:solidFill>
              </a:rPr>
              <a:t>University Human Resources</a:t>
            </a:r>
          </a:p>
        </p:txBody>
      </p:sp>
      <p:sp>
        <p:nvSpPr>
          <p:cNvPr id="1031" name="Text Box 10">
            <a:extLst>
              <a:ext uri="{FF2B5EF4-FFF2-40B4-BE49-F238E27FC236}">
                <a16:creationId xmlns:a16="http://schemas.microsoft.com/office/drawing/2014/main" id="{9ECE0814-5059-4ADD-233B-C3469E356F05}"/>
              </a:ext>
            </a:extLst>
          </p:cNvPr>
          <p:cNvSpPr txBox="1">
            <a:spLocks noChangeArrowheads="1"/>
          </p:cNvSpPr>
          <p:nvPr/>
        </p:nvSpPr>
        <p:spPr bwMode="auto">
          <a:xfrm>
            <a:off x="4876800" y="98425"/>
            <a:ext cx="4191000" cy="396875"/>
          </a:xfrm>
          <a:prstGeom prst="rect">
            <a:avLst/>
          </a:prstGeom>
          <a:noFill/>
          <a:ln>
            <a:noFill/>
          </a:ln>
        </p:spPr>
        <p:txBody>
          <a:bodyPr>
            <a:spAutoFit/>
          </a:bodyPr>
          <a:lstStyle>
            <a:lvl1pPr eaLnBrk="0" hangingPunct="0">
              <a:defRPr sz="2400">
                <a:solidFill>
                  <a:schemeClr val="tx1"/>
                </a:solidFill>
                <a:latin typeface="Arial" charset="0"/>
                <a:ea typeface="Geneva" charset="0"/>
                <a:cs typeface="Geneva" charset="0"/>
              </a:defRPr>
            </a:lvl1pPr>
            <a:lvl2pPr marL="742950" indent="-285750" eaLnBrk="0" hangingPunct="0">
              <a:defRPr sz="2400">
                <a:solidFill>
                  <a:schemeClr val="tx1"/>
                </a:solidFill>
                <a:latin typeface="Arial" charset="0"/>
                <a:ea typeface="Geneva" charset="0"/>
              </a:defRPr>
            </a:lvl2pPr>
            <a:lvl3pPr marL="1143000" indent="-228600" eaLnBrk="0" hangingPunct="0">
              <a:defRPr sz="2400">
                <a:solidFill>
                  <a:schemeClr val="tx1"/>
                </a:solidFill>
                <a:latin typeface="Arial" charset="0"/>
                <a:ea typeface="Geneva" charset="0"/>
              </a:defRPr>
            </a:lvl3pPr>
            <a:lvl4pPr marL="1600200" indent="-228600" eaLnBrk="0" hangingPunct="0">
              <a:defRPr sz="2400">
                <a:solidFill>
                  <a:schemeClr val="tx1"/>
                </a:solidFill>
                <a:latin typeface="Arial" charset="0"/>
                <a:ea typeface="Geneva" charset="0"/>
              </a:defRPr>
            </a:lvl4pPr>
            <a:lvl5pPr marL="2057400" indent="-228600" eaLnBrk="0" hangingPunct="0">
              <a:defRPr sz="2400">
                <a:solidFill>
                  <a:schemeClr val="tx1"/>
                </a:solidFill>
                <a:latin typeface="Arial" charset="0"/>
                <a:ea typeface="Geneva" charset="0"/>
              </a:defRPr>
            </a:lvl5pPr>
            <a:lvl6pPr marL="2514600" indent="-228600" eaLnBrk="0" fontAlgn="base" hangingPunct="0">
              <a:spcBef>
                <a:spcPct val="0"/>
              </a:spcBef>
              <a:spcAft>
                <a:spcPct val="0"/>
              </a:spcAft>
              <a:defRPr sz="2400">
                <a:solidFill>
                  <a:schemeClr val="tx1"/>
                </a:solidFill>
                <a:latin typeface="Arial" charset="0"/>
                <a:ea typeface="Geneva" charset="0"/>
              </a:defRPr>
            </a:lvl6pPr>
            <a:lvl7pPr marL="2971800" indent="-228600" eaLnBrk="0" fontAlgn="base" hangingPunct="0">
              <a:spcBef>
                <a:spcPct val="0"/>
              </a:spcBef>
              <a:spcAft>
                <a:spcPct val="0"/>
              </a:spcAft>
              <a:defRPr sz="2400">
                <a:solidFill>
                  <a:schemeClr val="tx1"/>
                </a:solidFill>
                <a:latin typeface="Arial" charset="0"/>
                <a:ea typeface="Geneva" charset="0"/>
              </a:defRPr>
            </a:lvl7pPr>
            <a:lvl8pPr marL="3429000" indent="-228600" eaLnBrk="0" fontAlgn="base" hangingPunct="0">
              <a:spcBef>
                <a:spcPct val="0"/>
              </a:spcBef>
              <a:spcAft>
                <a:spcPct val="0"/>
              </a:spcAft>
              <a:defRPr sz="2400">
                <a:solidFill>
                  <a:schemeClr val="tx1"/>
                </a:solidFill>
                <a:latin typeface="Arial" charset="0"/>
                <a:ea typeface="Geneva" charset="0"/>
              </a:defRPr>
            </a:lvl8pPr>
            <a:lvl9pPr marL="3886200" indent="-228600" eaLnBrk="0" fontAlgn="base" hangingPunct="0">
              <a:spcBef>
                <a:spcPct val="0"/>
              </a:spcBef>
              <a:spcAft>
                <a:spcPct val="0"/>
              </a:spcAft>
              <a:defRPr sz="2400">
                <a:solidFill>
                  <a:schemeClr val="tx1"/>
                </a:solidFill>
                <a:latin typeface="Arial" charset="0"/>
                <a:ea typeface="Geneva" charset="0"/>
              </a:defRPr>
            </a:lvl9pPr>
          </a:lstStyle>
          <a:p>
            <a:pPr algn="r" eaLnBrk="1" hangingPunct="1">
              <a:spcBef>
                <a:spcPct val="50000"/>
              </a:spcBef>
              <a:defRPr/>
            </a:pPr>
            <a:endParaRPr lang="en-US" sz="2000" dirty="0">
              <a:solidFill>
                <a:schemeClr val="bg1"/>
              </a:solidFill>
            </a:endParaRPr>
          </a:p>
        </p:txBody>
      </p:sp>
      <p:cxnSp>
        <p:nvCxnSpPr>
          <p:cNvPr id="5" name="Straight Connector 4">
            <a:extLst>
              <a:ext uri="{FF2B5EF4-FFF2-40B4-BE49-F238E27FC236}">
                <a16:creationId xmlns:a16="http://schemas.microsoft.com/office/drawing/2014/main" id="{8385197D-6EFC-62B2-19D6-AB5BA89D72A3}"/>
              </a:ext>
            </a:extLst>
          </p:cNvPr>
          <p:cNvCxnSpPr/>
          <p:nvPr/>
        </p:nvCxnSpPr>
        <p:spPr>
          <a:xfrm>
            <a:off x="0" y="558800"/>
            <a:ext cx="9144000" cy="6350"/>
          </a:xfrm>
          <a:prstGeom prst="line">
            <a:avLst/>
          </a:prstGeom>
          <a:ln w="3175" cmpd="sng">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477" r:id="rId1"/>
    <p:sldLayoutId id="2147484472" r:id="rId2"/>
    <p:sldLayoutId id="2147484478" r:id="rId3"/>
    <p:sldLayoutId id="2147484479" r:id="rId4"/>
    <p:sldLayoutId id="2147484480" r:id="rId5"/>
    <p:sldLayoutId id="2147484473" r:id="rId6"/>
    <p:sldLayoutId id="2147484474" r:id="rId7"/>
    <p:sldLayoutId id="2147484475" r:id="rId8"/>
    <p:sldLayoutId id="2147484476" r:id="rId9"/>
  </p:sldLayoutIdLst>
  <p:hf hdr="0" ftr="0" dt="0"/>
  <p:txStyles>
    <p:titleStyle>
      <a:lvl1pPr algn="l" rtl="0" eaLnBrk="0" fontAlgn="base" hangingPunct="0">
        <a:spcBef>
          <a:spcPct val="0"/>
        </a:spcBef>
        <a:spcAft>
          <a:spcPct val="0"/>
        </a:spcAft>
        <a:defRPr sz="3000">
          <a:solidFill>
            <a:schemeClr val="tx2"/>
          </a:solidFill>
          <a:latin typeface="+mj-lt"/>
          <a:ea typeface="ヒラギノ角ゴ Pro W3" charset="0"/>
          <a:cs typeface="Geneva" charset="0"/>
        </a:defRPr>
      </a:lvl1pPr>
      <a:lvl2pPr algn="l" rtl="0" eaLnBrk="0" fontAlgn="base" hangingPunct="0">
        <a:spcBef>
          <a:spcPct val="0"/>
        </a:spcBef>
        <a:spcAft>
          <a:spcPct val="0"/>
        </a:spcAft>
        <a:defRPr sz="3000">
          <a:solidFill>
            <a:schemeClr val="tx2"/>
          </a:solidFill>
          <a:latin typeface="Arial" charset="0"/>
          <a:ea typeface="ヒラギノ角ゴ Pro W3" charset="0"/>
          <a:cs typeface="Geneva" charset="0"/>
        </a:defRPr>
      </a:lvl2pPr>
      <a:lvl3pPr algn="l" rtl="0" eaLnBrk="0" fontAlgn="base" hangingPunct="0">
        <a:spcBef>
          <a:spcPct val="0"/>
        </a:spcBef>
        <a:spcAft>
          <a:spcPct val="0"/>
        </a:spcAft>
        <a:defRPr sz="3000">
          <a:solidFill>
            <a:schemeClr val="tx2"/>
          </a:solidFill>
          <a:latin typeface="Arial" charset="0"/>
          <a:ea typeface="ヒラギノ角ゴ Pro W3" charset="0"/>
          <a:cs typeface="Geneva" charset="0"/>
        </a:defRPr>
      </a:lvl3pPr>
      <a:lvl4pPr algn="l" rtl="0" eaLnBrk="0" fontAlgn="base" hangingPunct="0">
        <a:spcBef>
          <a:spcPct val="0"/>
        </a:spcBef>
        <a:spcAft>
          <a:spcPct val="0"/>
        </a:spcAft>
        <a:defRPr sz="3000">
          <a:solidFill>
            <a:schemeClr val="tx2"/>
          </a:solidFill>
          <a:latin typeface="Arial" charset="0"/>
          <a:ea typeface="ヒラギノ角ゴ Pro W3" charset="0"/>
          <a:cs typeface="Geneva" charset="0"/>
        </a:defRPr>
      </a:lvl4pPr>
      <a:lvl5pPr algn="l" rtl="0" eaLnBrk="0" fontAlgn="base" hangingPunct="0">
        <a:spcBef>
          <a:spcPct val="0"/>
        </a:spcBef>
        <a:spcAft>
          <a:spcPct val="0"/>
        </a:spcAft>
        <a:defRPr sz="3000">
          <a:solidFill>
            <a:schemeClr val="tx2"/>
          </a:solidFill>
          <a:latin typeface="Arial" charset="0"/>
          <a:ea typeface="ヒラギノ角ゴ Pro W3" charset="0"/>
          <a:cs typeface="Geneva" charset="0"/>
        </a:defRPr>
      </a:lvl5pPr>
      <a:lvl6pPr marL="457200" algn="l" rtl="0" eaLnBrk="1" fontAlgn="base" hangingPunct="1">
        <a:spcBef>
          <a:spcPct val="0"/>
        </a:spcBef>
        <a:spcAft>
          <a:spcPct val="0"/>
        </a:spcAft>
        <a:defRPr sz="3000">
          <a:solidFill>
            <a:schemeClr val="tx2"/>
          </a:solidFill>
          <a:latin typeface="Arial" charset="0"/>
        </a:defRPr>
      </a:lvl6pPr>
      <a:lvl7pPr marL="914400" algn="l" rtl="0" eaLnBrk="1" fontAlgn="base" hangingPunct="1">
        <a:spcBef>
          <a:spcPct val="0"/>
        </a:spcBef>
        <a:spcAft>
          <a:spcPct val="0"/>
        </a:spcAft>
        <a:defRPr sz="3000">
          <a:solidFill>
            <a:schemeClr val="tx2"/>
          </a:solidFill>
          <a:latin typeface="Arial" charset="0"/>
        </a:defRPr>
      </a:lvl7pPr>
      <a:lvl8pPr marL="1371600" algn="l" rtl="0" eaLnBrk="1" fontAlgn="base" hangingPunct="1">
        <a:spcBef>
          <a:spcPct val="0"/>
        </a:spcBef>
        <a:spcAft>
          <a:spcPct val="0"/>
        </a:spcAft>
        <a:defRPr sz="3000">
          <a:solidFill>
            <a:schemeClr val="tx2"/>
          </a:solidFill>
          <a:latin typeface="Arial" charset="0"/>
        </a:defRPr>
      </a:lvl8pPr>
      <a:lvl9pPr marL="1828800" algn="l" rtl="0" eaLnBrk="1" fontAlgn="base" hangingPunct="1">
        <a:spcBef>
          <a:spcPct val="0"/>
        </a:spcBef>
        <a:spcAft>
          <a:spcPct val="0"/>
        </a:spcAft>
        <a:defRPr sz="3000">
          <a:solidFill>
            <a:schemeClr val="tx2"/>
          </a:solidFill>
          <a:latin typeface="Arial" charset="0"/>
        </a:defRPr>
      </a:lvl9pPr>
    </p:titleStyle>
    <p:bodyStyle>
      <a:lvl1pPr marL="342900" indent="-342900" algn="l" rtl="0" eaLnBrk="0" fontAlgn="base" hangingPunct="0">
        <a:spcBef>
          <a:spcPct val="20000"/>
        </a:spcBef>
        <a:spcAft>
          <a:spcPct val="0"/>
        </a:spcAft>
        <a:buClr>
          <a:srgbClr val="C00000"/>
        </a:buClr>
        <a:buFont typeface="Wingdings" pitchFamily="2" charset="2"/>
        <a:buChar char="§"/>
        <a:defRPr sz="2200">
          <a:solidFill>
            <a:schemeClr val="tx2"/>
          </a:solidFill>
          <a:latin typeface="+mn-lt"/>
          <a:ea typeface="ヒラギノ角ゴ Pro W3" charset="0"/>
          <a:cs typeface="Geneva" charset="0"/>
        </a:defRPr>
      </a:lvl1pPr>
      <a:lvl2pPr marL="742950" indent="-285750" algn="l" rtl="0" eaLnBrk="0" fontAlgn="base" hangingPunct="0">
        <a:spcBef>
          <a:spcPct val="20000"/>
        </a:spcBef>
        <a:spcAft>
          <a:spcPct val="0"/>
        </a:spcAft>
        <a:buChar char="–"/>
        <a:defRPr>
          <a:solidFill>
            <a:schemeClr val="tx2"/>
          </a:solidFill>
          <a:latin typeface="+mn-lt"/>
          <a:ea typeface="Geneva" charset="0"/>
          <a:cs typeface="Geneva" charset="0"/>
        </a:defRPr>
      </a:lvl2pPr>
      <a:lvl3pPr marL="1143000" indent="-228600" algn="l" rtl="0" eaLnBrk="0" fontAlgn="base" hangingPunct="0">
        <a:spcBef>
          <a:spcPct val="20000"/>
        </a:spcBef>
        <a:spcAft>
          <a:spcPct val="0"/>
        </a:spcAft>
        <a:buChar char="•"/>
        <a:defRPr sz="1600">
          <a:solidFill>
            <a:schemeClr val="tx2"/>
          </a:solidFill>
          <a:latin typeface="+mn-lt"/>
          <a:ea typeface="Geneva" charset="0"/>
          <a:cs typeface="Geneva" charset="0"/>
        </a:defRPr>
      </a:lvl3pPr>
      <a:lvl4pPr marL="1600200" indent="-228600" algn="l" rtl="0" eaLnBrk="0" fontAlgn="base" hangingPunct="0">
        <a:spcBef>
          <a:spcPct val="20000"/>
        </a:spcBef>
        <a:spcAft>
          <a:spcPct val="0"/>
        </a:spcAft>
        <a:buChar char="–"/>
        <a:defRPr sz="1400">
          <a:solidFill>
            <a:schemeClr val="tx2"/>
          </a:solidFill>
          <a:latin typeface="+mn-lt"/>
          <a:ea typeface="Geneva" charset="0"/>
          <a:cs typeface="Geneva" charset="0"/>
        </a:defRPr>
      </a:lvl4pPr>
      <a:lvl5pPr marL="2057400" indent="-228600" algn="l" rtl="0" eaLnBrk="0" fontAlgn="base" hangingPunct="0">
        <a:spcBef>
          <a:spcPct val="20000"/>
        </a:spcBef>
        <a:spcAft>
          <a:spcPct val="0"/>
        </a:spcAft>
        <a:buChar char="»"/>
        <a:defRPr sz="1400">
          <a:solidFill>
            <a:schemeClr val="tx2"/>
          </a:solidFill>
          <a:latin typeface="+mn-lt"/>
          <a:ea typeface="Geneva" charset="0"/>
          <a:cs typeface="Geneva" charset="0"/>
        </a:defRPr>
      </a:lvl5pPr>
      <a:lvl6pPr marL="2514600" indent="-228600" algn="l" rtl="0" eaLnBrk="1" fontAlgn="base" hangingPunct="1">
        <a:spcBef>
          <a:spcPct val="20000"/>
        </a:spcBef>
        <a:spcAft>
          <a:spcPct val="0"/>
        </a:spcAft>
        <a:buChar char="»"/>
        <a:defRPr sz="1400">
          <a:solidFill>
            <a:srgbClr val="5F5F5F"/>
          </a:solidFill>
          <a:latin typeface="+mn-lt"/>
        </a:defRPr>
      </a:lvl6pPr>
      <a:lvl7pPr marL="2971800" indent="-228600" algn="l" rtl="0" eaLnBrk="1" fontAlgn="base" hangingPunct="1">
        <a:spcBef>
          <a:spcPct val="20000"/>
        </a:spcBef>
        <a:spcAft>
          <a:spcPct val="0"/>
        </a:spcAft>
        <a:buChar char="»"/>
        <a:defRPr sz="1400">
          <a:solidFill>
            <a:srgbClr val="5F5F5F"/>
          </a:solidFill>
          <a:latin typeface="+mn-lt"/>
        </a:defRPr>
      </a:lvl7pPr>
      <a:lvl8pPr marL="3429000" indent="-228600" algn="l" rtl="0" eaLnBrk="1" fontAlgn="base" hangingPunct="1">
        <a:spcBef>
          <a:spcPct val="20000"/>
        </a:spcBef>
        <a:spcAft>
          <a:spcPct val="0"/>
        </a:spcAft>
        <a:buChar char="»"/>
        <a:defRPr sz="1400">
          <a:solidFill>
            <a:srgbClr val="5F5F5F"/>
          </a:solidFill>
          <a:latin typeface="+mn-lt"/>
        </a:defRPr>
      </a:lvl8pPr>
      <a:lvl9pPr marL="3886200" indent="-228600" algn="l" rtl="0" eaLnBrk="1" fontAlgn="base" hangingPunct="1">
        <a:spcBef>
          <a:spcPct val="20000"/>
        </a:spcBef>
        <a:spcAft>
          <a:spcPct val="0"/>
        </a:spcAft>
        <a:buChar char="»"/>
        <a:defRPr sz="1400">
          <a:solidFill>
            <a:srgbClr val="5F5F5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mailto:employmentequity@hr.Rutgers.edu"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hyperlink" Target="mailto:employmentequity@hr.rutgers.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customXml" Target="../ink/ink1.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A person wearing headphones looking at a computer screen&#10;&#10;Description automatically generated">
            <a:extLst>
              <a:ext uri="{FF2B5EF4-FFF2-40B4-BE49-F238E27FC236}">
                <a16:creationId xmlns:a16="http://schemas.microsoft.com/office/drawing/2014/main" id="{0ACE1654-1215-980A-8942-992D328DEC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670" r="1529" b="9175"/>
          <a:stretch>
            <a:fillRect/>
          </a:stretch>
        </p:blipFill>
        <p:spPr bwMode="auto">
          <a:xfrm>
            <a:off x="0" y="-7938"/>
            <a:ext cx="9144000" cy="6235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Single Corner Snipped 9">
            <a:extLst>
              <a:ext uri="{FF2B5EF4-FFF2-40B4-BE49-F238E27FC236}">
                <a16:creationId xmlns:a16="http://schemas.microsoft.com/office/drawing/2014/main" id="{E0B9B932-BBF6-E3FB-AC09-2C5DA3359B1D}"/>
              </a:ext>
            </a:extLst>
          </p:cNvPr>
          <p:cNvSpPr/>
          <p:nvPr/>
        </p:nvSpPr>
        <p:spPr>
          <a:xfrm rot="10800000" flipH="1">
            <a:off x="315913" y="-9525"/>
            <a:ext cx="5889625" cy="2503488"/>
          </a:xfrm>
          <a:prstGeom prst="snip1Rect">
            <a:avLst>
              <a:gd name="adj" fmla="val 12583"/>
            </a:avLst>
          </a:prstGeom>
          <a:solidFill>
            <a:srgbClr val="CC003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172" name="TextBox 6">
            <a:extLst>
              <a:ext uri="{FF2B5EF4-FFF2-40B4-BE49-F238E27FC236}">
                <a16:creationId xmlns:a16="http://schemas.microsoft.com/office/drawing/2014/main" id="{8D8A3F48-49A4-76E9-F84A-A32FA4CC3A42}"/>
              </a:ext>
            </a:extLst>
          </p:cNvPr>
          <p:cNvSpPr txBox="1">
            <a:spLocks noChangeArrowheads="1"/>
          </p:cNvSpPr>
          <p:nvPr/>
        </p:nvSpPr>
        <p:spPr bwMode="auto">
          <a:xfrm>
            <a:off x="457200" y="693738"/>
            <a:ext cx="5889625"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r>
              <a:rPr lang="en-US" altLang="en-US" sz="2400" b="1">
                <a:solidFill>
                  <a:schemeClr val="bg1"/>
                </a:solidFill>
                <a:latin typeface="Montserrat" pitchFamily="2" charset="77"/>
                <a:cs typeface="ヒラギノ角ゴ Pro W3"/>
              </a:rPr>
              <a:t>OEE: An Overview</a:t>
            </a:r>
          </a:p>
          <a:p>
            <a:pPr>
              <a:spcBef>
                <a:spcPct val="0"/>
              </a:spcBef>
              <a:buClrTx/>
              <a:buFontTx/>
              <a:buNone/>
            </a:pPr>
            <a:endParaRPr lang="en-US" altLang="en-US" sz="700">
              <a:solidFill>
                <a:schemeClr val="bg1"/>
              </a:solidFill>
              <a:latin typeface="Montserrat" pitchFamily="2" charset="77"/>
              <a:cs typeface="ヒラギノ角ゴ Pro W3"/>
            </a:endParaRPr>
          </a:p>
          <a:p>
            <a:pPr>
              <a:spcBef>
                <a:spcPct val="0"/>
              </a:spcBef>
              <a:buClrTx/>
              <a:buFontTx/>
              <a:buNone/>
            </a:pPr>
            <a:r>
              <a:rPr lang="en-US" altLang="en-US" sz="1400" b="1">
                <a:solidFill>
                  <a:schemeClr val="bg1"/>
                </a:solidFill>
                <a:latin typeface="Montserrat" pitchFamily="2" charset="77"/>
                <a:cs typeface="ヒラギノ角ゴ Pro W3"/>
              </a:rPr>
              <a:t>David Sparnroft </a:t>
            </a:r>
          </a:p>
          <a:p>
            <a:pPr>
              <a:spcBef>
                <a:spcPct val="0"/>
              </a:spcBef>
              <a:buClrTx/>
              <a:buFontTx/>
              <a:buNone/>
            </a:pPr>
            <a:r>
              <a:rPr lang="en-US" altLang="en-US" sz="1400">
                <a:solidFill>
                  <a:schemeClr val="bg1"/>
                </a:solidFill>
                <a:latin typeface="Montserrat" pitchFamily="2" charset="77"/>
                <a:cs typeface="ヒラギノ角ゴ Pro W3"/>
              </a:rPr>
              <a:t>Senior Investigations Specialist</a:t>
            </a:r>
          </a:p>
          <a:p>
            <a:pPr>
              <a:spcBef>
                <a:spcPct val="0"/>
              </a:spcBef>
              <a:buClrTx/>
              <a:buFontTx/>
              <a:buNone/>
            </a:pPr>
            <a:r>
              <a:rPr lang="en-US" altLang="en-US" sz="1400">
                <a:solidFill>
                  <a:schemeClr val="bg1"/>
                </a:solidFill>
                <a:latin typeface="Montserrat" pitchFamily="2" charset="77"/>
                <a:cs typeface="ヒラギノ角ゴ Pro W3"/>
              </a:rPr>
              <a:t>Office of Employment Equity</a:t>
            </a:r>
          </a:p>
          <a:p>
            <a:pPr>
              <a:spcBef>
                <a:spcPct val="0"/>
              </a:spcBef>
              <a:buClrTx/>
              <a:buFontTx/>
              <a:buNone/>
            </a:pPr>
            <a:r>
              <a:rPr lang="en-US" altLang="en-US" sz="1400">
                <a:solidFill>
                  <a:schemeClr val="bg1"/>
                </a:solidFill>
                <a:latin typeface="Montserrat" pitchFamily="2" charset="77"/>
                <a:cs typeface="ヒラギノ角ゴ Pro W3"/>
              </a:rPr>
              <a:t>August 2026</a:t>
            </a:r>
          </a:p>
        </p:txBody>
      </p:sp>
      <p:pic>
        <p:nvPicPr>
          <p:cNvPr id="7173" name="Picture 2" descr="A black and white sign with white text&#10;&#10;Description automatically generated">
            <a:extLst>
              <a:ext uri="{FF2B5EF4-FFF2-40B4-BE49-F238E27FC236}">
                <a16:creationId xmlns:a16="http://schemas.microsoft.com/office/drawing/2014/main" id="{FD16C175-D6AC-87B2-C9F7-521EF05473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775" y="103188"/>
            <a:ext cx="23114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bject 11">
            <a:extLst>
              <a:ext uri="{FF2B5EF4-FFF2-40B4-BE49-F238E27FC236}">
                <a16:creationId xmlns:a16="http://schemas.microsoft.com/office/drawing/2014/main" id="{89F6E90D-0ACE-1AEE-A460-E73E4280462E}"/>
              </a:ext>
            </a:extLst>
          </p:cNvPr>
          <p:cNvSpPr>
            <a:spLocks noGrp="1" noRot="1" noMove="1" noResize="1" noEditPoints="1" noAdjustHandles="1" noChangeArrowheads="1" noChangeShapeType="1"/>
          </p:cNvSpPr>
          <p:nvPr/>
        </p:nvSpPr>
        <p:spPr bwMode="auto">
          <a:xfrm>
            <a:off x="-20638" y="949325"/>
            <a:ext cx="9228138" cy="5456238"/>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endParaRPr lang="en-US" altLang="en-US" sz="2400">
              <a:solidFill>
                <a:schemeClr val="tx1"/>
              </a:solidFill>
              <a:cs typeface="ヒラギノ角ゴ Pro W3"/>
            </a:endParaRPr>
          </a:p>
        </p:txBody>
      </p:sp>
      <p:sp>
        <p:nvSpPr>
          <p:cNvPr id="25603" name="Slide Number Placeholder 3">
            <a:extLst>
              <a:ext uri="{FF2B5EF4-FFF2-40B4-BE49-F238E27FC236}">
                <a16:creationId xmlns:a16="http://schemas.microsoft.com/office/drawing/2014/main" id="{2106A8DD-25A5-ABE6-0A3B-6774E2C0862B}"/>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fld id="{8D000527-0DC2-CB48-ABA8-08151E181470}" type="slidenum">
              <a:rPr lang="en-US" altLang="en-US" sz="1400" smtClean="0">
                <a:solidFill>
                  <a:srgbClr val="5F5F5F"/>
                </a:solidFill>
                <a:ea typeface="Geneva" panose="020B0503030404040204" pitchFamily="34" charset="0"/>
              </a:rPr>
              <a:pPr>
                <a:spcBef>
                  <a:spcPct val="0"/>
                </a:spcBef>
                <a:buClrTx/>
                <a:buFontTx/>
                <a:buNone/>
              </a:pPr>
              <a:t>10</a:t>
            </a:fld>
            <a:endParaRPr lang="en-US" altLang="en-US" sz="1400">
              <a:solidFill>
                <a:srgbClr val="5F5F5F"/>
              </a:solidFill>
              <a:ea typeface="Geneva" panose="020B0503030404040204" pitchFamily="34" charset="0"/>
            </a:endParaRPr>
          </a:p>
        </p:txBody>
      </p:sp>
      <p:sp>
        <p:nvSpPr>
          <p:cNvPr id="3" name="Rectangle 2">
            <a:extLst>
              <a:ext uri="{FF2B5EF4-FFF2-40B4-BE49-F238E27FC236}">
                <a16:creationId xmlns:a16="http://schemas.microsoft.com/office/drawing/2014/main" id="{2873D85D-5733-9819-2767-64F5652AB00A}"/>
              </a:ext>
            </a:extLst>
          </p:cNvPr>
          <p:cNvSpPr/>
          <p:nvPr/>
        </p:nvSpPr>
        <p:spPr>
          <a:xfrm>
            <a:off x="-119063" y="520700"/>
            <a:ext cx="9577388" cy="730250"/>
          </a:xfrm>
          <a:prstGeom prst="rect">
            <a:avLst/>
          </a:prstGeom>
          <a:solidFill>
            <a:schemeClr val="tx1"/>
          </a:solidFill>
          <a:ln>
            <a:solidFill>
              <a:srgbClr val="CC0033"/>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800" b="1" dirty="0">
                <a:solidFill>
                  <a:schemeClr val="bg1"/>
                </a:solidFill>
                <a:latin typeface="Montserrat" panose="00000500000000000000" pitchFamily="2" charset="0"/>
              </a:rPr>
              <a:t>Retaliation</a:t>
            </a:r>
          </a:p>
        </p:txBody>
      </p:sp>
      <p:sp>
        <p:nvSpPr>
          <p:cNvPr id="4" name="Object 3">
            <a:extLst>
              <a:ext uri="{FF2B5EF4-FFF2-40B4-BE49-F238E27FC236}">
                <a16:creationId xmlns:a16="http://schemas.microsoft.com/office/drawing/2014/main" id="{D90FDAE9-6332-847F-D3A8-B2AB4E33F7CD}"/>
              </a:ext>
            </a:extLst>
          </p:cNvPr>
          <p:cNvSpPr/>
          <p:nvPr/>
        </p:nvSpPr>
        <p:spPr>
          <a:xfrm>
            <a:off x="579438" y="3509963"/>
            <a:ext cx="1979612" cy="257175"/>
          </a:xfrm>
          <a:prstGeom prst="rect">
            <a:avLst/>
          </a:prstGeom>
          <a:noFill/>
        </p:spPr>
        <p:txBody>
          <a:bodyPr lIns="0" tIns="0" rIns="0" bIns="0"/>
          <a:lstStyle/>
          <a:p>
            <a:pPr algn="ctr" eaLnBrk="1" fontAlgn="auto" hangingPunct="1">
              <a:lnSpc>
                <a:spcPts val="1814"/>
              </a:lnSpc>
              <a:spcBef>
                <a:spcPts val="0"/>
              </a:spcBef>
              <a:spcAft>
                <a:spcPts val="0"/>
              </a:spcAft>
              <a:defRPr/>
            </a:pPr>
            <a:r>
              <a:rPr lang="en-US" sz="1440" dirty="0">
                <a:solidFill>
                  <a:srgbClr val="FFFFFF"/>
                </a:solidFill>
                <a:latin typeface="Montserrat" pitchFamily="34" charset="0"/>
                <a:ea typeface="Montserrat" pitchFamily="34" charset="-122"/>
                <a:cs typeface="Montserrat" pitchFamily="34" charset="-120"/>
              </a:rPr>
              <a:t>No retaliation</a:t>
            </a:r>
            <a:endParaRPr lang="en-US" sz="1800" dirty="0">
              <a:solidFill>
                <a:prstClr val="black"/>
              </a:solidFill>
              <a:latin typeface="Arial"/>
              <a:ea typeface="+mn-ea"/>
              <a:cs typeface="+mn-cs"/>
            </a:endParaRPr>
          </a:p>
        </p:txBody>
      </p:sp>
      <p:sp>
        <p:nvSpPr>
          <p:cNvPr id="5" name="Object 4">
            <a:extLst>
              <a:ext uri="{FF2B5EF4-FFF2-40B4-BE49-F238E27FC236}">
                <a16:creationId xmlns:a16="http://schemas.microsoft.com/office/drawing/2014/main" id="{93B1E8CC-FA33-1A92-D05A-356903C86ABD}"/>
              </a:ext>
            </a:extLst>
          </p:cNvPr>
          <p:cNvSpPr/>
          <p:nvPr/>
        </p:nvSpPr>
        <p:spPr>
          <a:xfrm>
            <a:off x="579231" y="3826557"/>
            <a:ext cx="1979882" cy="714376"/>
          </a:xfrm>
          <a:prstGeom prst="rect">
            <a:avLst/>
          </a:prstGeom>
          <a:noFill/>
        </p:spPr>
        <p:txBody>
          <a:bodyPr lIns="0" tIns="0" rIns="0" bIns="0"/>
          <a:lstStyle/>
          <a:p>
            <a:pPr algn="ctr" eaLnBrk="1" fontAlgn="auto" hangingPunct="1">
              <a:lnSpc>
                <a:spcPts val="1680"/>
              </a:lnSpc>
              <a:spcBef>
                <a:spcPts val="663"/>
              </a:spcBef>
              <a:spcAft>
                <a:spcPts val="0"/>
              </a:spcAft>
              <a:defRPr/>
            </a:pPr>
            <a:r>
              <a:rPr lang="en-US" sz="1200" dirty="0">
                <a:solidFill>
                  <a:srgbClr val="FFFFFF">
                    <a:alpha val="90000"/>
                  </a:srgbClr>
                </a:solidFill>
                <a:latin typeface="Montserrat" pitchFamily="34" charset="0"/>
                <a:ea typeface="Montserrat" pitchFamily="34" charset="-122"/>
                <a:cs typeface="Montserrat" pitchFamily="34" charset="-120"/>
              </a:rPr>
              <a:t>OEE policies prohibit retaliation against individuals who report complaints in good faith. </a:t>
            </a:r>
            <a:endParaRPr lang="en-US" sz="1800" dirty="0">
              <a:solidFill>
                <a:prstClr val="black"/>
              </a:solidFill>
              <a:latin typeface="Arial"/>
              <a:ea typeface="+mn-ea"/>
              <a:cs typeface="+mn-cs"/>
            </a:endParaRPr>
          </a:p>
        </p:txBody>
      </p:sp>
      <p:sp>
        <p:nvSpPr>
          <p:cNvPr id="7" name="Object 6">
            <a:extLst>
              <a:ext uri="{FF2B5EF4-FFF2-40B4-BE49-F238E27FC236}">
                <a16:creationId xmlns:a16="http://schemas.microsoft.com/office/drawing/2014/main" id="{EE030C9A-B696-98BF-A676-C4DBCFFC1229}"/>
              </a:ext>
            </a:extLst>
          </p:cNvPr>
          <p:cNvSpPr/>
          <p:nvPr/>
        </p:nvSpPr>
        <p:spPr>
          <a:xfrm>
            <a:off x="3492500" y="3568700"/>
            <a:ext cx="2222500" cy="257175"/>
          </a:xfrm>
          <a:prstGeom prst="rect">
            <a:avLst/>
          </a:prstGeom>
          <a:noFill/>
        </p:spPr>
        <p:txBody>
          <a:bodyPr lIns="0" tIns="0" rIns="0" bIns="0"/>
          <a:lstStyle/>
          <a:p>
            <a:pPr algn="ctr" eaLnBrk="1" fontAlgn="auto" hangingPunct="1">
              <a:lnSpc>
                <a:spcPts val="1814"/>
              </a:lnSpc>
              <a:spcBef>
                <a:spcPts val="0"/>
              </a:spcBef>
              <a:spcAft>
                <a:spcPts val="0"/>
              </a:spcAft>
              <a:defRPr/>
            </a:pPr>
            <a:r>
              <a:rPr lang="en-US" sz="1440" dirty="0">
                <a:solidFill>
                  <a:srgbClr val="FFFFFF"/>
                </a:solidFill>
                <a:latin typeface="Montserrat" pitchFamily="34" charset="0"/>
                <a:ea typeface="Montserrat" pitchFamily="34" charset="-122"/>
                <a:cs typeface="Montserrat" pitchFamily="34" charset="-120"/>
              </a:rPr>
              <a:t>Participation protection</a:t>
            </a:r>
            <a:endParaRPr lang="en-US" sz="1800" dirty="0">
              <a:solidFill>
                <a:prstClr val="black"/>
              </a:solidFill>
              <a:latin typeface="Arial"/>
              <a:ea typeface="+mn-ea"/>
              <a:cs typeface="+mn-cs"/>
            </a:endParaRPr>
          </a:p>
        </p:txBody>
      </p:sp>
      <p:sp>
        <p:nvSpPr>
          <p:cNvPr id="8" name="Object 7">
            <a:extLst>
              <a:ext uri="{FF2B5EF4-FFF2-40B4-BE49-F238E27FC236}">
                <a16:creationId xmlns:a16="http://schemas.microsoft.com/office/drawing/2014/main" id="{25055742-0ED0-EF83-5F65-A3C9CDECD5A7}"/>
              </a:ext>
            </a:extLst>
          </p:cNvPr>
          <p:cNvSpPr/>
          <p:nvPr/>
        </p:nvSpPr>
        <p:spPr>
          <a:xfrm>
            <a:off x="3491840" y="3885582"/>
            <a:ext cx="2115154" cy="476250"/>
          </a:xfrm>
          <a:prstGeom prst="rect">
            <a:avLst/>
          </a:prstGeom>
          <a:noFill/>
        </p:spPr>
        <p:txBody>
          <a:bodyPr lIns="0" tIns="0" rIns="0" bIns="0"/>
          <a:lstStyle/>
          <a:p>
            <a:pPr algn="ctr" eaLnBrk="1" fontAlgn="auto" hangingPunct="1">
              <a:lnSpc>
                <a:spcPts val="1680"/>
              </a:lnSpc>
              <a:spcBef>
                <a:spcPts val="663"/>
              </a:spcBef>
              <a:spcAft>
                <a:spcPts val="0"/>
              </a:spcAft>
              <a:defRPr/>
            </a:pPr>
            <a:r>
              <a:rPr lang="en-US" sz="1200" dirty="0">
                <a:solidFill>
                  <a:srgbClr val="FFFFFF">
                    <a:alpha val="90000"/>
                  </a:srgbClr>
                </a:solidFill>
                <a:latin typeface="Montserrat" pitchFamily="34" charset="0"/>
                <a:ea typeface="Montserrat" pitchFamily="34" charset="-122"/>
                <a:cs typeface="Montserrat" pitchFamily="34" charset="-120"/>
              </a:rPr>
              <a:t>OEE policies prohibit retaliation against individuals who participant or refuse to participant in investigations. </a:t>
            </a:r>
            <a:endParaRPr lang="en-US" sz="1800" dirty="0">
              <a:solidFill>
                <a:prstClr val="black"/>
              </a:solidFill>
              <a:latin typeface="Arial"/>
              <a:ea typeface="+mn-ea"/>
              <a:cs typeface="+mn-cs"/>
            </a:endParaRPr>
          </a:p>
        </p:txBody>
      </p:sp>
      <p:sp>
        <p:nvSpPr>
          <p:cNvPr id="14" name="Object 9">
            <a:extLst>
              <a:ext uri="{FF2B5EF4-FFF2-40B4-BE49-F238E27FC236}">
                <a16:creationId xmlns:a16="http://schemas.microsoft.com/office/drawing/2014/main" id="{2213CF37-1B42-61AA-E9F2-7188F7FDAD33}"/>
              </a:ext>
            </a:extLst>
          </p:cNvPr>
          <p:cNvSpPr/>
          <p:nvPr/>
        </p:nvSpPr>
        <p:spPr>
          <a:xfrm>
            <a:off x="6351588" y="3638550"/>
            <a:ext cx="2133600" cy="257175"/>
          </a:xfrm>
          <a:prstGeom prst="rect">
            <a:avLst/>
          </a:prstGeom>
          <a:noFill/>
        </p:spPr>
        <p:txBody>
          <a:bodyPr lIns="0" tIns="0" rIns="0" bIns="0"/>
          <a:lstStyle/>
          <a:p>
            <a:pPr algn="ctr" eaLnBrk="1" fontAlgn="auto" hangingPunct="1">
              <a:lnSpc>
                <a:spcPts val="1814"/>
              </a:lnSpc>
              <a:spcBef>
                <a:spcPts val="0"/>
              </a:spcBef>
              <a:spcAft>
                <a:spcPts val="0"/>
              </a:spcAft>
              <a:defRPr/>
            </a:pPr>
            <a:r>
              <a:rPr lang="en-US" sz="1440" dirty="0">
                <a:solidFill>
                  <a:srgbClr val="FFFFFF"/>
                </a:solidFill>
                <a:latin typeface="Montserrat" pitchFamily="34" charset="0"/>
                <a:ea typeface="Montserrat" pitchFamily="34" charset="-122"/>
                <a:cs typeface="Montserrat" pitchFamily="34" charset="-120"/>
              </a:rPr>
              <a:t>Informed witnesses</a:t>
            </a:r>
            <a:endParaRPr lang="en-US" sz="1800" dirty="0">
              <a:solidFill>
                <a:prstClr val="black"/>
              </a:solidFill>
              <a:latin typeface="Arial"/>
              <a:ea typeface="+mn-ea"/>
              <a:cs typeface="+mn-cs"/>
            </a:endParaRPr>
          </a:p>
        </p:txBody>
      </p:sp>
      <p:sp>
        <p:nvSpPr>
          <p:cNvPr id="16" name="Object 10">
            <a:extLst>
              <a:ext uri="{FF2B5EF4-FFF2-40B4-BE49-F238E27FC236}">
                <a16:creationId xmlns:a16="http://schemas.microsoft.com/office/drawing/2014/main" id="{E665E497-0866-03AA-3894-3FD77F2037F0}"/>
              </a:ext>
            </a:extLst>
          </p:cNvPr>
          <p:cNvSpPr/>
          <p:nvPr/>
        </p:nvSpPr>
        <p:spPr>
          <a:xfrm>
            <a:off x="6351992" y="3955120"/>
            <a:ext cx="2133600" cy="476250"/>
          </a:xfrm>
          <a:prstGeom prst="rect">
            <a:avLst/>
          </a:prstGeom>
          <a:noFill/>
        </p:spPr>
        <p:txBody>
          <a:bodyPr lIns="0" tIns="0" rIns="0" bIns="0"/>
          <a:lstStyle/>
          <a:p>
            <a:pPr algn="ctr" eaLnBrk="1" fontAlgn="auto" hangingPunct="1">
              <a:lnSpc>
                <a:spcPts val="1680"/>
              </a:lnSpc>
              <a:spcBef>
                <a:spcPts val="663"/>
              </a:spcBef>
              <a:spcAft>
                <a:spcPts val="0"/>
              </a:spcAft>
              <a:defRPr/>
            </a:pPr>
            <a:r>
              <a:rPr lang="en-US" sz="1200" dirty="0">
                <a:solidFill>
                  <a:srgbClr val="FFFFFF">
                    <a:alpha val="90000"/>
                  </a:srgbClr>
                </a:solidFill>
                <a:latin typeface="Montserrat" pitchFamily="34" charset="0"/>
                <a:ea typeface="Montserrat" pitchFamily="34" charset="-122"/>
                <a:cs typeface="Montserrat" pitchFamily="34" charset="-120"/>
              </a:rPr>
              <a:t>OEE policies prohibit retaliation against individuals who protest alleged prohibited conduct. </a:t>
            </a:r>
            <a:endParaRPr lang="en-US" sz="1800" dirty="0">
              <a:solidFill>
                <a:prstClr val="black"/>
              </a:solidFill>
              <a:latin typeface="Arial"/>
              <a:ea typeface="+mn-ea"/>
              <a:cs typeface="+mn-cs"/>
            </a:endParaRPr>
          </a:p>
        </p:txBody>
      </p:sp>
      <p:sp>
        <p:nvSpPr>
          <p:cNvPr id="17" name="Object 12">
            <a:extLst>
              <a:ext uri="{FF2B5EF4-FFF2-40B4-BE49-F238E27FC236}">
                <a16:creationId xmlns:a16="http://schemas.microsoft.com/office/drawing/2014/main" id="{3EA26DF9-B3F3-FC00-E790-5E16D9581076}"/>
              </a:ext>
            </a:extLst>
          </p:cNvPr>
          <p:cNvSpPr/>
          <p:nvPr/>
        </p:nvSpPr>
        <p:spPr>
          <a:xfrm>
            <a:off x="838200" y="5584825"/>
            <a:ext cx="6908800" cy="576263"/>
          </a:xfrm>
          <a:prstGeom prst="rect">
            <a:avLst/>
          </a:prstGeom>
          <a:noFill/>
        </p:spPr>
        <p:txBody>
          <a:bodyPr lIns="0" tIns="0" rIns="0" bIns="0"/>
          <a:lstStyle/>
          <a:p>
            <a:pPr algn="ctr" eaLnBrk="1" fontAlgn="auto" hangingPunct="1">
              <a:lnSpc>
                <a:spcPts val="2268"/>
              </a:lnSpc>
              <a:spcBef>
                <a:spcPts val="0"/>
              </a:spcBef>
              <a:spcAft>
                <a:spcPts val="0"/>
              </a:spcAft>
              <a:defRPr/>
            </a:pPr>
            <a:r>
              <a:rPr lang="en-US" sz="1800" dirty="0">
                <a:solidFill>
                  <a:srgbClr val="FFFFFF"/>
                </a:solidFill>
                <a:latin typeface="Montserrat" pitchFamily="34" charset="0"/>
                <a:ea typeface="Montserrat" pitchFamily="34" charset="-122"/>
                <a:cs typeface="Montserrat" pitchFamily="34" charset="-120"/>
              </a:rPr>
              <a:t>OEE policies strictly prohibit retaliation for exercising rights under the policies.</a:t>
            </a:r>
            <a:endParaRPr lang="en-US" sz="1800" dirty="0">
              <a:solidFill>
                <a:prstClr val="black"/>
              </a:solidFill>
              <a:latin typeface="Arial"/>
              <a:ea typeface="+mn-ea"/>
              <a:cs typeface="+mn-cs"/>
            </a:endParaRPr>
          </a:p>
        </p:txBody>
      </p:sp>
      <p:pic>
        <p:nvPicPr>
          <p:cNvPr id="25612" name="Object 2" descr="preencoded.png">
            <a:extLst>
              <a:ext uri="{FF2B5EF4-FFF2-40B4-BE49-F238E27FC236}">
                <a16:creationId xmlns:a16="http://schemas.microsoft.com/office/drawing/2014/main" id="{37EEA37B-0D3D-84C8-6010-B32E5789F9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600" y="2295525"/>
            <a:ext cx="903288"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3" name="Object 5" descr="preencoded.png">
            <a:extLst>
              <a:ext uri="{FF2B5EF4-FFF2-40B4-BE49-F238E27FC236}">
                <a16:creationId xmlns:a16="http://schemas.microsoft.com/office/drawing/2014/main" id="{F40BA25A-9693-A33A-C85B-9D008C1CB2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3225" y="2365375"/>
            <a:ext cx="76200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4" name="Object 8" descr="preencoded.png">
            <a:extLst>
              <a:ext uri="{FF2B5EF4-FFF2-40B4-BE49-F238E27FC236}">
                <a16:creationId xmlns:a16="http://schemas.microsoft.com/office/drawing/2014/main" id="{03D64F94-8157-D6C6-6AA6-DAB4D6737F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10413" y="2524125"/>
            <a:ext cx="885825"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CE945E01-669D-CDD5-9039-005DBF9255E0}"/>
              </a:ext>
            </a:extLst>
          </p:cNvPr>
          <p:cNvSpPr>
            <a:spLocks noGrp="1" noChangeArrowheads="1"/>
          </p:cNvSpPr>
          <p:nvPr>
            <p:ph type="title"/>
          </p:nvPr>
        </p:nvSpPr>
        <p:spPr>
          <a:xfrm>
            <a:off x="293688" y="547688"/>
            <a:ext cx="8229600" cy="808037"/>
          </a:xfrm>
        </p:spPr>
        <p:txBody>
          <a:bodyPr/>
          <a:lstStyle/>
          <a:p>
            <a:r>
              <a:rPr lang="en-US" altLang="en-US">
                <a:ea typeface="ヒラギノ角ゴ Pro W3"/>
                <a:cs typeface="Geneva" panose="020B0503030404040204" pitchFamily="34" charset="0"/>
              </a:rPr>
              <a:t>Making a Report </a:t>
            </a:r>
          </a:p>
        </p:txBody>
      </p:sp>
      <p:sp>
        <p:nvSpPr>
          <p:cNvPr id="3" name="Content Placeholder 2">
            <a:extLst>
              <a:ext uri="{FF2B5EF4-FFF2-40B4-BE49-F238E27FC236}">
                <a16:creationId xmlns:a16="http://schemas.microsoft.com/office/drawing/2014/main" id="{9A884BC0-7D15-EAD4-A3A3-F591CF1C7A26}"/>
              </a:ext>
            </a:extLst>
          </p:cNvPr>
          <p:cNvSpPr>
            <a:spLocks noGrp="1"/>
          </p:cNvSpPr>
          <p:nvPr>
            <p:ph sz="half" idx="1"/>
          </p:nvPr>
        </p:nvSpPr>
        <p:spPr>
          <a:xfrm>
            <a:off x="392113" y="2103438"/>
            <a:ext cx="3937000" cy="4351337"/>
          </a:xfrm>
        </p:spPr>
        <p:txBody>
          <a:bodyPr/>
          <a:lstStyle/>
          <a:p>
            <a:pPr>
              <a:defRPr/>
            </a:pPr>
            <a:r>
              <a:rPr lang="en-US" dirty="0"/>
              <a:t>Contact OEE directly:</a:t>
            </a:r>
          </a:p>
          <a:p>
            <a:pPr lvl="1">
              <a:defRPr/>
            </a:pPr>
            <a:r>
              <a:rPr lang="en-US" sz="1400" dirty="0">
                <a:hlinkClick r:id="rId2"/>
              </a:rPr>
              <a:t>employmentequity@hr.Rutgers.edu</a:t>
            </a:r>
            <a:endParaRPr lang="en-US" sz="1400" dirty="0"/>
          </a:p>
          <a:p>
            <a:pPr>
              <a:defRPr/>
            </a:pPr>
            <a:r>
              <a:rPr lang="en-US" dirty="0"/>
              <a:t>The Helpline</a:t>
            </a:r>
          </a:p>
          <a:p>
            <a:pPr lvl="1">
              <a:defRPr/>
            </a:pPr>
            <a:r>
              <a:rPr lang="en-US" dirty="0"/>
              <a:t>This is the most convenient reporting mechanism </a:t>
            </a:r>
          </a:p>
          <a:p>
            <a:pPr lvl="1">
              <a:defRPr/>
            </a:pPr>
            <a:r>
              <a:rPr lang="en-US" dirty="0"/>
              <a:t>uec.Rutgers.edu/compliance-hotline</a:t>
            </a:r>
          </a:p>
          <a:p>
            <a:pPr lvl="2">
              <a:defRPr/>
            </a:pPr>
            <a:r>
              <a:rPr lang="en-US" dirty="0"/>
              <a:t>OR Google “Rutgers Helpline”</a:t>
            </a:r>
          </a:p>
          <a:p>
            <a:pPr marL="457200" lvl="1" indent="0">
              <a:buFontTx/>
              <a:buNone/>
              <a:defRPr/>
            </a:pPr>
            <a:endParaRPr lang="en-US" sz="1200" dirty="0"/>
          </a:p>
        </p:txBody>
      </p:sp>
      <p:pic>
        <p:nvPicPr>
          <p:cNvPr id="27652" name="Content Placeholder 6">
            <a:extLst>
              <a:ext uri="{FF2B5EF4-FFF2-40B4-BE49-F238E27FC236}">
                <a16:creationId xmlns:a16="http://schemas.microsoft.com/office/drawing/2014/main" id="{4D91AFD0-3F4A-5C8D-1930-4275D96CB7B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213225" y="1901825"/>
            <a:ext cx="4679950" cy="3095625"/>
          </a:xfrm>
        </p:spPr>
      </p:pic>
      <p:sp>
        <p:nvSpPr>
          <p:cNvPr id="27653" name="Slide Number Placeholder 4">
            <a:extLst>
              <a:ext uri="{FF2B5EF4-FFF2-40B4-BE49-F238E27FC236}">
                <a16:creationId xmlns:a16="http://schemas.microsoft.com/office/drawing/2014/main" id="{8497FF3B-50FB-EA74-9595-0E82095242B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fld id="{9B9E25A2-883C-5D47-A16D-CE8D5E48595F}" type="slidenum">
              <a:rPr lang="en-US" altLang="en-US" sz="1400" smtClean="0">
                <a:solidFill>
                  <a:srgbClr val="5F5F5F"/>
                </a:solidFill>
                <a:ea typeface="Geneva" panose="020B0503030404040204" pitchFamily="34" charset="0"/>
              </a:rPr>
              <a:pPr>
                <a:spcBef>
                  <a:spcPct val="0"/>
                </a:spcBef>
                <a:buClrTx/>
                <a:buFontTx/>
                <a:buNone/>
              </a:pPr>
              <a:t>11</a:t>
            </a:fld>
            <a:endParaRPr lang="en-US" altLang="en-US" sz="1400">
              <a:solidFill>
                <a:srgbClr val="5F5F5F"/>
              </a:solidFill>
              <a:ea typeface="Geneva" panose="020B050303040404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7C986BA2-3491-E63A-4EB7-B2AC8D61DA76}"/>
              </a:ext>
            </a:extLst>
          </p:cNvPr>
          <p:cNvSpPr>
            <a:spLocks noGrp="1" noChangeArrowheads="1"/>
          </p:cNvSpPr>
          <p:nvPr>
            <p:ph type="title"/>
          </p:nvPr>
        </p:nvSpPr>
        <p:spPr/>
        <p:txBody>
          <a:bodyPr/>
          <a:lstStyle/>
          <a:p>
            <a:r>
              <a:rPr lang="en-US" altLang="en-US">
                <a:ea typeface="ヒラギノ角ゴ Pro W3"/>
                <a:cs typeface="Geneva" panose="020B0503030404040204" pitchFamily="34" charset="0"/>
              </a:rPr>
              <a:t>Helpline Cont.</a:t>
            </a:r>
          </a:p>
        </p:txBody>
      </p:sp>
      <p:pic>
        <p:nvPicPr>
          <p:cNvPr id="28675" name="Content Placeholder 7">
            <a:extLst>
              <a:ext uri="{FF2B5EF4-FFF2-40B4-BE49-F238E27FC236}">
                <a16:creationId xmlns:a16="http://schemas.microsoft.com/office/drawing/2014/main" id="{DC61BF29-26CB-0AD4-439C-6414E7366C8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568450"/>
            <a:ext cx="8229600" cy="4445000"/>
          </a:xfrm>
        </p:spPr>
      </p:pic>
      <p:sp>
        <p:nvSpPr>
          <p:cNvPr id="28676" name="Slide Number Placeholder 4">
            <a:extLst>
              <a:ext uri="{FF2B5EF4-FFF2-40B4-BE49-F238E27FC236}">
                <a16:creationId xmlns:a16="http://schemas.microsoft.com/office/drawing/2014/main" id="{582676CC-9D33-B964-EDFB-B19B69112F09}"/>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fld id="{5AFBAB48-FA8F-F841-9922-682B923919E4}" type="slidenum">
              <a:rPr lang="en-US" altLang="en-US" sz="1400" smtClean="0">
                <a:solidFill>
                  <a:srgbClr val="5F5F5F"/>
                </a:solidFill>
                <a:ea typeface="Geneva" panose="020B0503030404040204" pitchFamily="34" charset="0"/>
              </a:rPr>
              <a:pPr>
                <a:spcBef>
                  <a:spcPct val="0"/>
                </a:spcBef>
                <a:buClrTx/>
                <a:buFontTx/>
                <a:buNone/>
              </a:pPr>
              <a:t>12</a:t>
            </a:fld>
            <a:endParaRPr lang="en-US" altLang="en-US" sz="1400">
              <a:solidFill>
                <a:srgbClr val="5F5F5F"/>
              </a:solidFill>
              <a:ea typeface="Geneva" panose="020B050303040404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3">
            <a:extLst>
              <a:ext uri="{FF2B5EF4-FFF2-40B4-BE49-F238E27FC236}">
                <a16:creationId xmlns:a16="http://schemas.microsoft.com/office/drawing/2014/main" id="{12C41875-530B-B894-48E8-4431C452C5D9}"/>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fld id="{E684891A-3DAA-3F47-84BB-97C8F59856E0}" type="slidenum">
              <a:rPr lang="en-US" altLang="en-US" sz="1400" smtClean="0">
                <a:solidFill>
                  <a:srgbClr val="5F5F5F"/>
                </a:solidFill>
                <a:ea typeface="Geneva" panose="020B0503030404040204" pitchFamily="34" charset="0"/>
              </a:rPr>
              <a:pPr>
                <a:spcBef>
                  <a:spcPct val="0"/>
                </a:spcBef>
                <a:buClrTx/>
                <a:buFontTx/>
                <a:buNone/>
              </a:pPr>
              <a:t>13</a:t>
            </a:fld>
            <a:endParaRPr lang="en-US" altLang="en-US" sz="1400">
              <a:solidFill>
                <a:srgbClr val="5F5F5F"/>
              </a:solidFill>
              <a:ea typeface="Geneva" panose="020B0503030404040204" pitchFamily="34" charset="0"/>
            </a:endParaRPr>
          </a:p>
        </p:txBody>
      </p:sp>
      <p:sp>
        <p:nvSpPr>
          <p:cNvPr id="3" name="Rectangle 2">
            <a:extLst>
              <a:ext uri="{FF2B5EF4-FFF2-40B4-BE49-F238E27FC236}">
                <a16:creationId xmlns:a16="http://schemas.microsoft.com/office/drawing/2014/main" id="{C20DFD4F-6050-6388-6488-A85FD960759D}"/>
              </a:ext>
            </a:extLst>
          </p:cNvPr>
          <p:cNvSpPr/>
          <p:nvPr/>
        </p:nvSpPr>
        <p:spPr>
          <a:xfrm>
            <a:off x="73025" y="860425"/>
            <a:ext cx="9094788" cy="1436688"/>
          </a:xfrm>
          <a:prstGeom prst="rect">
            <a:avLst/>
          </a:prstGeom>
          <a:solidFill>
            <a:srgbClr val="CC0033"/>
          </a:solidFill>
          <a:ln>
            <a:solidFill>
              <a:srgbClr val="CC0033"/>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800" b="1" dirty="0">
                <a:solidFill>
                  <a:schemeClr val="bg1"/>
                </a:solidFill>
                <a:latin typeface="Montserrat" panose="00000500000000000000" pitchFamily="2" charset="0"/>
              </a:rPr>
              <a:t>Recommended resources</a:t>
            </a:r>
          </a:p>
        </p:txBody>
      </p:sp>
      <p:graphicFrame>
        <p:nvGraphicFramePr>
          <p:cNvPr id="7" name="Content Placeholder 6">
            <a:extLst>
              <a:ext uri="{FF2B5EF4-FFF2-40B4-BE49-F238E27FC236}">
                <a16:creationId xmlns:a16="http://schemas.microsoft.com/office/drawing/2014/main" id="{FEDB8F53-7A83-CB8A-68A1-7010F047CD5B}"/>
              </a:ext>
            </a:extLst>
          </p:cNvPr>
          <p:cNvGraphicFramePr>
            <a:graphicFrameLocks noGrp="1"/>
          </p:cNvGraphicFramePr>
          <p:nvPr>
            <p:ph idx="1"/>
          </p:nvPr>
        </p:nvGraphicFramePr>
        <p:xfrm>
          <a:off x="334540" y="1943100"/>
          <a:ext cx="8718020" cy="3434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bject 12">
            <a:extLst>
              <a:ext uri="{FF2B5EF4-FFF2-40B4-BE49-F238E27FC236}">
                <a16:creationId xmlns:a16="http://schemas.microsoft.com/office/drawing/2014/main" id="{5C5B408F-1821-73A6-DB38-BB05AB50180E}"/>
              </a:ext>
            </a:extLst>
          </p:cNvPr>
          <p:cNvSpPr/>
          <p:nvPr/>
        </p:nvSpPr>
        <p:spPr>
          <a:xfrm>
            <a:off x="0" y="5529263"/>
            <a:ext cx="9094788" cy="153987"/>
          </a:xfrm>
          <a:prstGeom prst="rect">
            <a:avLst/>
          </a:prstGeom>
          <a:noFill/>
        </p:spPr>
        <p:txBody>
          <a:bodyPr lIns="0" tIns="0" rIns="0" bIns="0"/>
          <a:lstStyle/>
          <a:p>
            <a:pPr algn="ctr" eaLnBrk="1" fontAlgn="auto" hangingPunct="1">
              <a:lnSpc>
                <a:spcPts val="2268"/>
              </a:lnSpc>
              <a:spcBef>
                <a:spcPts val="0"/>
              </a:spcBef>
              <a:spcAft>
                <a:spcPts val="0"/>
              </a:spcAft>
              <a:defRPr/>
            </a:pPr>
            <a:endParaRPr lang="en-US" sz="1400" dirty="0">
              <a:solidFill>
                <a:prstClr val="black"/>
              </a:solidFill>
              <a:latin typeface="Arial"/>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3">
            <a:extLst>
              <a:ext uri="{FF2B5EF4-FFF2-40B4-BE49-F238E27FC236}">
                <a16:creationId xmlns:a16="http://schemas.microsoft.com/office/drawing/2014/main" id="{DCB84F50-FFAC-E0AC-2DF7-9CE87FFF176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fld id="{1DC5F345-8F9A-0F46-87CE-3F439AE54BFD}" type="slidenum">
              <a:rPr lang="en-US" altLang="en-US" sz="1400" smtClean="0">
                <a:solidFill>
                  <a:srgbClr val="5F5F5F"/>
                </a:solidFill>
                <a:ea typeface="Geneva" panose="020B0503030404040204" pitchFamily="34" charset="0"/>
              </a:rPr>
              <a:pPr>
                <a:spcBef>
                  <a:spcPct val="0"/>
                </a:spcBef>
                <a:buClrTx/>
                <a:buFontTx/>
                <a:buNone/>
              </a:pPr>
              <a:t>14</a:t>
            </a:fld>
            <a:endParaRPr lang="en-US" altLang="en-US" sz="1400">
              <a:solidFill>
                <a:srgbClr val="5F5F5F"/>
              </a:solidFill>
              <a:ea typeface="Geneva" panose="020B0503030404040204" pitchFamily="34" charset="0"/>
            </a:endParaRPr>
          </a:p>
        </p:txBody>
      </p:sp>
      <p:sp>
        <p:nvSpPr>
          <p:cNvPr id="6" name="Rectangle 5">
            <a:extLst>
              <a:ext uri="{FF2B5EF4-FFF2-40B4-BE49-F238E27FC236}">
                <a16:creationId xmlns:a16="http://schemas.microsoft.com/office/drawing/2014/main" id="{56FCF4D0-58A2-A4C9-6C82-337BBD240C95}"/>
              </a:ext>
            </a:extLst>
          </p:cNvPr>
          <p:cNvSpPr/>
          <p:nvPr/>
        </p:nvSpPr>
        <p:spPr>
          <a:xfrm>
            <a:off x="3071813" y="1490663"/>
            <a:ext cx="2681287" cy="719137"/>
          </a:xfrm>
          <a:prstGeom prst="rect">
            <a:avLst/>
          </a:prstGeom>
          <a:solidFill>
            <a:srgbClr val="CC0033"/>
          </a:solidFill>
          <a:ln>
            <a:solidFill>
              <a:srgbClr val="CC0033"/>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800" b="1" dirty="0">
                <a:solidFill>
                  <a:schemeClr val="bg1"/>
                </a:solidFill>
              </a:rPr>
              <a:t>CONTACT US</a:t>
            </a:r>
          </a:p>
        </p:txBody>
      </p:sp>
      <p:pic>
        <p:nvPicPr>
          <p:cNvPr id="31748" name="Object 2" descr="preencoded.png">
            <a:extLst>
              <a:ext uri="{FF2B5EF4-FFF2-40B4-BE49-F238E27FC236}">
                <a16:creationId xmlns:a16="http://schemas.microsoft.com/office/drawing/2014/main" id="{89F5EED3-B525-DC7A-0F60-F1F75DD059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9963" y="3600450"/>
            <a:ext cx="1905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bject 3">
            <a:extLst>
              <a:ext uri="{FF2B5EF4-FFF2-40B4-BE49-F238E27FC236}">
                <a16:creationId xmlns:a16="http://schemas.microsoft.com/office/drawing/2014/main" id="{7028BC66-4A51-4F04-409D-F5F913D83D18}"/>
              </a:ext>
            </a:extLst>
          </p:cNvPr>
          <p:cNvSpPr/>
          <p:nvPr/>
        </p:nvSpPr>
        <p:spPr>
          <a:xfrm>
            <a:off x="0" y="3975100"/>
            <a:ext cx="628650" cy="268288"/>
          </a:xfrm>
          <a:prstGeom prst="rect">
            <a:avLst/>
          </a:prstGeom>
          <a:noFill/>
        </p:spPr>
        <p:txBody>
          <a:bodyPr lIns="0" tIns="0" rIns="0" bIns="0" anchor="ctr"/>
          <a:lstStyle/>
          <a:p>
            <a:pPr algn="ctr" eaLnBrk="1" fontAlgn="auto" hangingPunct="1">
              <a:lnSpc>
                <a:spcPts val="2117"/>
              </a:lnSpc>
              <a:spcBef>
                <a:spcPts val="0"/>
              </a:spcBef>
              <a:spcAft>
                <a:spcPts val="0"/>
              </a:spcAft>
              <a:defRPr/>
            </a:pPr>
            <a:r>
              <a:rPr lang="en-US" sz="1680" dirty="0">
                <a:solidFill>
                  <a:srgbClr val="2A2921"/>
                </a:solidFill>
                <a:latin typeface="Montserrat" pitchFamily="34" charset="0"/>
                <a:ea typeface="Montserrat" pitchFamily="34" charset="-122"/>
                <a:cs typeface="Montserrat" pitchFamily="34" charset="-120"/>
              </a:rPr>
              <a:t>1</a:t>
            </a:r>
            <a:endParaRPr lang="en-US" sz="1800" dirty="0">
              <a:solidFill>
                <a:prstClr val="black"/>
              </a:solidFill>
              <a:latin typeface="Arial"/>
              <a:ea typeface="+mn-ea"/>
              <a:cs typeface="+mn-cs"/>
            </a:endParaRPr>
          </a:p>
        </p:txBody>
      </p:sp>
      <p:sp>
        <p:nvSpPr>
          <p:cNvPr id="5" name="Object 4">
            <a:extLst>
              <a:ext uri="{FF2B5EF4-FFF2-40B4-BE49-F238E27FC236}">
                <a16:creationId xmlns:a16="http://schemas.microsoft.com/office/drawing/2014/main" id="{61D3F4DA-5A50-D3F2-D0EF-6D141090C82A}"/>
              </a:ext>
            </a:extLst>
          </p:cNvPr>
          <p:cNvSpPr/>
          <p:nvPr/>
        </p:nvSpPr>
        <p:spPr>
          <a:xfrm>
            <a:off x="885825" y="4011613"/>
            <a:ext cx="4084638" cy="922337"/>
          </a:xfrm>
          <a:prstGeom prst="rect">
            <a:avLst/>
          </a:prstGeom>
          <a:noFill/>
        </p:spPr>
        <p:txBody>
          <a:bodyPr lIns="0" tIns="0" rIns="0" bIns="0"/>
          <a:lstStyle/>
          <a:p>
            <a:pPr eaLnBrk="1" fontAlgn="auto" hangingPunct="1">
              <a:lnSpc>
                <a:spcPts val="1814"/>
              </a:lnSpc>
              <a:spcBef>
                <a:spcPts val="0"/>
              </a:spcBef>
              <a:spcAft>
                <a:spcPts val="0"/>
              </a:spcAft>
              <a:defRPr/>
            </a:pPr>
            <a:r>
              <a:rPr lang="en-US" sz="1440" dirty="0">
                <a:solidFill>
                  <a:srgbClr val="000000"/>
                </a:solidFill>
                <a:latin typeface="Montserrat" pitchFamily="34" charset="0"/>
                <a:ea typeface="Montserrat" pitchFamily="34" charset="-122"/>
                <a:cs typeface="Montserrat" pitchFamily="34" charset="-120"/>
              </a:rPr>
              <a:t>57 US Highway 1, Cook Campus (ASB II)</a:t>
            </a:r>
            <a:br>
              <a:rPr lang="en-US" sz="1440" dirty="0">
                <a:solidFill>
                  <a:srgbClr val="000000"/>
                </a:solidFill>
                <a:latin typeface="Montserrat" pitchFamily="34" charset="0"/>
                <a:ea typeface="Montserrat" pitchFamily="34" charset="-122"/>
                <a:cs typeface="Montserrat" pitchFamily="34" charset="-120"/>
              </a:rPr>
            </a:br>
            <a:r>
              <a:rPr lang="en-US" sz="1440" dirty="0">
                <a:solidFill>
                  <a:srgbClr val="000000"/>
                </a:solidFill>
                <a:latin typeface="Montserrat" pitchFamily="34" charset="0"/>
                <a:ea typeface="Montserrat" pitchFamily="34" charset="-122"/>
                <a:cs typeface="Montserrat" pitchFamily="34" charset="-120"/>
              </a:rPr>
              <a:t>848-932-3973</a:t>
            </a:r>
            <a:br>
              <a:rPr lang="en-US" sz="1440" dirty="0">
                <a:solidFill>
                  <a:srgbClr val="000000"/>
                </a:solidFill>
                <a:latin typeface="Montserrat" pitchFamily="34" charset="0"/>
                <a:ea typeface="Montserrat" pitchFamily="34" charset="-122"/>
                <a:cs typeface="Montserrat" pitchFamily="34" charset="-120"/>
              </a:rPr>
            </a:br>
            <a:br>
              <a:rPr lang="en-US" sz="1440" dirty="0">
                <a:solidFill>
                  <a:srgbClr val="000000"/>
                </a:solidFill>
                <a:latin typeface="Montserrat" pitchFamily="34" charset="0"/>
                <a:ea typeface="Montserrat" pitchFamily="34" charset="-122"/>
                <a:cs typeface="Montserrat" pitchFamily="34" charset="-120"/>
              </a:rPr>
            </a:br>
            <a:endParaRPr lang="en-US" sz="1800" dirty="0">
              <a:solidFill>
                <a:prstClr val="black"/>
              </a:solidFill>
              <a:latin typeface="Arial"/>
              <a:ea typeface="+mn-ea"/>
              <a:cs typeface="+mn-cs"/>
            </a:endParaRPr>
          </a:p>
        </p:txBody>
      </p:sp>
      <p:sp>
        <p:nvSpPr>
          <p:cNvPr id="8" name="Object 6">
            <a:extLst>
              <a:ext uri="{FF2B5EF4-FFF2-40B4-BE49-F238E27FC236}">
                <a16:creationId xmlns:a16="http://schemas.microsoft.com/office/drawing/2014/main" id="{95D43BE8-1A12-69C1-C8B2-188F6602267D}"/>
              </a:ext>
            </a:extLst>
          </p:cNvPr>
          <p:cNvSpPr/>
          <p:nvPr/>
        </p:nvSpPr>
        <p:spPr>
          <a:xfrm>
            <a:off x="4692650" y="3971925"/>
            <a:ext cx="628650" cy="268288"/>
          </a:xfrm>
          <a:prstGeom prst="rect">
            <a:avLst/>
          </a:prstGeom>
          <a:noFill/>
        </p:spPr>
        <p:txBody>
          <a:bodyPr lIns="0" tIns="0" rIns="0" bIns="0" anchor="ctr"/>
          <a:lstStyle/>
          <a:p>
            <a:pPr algn="ctr" eaLnBrk="1" fontAlgn="auto" hangingPunct="1">
              <a:lnSpc>
                <a:spcPts val="2117"/>
              </a:lnSpc>
              <a:spcBef>
                <a:spcPts val="0"/>
              </a:spcBef>
              <a:spcAft>
                <a:spcPts val="0"/>
              </a:spcAft>
              <a:defRPr/>
            </a:pPr>
            <a:r>
              <a:rPr lang="en-US" sz="1680" dirty="0">
                <a:solidFill>
                  <a:srgbClr val="2A2921"/>
                </a:solidFill>
                <a:latin typeface="Montserrat" pitchFamily="34" charset="0"/>
                <a:ea typeface="Montserrat" pitchFamily="34" charset="-122"/>
                <a:cs typeface="Montserrat" pitchFamily="34" charset="-120"/>
              </a:rPr>
              <a:t>2</a:t>
            </a:r>
            <a:endParaRPr lang="en-US" sz="1800" dirty="0">
              <a:solidFill>
                <a:prstClr val="black"/>
              </a:solidFill>
              <a:latin typeface="Arial"/>
              <a:ea typeface="+mn-ea"/>
              <a:cs typeface="+mn-cs"/>
            </a:endParaRPr>
          </a:p>
        </p:txBody>
      </p:sp>
      <p:sp>
        <p:nvSpPr>
          <p:cNvPr id="9" name="Object 7">
            <a:extLst>
              <a:ext uri="{FF2B5EF4-FFF2-40B4-BE49-F238E27FC236}">
                <a16:creationId xmlns:a16="http://schemas.microsoft.com/office/drawing/2014/main" id="{E8512F1C-2176-8E9B-BCC7-C8560B6500B0}"/>
              </a:ext>
            </a:extLst>
          </p:cNvPr>
          <p:cNvSpPr/>
          <p:nvPr/>
        </p:nvSpPr>
        <p:spPr>
          <a:xfrm>
            <a:off x="5578475" y="4008438"/>
            <a:ext cx="4084638" cy="230187"/>
          </a:xfrm>
          <a:prstGeom prst="rect">
            <a:avLst/>
          </a:prstGeom>
          <a:noFill/>
        </p:spPr>
        <p:txBody>
          <a:bodyPr lIns="0" tIns="0" rIns="0" bIns="0"/>
          <a:lstStyle/>
          <a:p>
            <a:pPr eaLnBrk="1" fontAlgn="auto" hangingPunct="1">
              <a:lnSpc>
                <a:spcPts val="1814"/>
              </a:lnSpc>
              <a:spcBef>
                <a:spcPts val="0"/>
              </a:spcBef>
              <a:spcAft>
                <a:spcPts val="0"/>
              </a:spcAft>
              <a:defRPr/>
            </a:pPr>
            <a:r>
              <a:rPr lang="en-US" sz="1440" u="sng" dirty="0">
                <a:solidFill>
                  <a:srgbClr val="11A9E2"/>
                </a:solidFill>
                <a:latin typeface="Montserrat" pitchFamily="34" charset="0"/>
                <a:ea typeface="Montserrat" pitchFamily="34" charset="-122"/>
                <a:cs typeface="Montserrat" pitchFamily="34" charset="-120"/>
                <a:hlinkClick r:id="rId4"/>
              </a:rPr>
              <a:t>employmentequity@hr.rutgers.edu</a:t>
            </a:r>
            <a:endParaRPr lang="en-US" sz="1440" u="sng" dirty="0">
              <a:solidFill>
                <a:srgbClr val="11A9E2"/>
              </a:solidFill>
              <a:latin typeface="Montserrat" pitchFamily="34" charset="0"/>
              <a:ea typeface="Montserrat" pitchFamily="34" charset="-122"/>
              <a:cs typeface="Montserrat" pitchFamily="34" charset="-120"/>
            </a:endParaRPr>
          </a:p>
          <a:p>
            <a:pPr eaLnBrk="1" fontAlgn="auto" hangingPunct="1">
              <a:lnSpc>
                <a:spcPts val="1814"/>
              </a:lnSpc>
              <a:spcBef>
                <a:spcPts val="0"/>
              </a:spcBef>
              <a:spcAft>
                <a:spcPts val="0"/>
              </a:spcAft>
              <a:defRPr/>
            </a:pPr>
            <a:r>
              <a:rPr lang="en-US" sz="1800" dirty="0">
                <a:solidFill>
                  <a:prstClr val="black"/>
                </a:solidFill>
                <a:latin typeface="Arial"/>
                <a:ea typeface="+mn-ea"/>
                <a:cs typeface="+mn-cs"/>
              </a:rPr>
              <a:t>https://uhr.rutgers.edu/oee/home</a:t>
            </a:r>
          </a:p>
          <a:p>
            <a:pPr eaLnBrk="1" fontAlgn="auto" hangingPunct="1">
              <a:lnSpc>
                <a:spcPts val="1814"/>
              </a:lnSpc>
              <a:spcBef>
                <a:spcPts val="0"/>
              </a:spcBef>
              <a:spcAft>
                <a:spcPts val="0"/>
              </a:spcAft>
              <a:defRPr/>
            </a:pPr>
            <a:endParaRPr lang="en-US" sz="1800" dirty="0">
              <a:solidFill>
                <a:prstClr val="black"/>
              </a:solidFill>
              <a:latin typeface="Arial"/>
              <a:ea typeface="+mn-ea"/>
              <a:cs typeface="+mn-cs"/>
            </a:endParaRPr>
          </a:p>
        </p:txBody>
      </p:sp>
      <p:pic>
        <p:nvPicPr>
          <p:cNvPr id="31753" name="Object 8" descr="preencoded.png">
            <a:extLst>
              <a:ext uri="{FF2B5EF4-FFF2-40B4-BE49-F238E27FC236}">
                <a16:creationId xmlns:a16="http://schemas.microsoft.com/office/drawing/2014/main" id="{30E0940A-9D41-E913-6E59-DD4DF87DC2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9488" y="5262563"/>
            <a:ext cx="190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bject 9">
            <a:extLst>
              <a:ext uri="{FF2B5EF4-FFF2-40B4-BE49-F238E27FC236}">
                <a16:creationId xmlns:a16="http://schemas.microsoft.com/office/drawing/2014/main" id="{E528DF30-004E-623B-65E9-26143F7F9078}"/>
              </a:ext>
            </a:extLst>
          </p:cNvPr>
          <p:cNvSpPr/>
          <p:nvPr/>
        </p:nvSpPr>
        <p:spPr>
          <a:xfrm>
            <a:off x="0" y="5365750"/>
            <a:ext cx="628650" cy="268288"/>
          </a:xfrm>
          <a:prstGeom prst="rect">
            <a:avLst/>
          </a:prstGeom>
          <a:noFill/>
        </p:spPr>
        <p:txBody>
          <a:bodyPr lIns="0" tIns="0" rIns="0" bIns="0" anchor="ctr"/>
          <a:lstStyle/>
          <a:p>
            <a:pPr algn="ctr" eaLnBrk="1" fontAlgn="auto" hangingPunct="1">
              <a:lnSpc>
                <a:spcPts val="2117"/>
              </a:lnSpc>
              <a:spcBef>
                <a:spcPts val="0"/>
              </a:spcBef>
              <a:spcAft>
                <a:spcPts val="0"/>
              </a:spcAft>
              <a:defRPr/>
            </a:pPr>
            <a:r>
              <a:rPr lang="en-US" sz="1680" dirty="0">
                <a:solidFill>
                  <a:srgbClr val="2A2921"/>
                </a:solidFill>
                <a:latin typeface="Montserrat" pitchFamily="34" charset="0"/>
                <a:ea typeface="Montserrat" pitchFamily="34" charset="-122"/>
                <a:cs typeface="Montserrat" pitchFamily="34" charset="-120"/>
              </a:rPr>
              <a:t>3</a:t>
            </a:r>
            <a:endParaRPr lang="en-US" sz="1800" dirty="0">
              <a:solidFill>
                <a:prstClr val="black"/>
              </a:solidFill>
              <a:latin typeface="Arial"/>
              <a:ea typeface="+mn-ea"/>
              <a:cs typeface="+mn-cs"/>
            </a:endParaRPr>
          </a:p>
        </p:txBody>
      </p:sp>
      <p:sp>
        <p:nvSpPr>
          <p:cNvPr id="13" name="Object 11">
            <a:extLst>
              <a:ext uri="{FF2B5EF4-FFF2-40B4-BE49-F238E27FC236}">
                <a16:creationId xmlns:a16="http://schemas.microsoft.com/office/drawing/2014/main" id="{561B71AC-D8C3-4D4A-42CA-3F0271D28668}"/>
              </a:ext>
            </a:extLst>
          </p:cNvPr>
          <p:cNvSpPr/>
          <p:nvPr/>
        </p:nvSpPr>
        <p:spPr>
          <a:xfrm>
            <a:off x="885825" y="6067425"/>
            <a:ext cx="4084638" cy="214313"/>
          </a:xfrm>
          <a:prstGeom prst="rect">
            <a:avLst/>
          </a:prstGeom>
          <a:noFill/>
        </p:spPr>
        <p:txBody>
          <a:bodyPr lIns="0" tIns="0" rIns="0" bIns="0"/>
          <a:lstStyle/>
          <a:p>
            <a:pPr eaLnBrk="1" fontAlgn="auto" hangingPunct="1">
              <a:lnSpc>
                <a:spcPts val="1680"/>
              </a:lnSpc>
              <a:spcBef>
                <a:spcPts val="663"/>
              </a:spcBef>
              <a:spcAft>
                <a:spcPts val="0"/>
              </a:spcAft>
              <a:defRPr/>
            </a:pPr>
            <a:endParaRPr lang="en-US" sz="1800" dirty="0">
              <a:solidFill>
                <a:prstClr val="black"/>
              </a:solidFill>
              <a:latin typeface="Arial"/>
              <a:ea typeface="+mn-ea"/>
              <a:cs typeface="+mn-cs"/>
            </a:endParaRPr>
          </a:p>
        </p:txBody>
      </p:sp>
      <p:sp>
        <p:nvSpPr>
          <p:cNvPr id="15" name="Object 13">
            <a:extLst>
              <a:ext uri="{FF2B5EF4-FFF2-40B4-BE49-F238E27FC236}">
                <a16:creationId xmlns:a16="http://schemas.microsoft.com/office/drawing/2014/main" id="{2958211F-915C-8879-5B2D-E6916A0FB273}"/>
              </a:ext>
            </a:extLst>
          </p:cNvPr>
          <p:cNvSpPr/>
          <p:nvPr/>
        </p:nvSpPr>
        <p:spPr>
          <a:xfrm>
            <a:off x="4692650" y="5362575"/>
            <a:ext cx="628650" cy="268288"/>
          </a:xfrm>
          <a:prstGeom prst="rect">
            <a:avLst/>
          </a:prstGeom>
          <a:noFill/>
        </p:spPr>
        <p:txBody>
          <a:bodyPr lIns="0" tIns="0" rIns="0" bIns="0" anchor="ctr"/>
          <a:lstStyle/>
          <a:p>
            <a:pPr algn="ctr" eaLnBrk="1" fontAlgn="auto" hangingPunct="1">
              <a:lnSpc>
                <a:spcPts val="2117"/>
              </a:lnSpc>
              <a:spcBef>
                <a:spcPts val="0"/>
              </a:spcBef>
              <a:spcAft>
                <a:spcPts val="0"/>
              </a:spcAft>
              <a:defRPr/>
            </a:pPr>
            <a:endParaRPr lang="en-US" sz="1800" dirty="0">
              <a:solidFill>
                <a:prstClr val="black"/>
              </a:solidFill>
              <a:latin typeface="Arial"/>
              <a:ea typeface="+mn-ea"/>
              <a:cs typeface="+mn-cs"/>
            </a:endParaRPr>
          </a:p>
        </p:txBody>
      </p:sp>
      <p:sp>
        <p:nvSpPr>
          <p:cNvPr id="16" name="Object 14">
            <a:extLst>
              <a:ext uri="{FF2B5EF4-FFF2-40B4-BE49-F238E27FC236}">
                <a16:creationId xmlns:a16="http://schemas.microsoft.com/office/drawing/2014/main" id="{FC61ADD8-B4BF-9375-DBE9-AE7938086296}"/>
              </a:ext>
            </a:extLst>
          </p:cNvPr>
          <p:cNvSpPr/>
          <p:nvPr/>
        </p:nvSpPr>
        <p:spPr>
          <a:xfrm>
            <a:off x="5568950" y="5399088"/>
            <a:ext cx="4084638" cy="230187"/>
          </a:xfrm>
          <a:prstGeom prst="rect">
            <a:avLst/>
          </a:prstGeom>
          <a:noFill/>
        </p:spPr>
        <p:txBody>
          <a:bodyPr lIns="0" tIns="0" rIns="0" bIns="0"/>
          <a:lstStyle/>
          <a:p>
            <a:pPr eaLnBrk="1" fontAlgn="auto" hangingPunct="1">
              <a:lnSpc>
                <a:spcPts val="1814"/>
              </a:lnSpc>
              <a:spcBef>
                <a:spcPts val="0"/>
              </a:spcBef>
              <a:spcAft>
                <a:spcPts val="0"/>
              </a:spcAft>
              <a:defRPr/>
            </a:pPr>
            <a:endParaRPr lang="en-US" sz="1800" dirty="0">
              <a:solidFill>
                <a:prstClr val="black"/>
              </a:solidFill>
              <a:latin typeface="Arial"/>
              <a:ea typeface="+mn-ea"/>
              <a:cs typeface="+mn-cs"/>
            </a:endParaRPr>
          </a:p>
        </p:txBody>
      </p:sp>
      <p:sp>
        <p:nvSpPr>
          <p:cNvPr id="17" name="Object 10">
            <a:extLst>
              <a:ext uri="{FF2B5EF4-FFF2-40B4-BE49-F238E27FC236}">
                <a16:creationId xmlns:a16="http://schemas.microsoft.com/office/drawing/2014/main" id="{4B2BE515-843B-AA78-A0FF-66E8C0628636}"/>
              </a:ext>
            </a:extLst>
          </p:cNvPr>
          <p:cNvSpPr/>
          <p:nvPr/>
        </p:nvSpPr>
        <p:spPr>
          <a:xfrm>
            <a:off x="885825" y="5305425"/>
            <a:ext cx="4084638" cy="231775"/>
          </a:xfrm>
          <a:prstGeom prst="rect">
            <a:avLst/>
          </a:prstGeom>
          <a:noFill/>
        </p:spPr>
        <p:txBody>
          <a:bodyPr lIns="0" tIns="0" rIns="0" bIns="0"/>
          <a:lstStyle/>
          <a:p>
            <a:pPr eaLnBrk="1" fontAlgn="auto" hangingPunct="1">
              <a:lnSpc>
                <a:spcPts val="1814"/>
              </a:lnSpc>
              <a:spcBef>
                <a:spcPts val="0"/>
              </a:spcBef>
              <a:spcAft>
                <a:spcPts val="0"/>
              </a:spcAft>
              <a:defRPr/>
            </a:pPr>
            <a:r>
              <a:rPr lang="en-US" sz="1440" dirty="0">
                <a:solidFill>
                  <a:srgbClr val="2A2921"/>
                </a:solidFill>
                <a:latin typeface="Montserrat" pitchFamily="34" charset="0"/>
                <a:ea typeface="+mn-ea"/>
                <a:cs typeface="+mn-cs"/>
              </a:rPr>
              <a:t>Melissa Ercolano, Director, OEE	</a:t>
            </a:r>
            <a:endParaRPr lang="en-US" sz="1800" dirty="0">
              <a:solidFill>
                <a:prstClr val="black"/>
              </a:solidFill>
              <a:latin typeface="Arial"/>
              <a:ea typeface="+mn-ea"/>
              <a:cs typeface="+mn-cs"/>
            </a:endParaRPr>
          </a:p>
        </p:txBody>
      </p:sp>
      <p:sp>
        <p:nvSpPr>
          <p:cNvPr id="18" name="Object 11">
            <a:extLst>
              <a:ext uri="{FF2B5EF4-FFF2-40B4-BE49-F238E27FC236}">
                <a16:creationId xmlns:a16="http://schemas.microsoft.com/office/drawing/2014/main" id="{2E6E7EB0-D118-1B3E-1B7A-769A97DA0F22}"/>
              </a:ext>
            </a:extLst>
          </p:cNvPr>
          <p:cNvSpPr/>
          <p:nvPr/>
        </p:nvSpPr>
        <p:spPr>
          <a:xfrm>
            <a:off x="896938" y="5584825"/>
            <a:ext cx="4084637" cy="212725"/>
          </a:xfrm>
          <a:prstGeom prst="rect">
            <a:avLst/>
          </a:prstGeom>
          <a:noFill/>
        </p:spPr>
        <p:txBody>
          <a:bodyPr lIns="0" tIns="0" rIns="0" bIns="0"/>
          <a:lstStyle/>
          <a:p>
            <a:pPr eaLnBrk="1" fontAlgn="auto" hangingPunct="1">
              <a:lnSpc>
                <a:spcPts val="1680"/>
              </a:lnSpc>
              <a:spcBef>
                <a:spcPts val="663"/>
              </a:spcBef>
              <a:spcAft>
                <a:spcPts val="0"/>
              </a:spcAft>
              <a:defRPr/>
            </a:pPr>
            <a:r>
              <a:rPr lang="en-US" sz="1200" dirty="0">
                <a:solidFill>
                  <a:srgbClr val="5A5A4C"/>
                </a:solidFill>
                <a:latin typeface="Montserrat" pitchFamily="34" charset="0"/>
                <a:ea typeface="+mn-ea"/>
                <a:cs typeface="+mn-cs"/>
              </a:rPr>
              <a:t>me501@hr.Rutgers.edu</a:t>
            </a:r>
            <a:endParaRPr lang="en-US" sz="1800" dirty="0">
              <a:solidFill>
                <a:prstClr val="black"/>
              </a:solidFill>
              <a:latin typeface="Arial"/>
              <a:ea typeface="+mn-ea"/>
              <a:cs typeface="+mn-cs"/>
            </a:endParaRPr>
          </a:p>
        </p:txBody>
      </p:sp>
      <p:pic>
        <p:nvPicPr>
          <p:cNvPr id="31760" name="Picture 4" descr="Contact Us Banner Images – Browse 19,220 Stock Photos, Vectors, and Video |  Adobe Stock">
            <a:extLst>
              <a:ext uri="{FF2B5EF4-FFF2-40B4-BE49-F238E27FC236}">
                <a16:creationId xmlns:a16="http://schemas.microsoft.com/office/drawing/2014/main" id="{504C6FB6-275E-56F2-2E47-9D96583E5D3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555625"/>
            <a:ext cx="9144000"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757A654-8866-142C-D6A0-D4D8FEC6E7F2}"/>
              </a:ext>
            </a:extLst>
          </p:cNvPr>
          <p:cNvSpPr/>
          <p:nvPr/>
        </p:nvSpPr>
        <p:spPr>
          <a:xfrm>
            <a:off x="3241675" y="6245225"/>
            <a:ext cx="2484438" cy="4762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9219" name="Picture 6" descr="Computer user holding coffee cup">
            <a:extLst>
              <a:ext uri="{FF2B5EF4-FFF2-40B4-BE49-F238E27FC236}">
                <a16:creationId xmlns:a16="http://schemas.microsoft.com/office/drawing/2014/main" id="{AC725617-2545-4F29-7EDB-8B9B8356F1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292" r="23434"/>
          <a:stretch>
            <a:fillRect/>
          </a:stretch>
        </p:blipFill>
        <p:spPr bwMode="auto">
          <a:xfrm>
            <a:off x="6472238" y="0"/>
            <a:ext cx="4429125" cy="689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Content Placeholder 2">
            <a:extLst>
              <a:ext uri="{FF2B5EF4-FFF2-40B4-BE49-F238E27FC236}">
                <a16:creationId xmlns:a16="http://schemas.microsoft.com/office/drawing/2014/main" id="{331CD8DD-85D6-332C-5AB7-B5370FE5FAB6}"/>
              </a:ext>
            </a:extLst>
          </p:cNvPr>
          <p:cNvSpPr>
            <a:spLocks noGrp="1" noChangeArrowheads="1"/>
          </p:cNvSpPr>
          <p:nvPr>
            <p:ph idx="1"/>
          </p:nvPr>
        </p:nvSpPr>
        <p:spPr>
          <a:xfrm>
            <a:off x="282575" y="1868488"/>
            <a:ext cx="5816600" cy="4852987"/>
          </a:xfrm>
        </p:spPr>
        <p:txBody>
          <a:bodyPr/>
          <a:lstStyle/>
          <a:p>
            <a:r>
              <a:rPr lang="en-US" altLang="en-US" sz="2000">
                <a:latin typeface="Montserrat" pitchFamily="2" charset="77"/>
                <a:ea typeface="ヒラギノ角ゴ Pro W3"/>
                <a:cs typeface="Geneva" panose="020B0503030404040204" pitchFamily="34" charset="0"/>
              </a:rPr>
              <a:t>HUMAN RESOURCES</a:t>
            </a:r>
          </a:p>
          <a:p>
            <a:pPr lvl="1"/>
            <a:r>
              <a:rPr lang="en-US" altLang="en-US" sz="1600">
                <a:latin typeface="Montserrat" pitchFamily="2" charset="77"/>
                <a:ea typeface="ヒラギノ角ゴ Pro W3"/>
                <a:cs typeface="ヒラギノ角ゴ Pro W3"/>
              </a:rPr>
              <a:t>OEE is a branch of Human Resources within University Human Resources.</a:t>
            </a:r>
          </a:p>
          <a:p>
            <a:pPr lvl="1"/>
            <a:r>
              <a:rPr lang="en-US" altLang="en-US" sz="1600">
                <a:latin typeface="Montserrat" pitchFamily="2" charset="77"/>
                <a:ea typeface="ヒラギノ角ゴ Pro W3"/>
                <a:cs typeface="ヒラギノ角ゴ Pro W3"/>
              </a:rPr>
              <a:t>Office of Workplace Culture in Human Resources</a:t>
            </a:r>
          </a:p>
          <a:p>
            <a:r>
              <a:rPr lang="en-US" altLang="en-US" sz="2000">
                <a:latin typeface="Montserrat" pitchFamily="2" charset="77"/>
                <a:ea typeface="ヒラギノ角ゴ Pro W3"/>
                <a:cs typeface="Geneva" panose="020B0503030404040204" pitchFamily="34" charset="0"/>
              </a:rPr>
              <a:t>OVERSEE UNIVERSITY POLICIES</a:t>
            </a:r>
          </a:p>
          <a:p>
            <a:pPr lvl="1"/>
            <a:r>
              <a:rPr lang="en-US" altLang="en-US" sz="1600">
                <a:latin typeface="Montserrat" pitchFamily="2" charset="77"/>
                <a:ea typeface="ヒラギノ角ゴ Pro W3"/>
                <a:cs typeface="ヒラギノ角ゴ Pro W3"/>
              </a:rPr>
              <a:t>Among other things, conduct investigations into whether University employees are engaging in conduct that violates one of the four policies we oversee.</a:t>
            </a:r>
          </a:p>
          <a:p>
            <a:r>
              <a:rPr lang="en-US" altLang="en-US" sz="2000">
                <a:latin typeface="Montserrat" pitchFamily="2" charset="77"/>
                <a:ea typeface="ヒラギノ角ゴ Pro W3"/>
                <a:cs typeface="Geneva" panose="020B0503030404040204" pitchFamily="34" charset="0"/>
              </a:rPr>
              <a:t>PROVIDE TRAINING</a:t>
            </a:r>
          </a:p>
          <a:p>
            <a:pPr lvl="1"/>
            <a:r>
              <a:rPr lang="en-US" altLang="en-US" sz="1600">
                <a:latin typeface="Montserrat" pitchFamily="2" charset="77"/>
                <a:ea typeface="ヒラギノ角ゴ Pro W3"/>
                <a:cs typeface="ヒラギノ角ゴ Pro W3"/>
              </a:rPr>
              <a:t>Providing trainings within the University about various topics to help create a work environment that is free from harassment.</a:t>
            </a:r>
          </a:p>
          <a:p>
            <a:r>
              <a:rPr lang="en-US" altLang="en-US" sz="2000">
                <a:latin typeface="Montserrat" pitchFamily="2" charset="77"/>
                <a:ea typeface="ヒラギノ角ゴ Pro W3"/>
                <a:cs typeface="Geneva" panose="020B0503030404040204" pitchFamily="34" charset="0"/>
              </a:rPr>
              <a:t>REQUEST SUPPORTIVE MEASURES</a:t>
            </a:r>
          </a:p>
          <a:p>
            <a:pPr lvl="1"/>
            <a:endParaRPr lang="en-US" altLang="en-US" sz="1600">
              <a:latin typeface="Montserrat" pitchFamily="2" charset="77"/>
              <a:ea typeface="ヒラギノ角ゴ Pro W3"/>
              <a:cs typeface="ヒラギノ角ゴ Pro W3"/>
            </a:endParaRPr>
          </a:p>
        </p:txBody>
      </p:sp>
      <p:sp>
        <p:nvSpPr>
          <p:cNvPr id="9221" name="Slide Number Placeholder 3">
            <a:extLst>
              <a:ext uri="{FF2B5EF4-FFF2-40B4-BE49-F238E27FC236}">
                <a16:creationId xmlns:a16="http://schemas.microsoft.com/office/drawing/2014/main" id="{5D2E75F5-2B23-D9F4-9D76-48DB7A6BE48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fld id="{65480FC6-5188-5249-A9C8-CC565CC7C247}" type="slidenum">
              <a:rPr lang="en-US" altLang="en-US" sz="1400" smtClean="0">
                <a:solidFill>
                  <a:schemeClr val="bg1"/>
                </a:solidFill>
                <a:ea typeface="Geneva" panose="020B0503030404040204" pitchFamily="34" charset="0"/>
              </a:rPr>
              <a:pPr>
                <a:spcBef>
                  <a:spcPct val="0"/>
                </a:spcBef>
                <a:buClrTx/>
                <a:buFontTx/>
                <a:buNone/>
              </a:pPr>
              <a:t>2</a:t>
            </a:fld>
            <a:endParaRPr lang="en-US" altLang="en-US" sz="1400">
              <a:solidFill>
                <a:schemeClr val="bg1"/>
              </a:solidFill>
              <a:ea typeface="Geneva" panose="020B0503030404040204" pitchFamily="34" charset="0"/>
            </a:endParaRPr>
          </a:p>
        </p:txBody>
      </p:sp>
      <p:sp>
        <p:nvSpPr>
          <p:cNvPr id="2" name="Rectangle 1">
            <a:extLst>
              <a:ext uri="{FF2B5EF4-FFF2-40B4-BE49-F238E27FC236}">
                <a16:creationId xmlns:a16="http://schemas.microsoft.com/office/drawing/2014/main" id="{834674DE-90C6-078D-751F-E0C59C6790BD}"/>
              </a:ext>
            </a:extLst>
          </p:cNvPr>
          <p:cNvSpPr/>
          <p:nvPr/>
        </p:nvSpPr>
        <p:spPr>
          <a:xfrm>
            <a:off x="0" y="809625"/>
            <a:ext cx="6267450" cy="730250"/>
          </a:xfrm>
          <a:prstGeom prst="rect">
            <a:avLst/>
          </a:prstGeom>
          <a:solidFill>
            <a:srgbClr val="CC0033"/>
          </a:solidFill>
          <a:ln>
            <a:solidFill>
              <a:srgbClr val="CC0033"/>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b="1" dirty="0">
                <a:solidFill>
                  <a:schemeClr val="bg1"/>
                </a:solidFill>
                <a:latin typeface="Montserrat" panose="00000500000000000000" pitchFamily="2" charset="0"/>
              </a:rPr>
              <a:t>OFFICE OF EMPLOYMENT EQUITY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a:extLst>
              <a:ext uri="{FF2B5EF4-FFF2-40B4-BE49-F238E27FC236}">
                <a16:creationId xmlns:a16="http://schemas.microsoft.com/office/drawing/2014/main" id="{F4623B4E-A324-DC92-C690-85051637152F}"/>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fld id="{A4FDE6B0-8D39-1443-B9A8-E091F4823C79}" type="slidenum">
              <a:rPr lang="en-US" altLang="en-US" sz="1400" smtClean="0">
                <a:solidFill>
                  <a:srgbClr val="5F5F5F"/>
                </a:solidFill>
                <a:ea typeface="Geneva" panose="020B0503030404040204" pitchFamily="34" charset="0"/>
              </a:rPr>
              <a:pPr>
                <a:spcBef>
                  <a:spcPct val="0"/>
                </a:spcBef>
                <a:buClrTx/>
                <a:buFontTx/>
                <a:buNone/>
              </a:pPr>
              <a:t>3</a:t>
            </a:fld>
            <a:endParaRPr lang="en-US" altLang="en-US" sz="1400">
              <a:solidFill>
                <a:srgbClr val="5F5F5F"/>
              </a:solidFill>
              <a:ea typeface="Geneva" panose="020B0503030404040204" pitchFamily="34" charset="0"/>
            </a:endParaRPr>
          </a:p>
        </p:txBody>
      </p:sp>
      <p:sp>
        <p:nvSpPr>
          <p:cNvPr id="3" name="Rectangle 2">
            <a:extLst>
              <a:ext uri="{FF2B5EF4-FFF2-40B4-BE49-F238E27FC236}">
                <a16:creationId xmlns:a16="http://schemas.microsoft.com/office/drawing/2014/main" id="{A440023E-760B-CD0A-E1A1-E103C7795C95}"/>
              </a:ext>
            </a:extLst>
          </p:cNvPr>
          <p:cNvSpPr/>
          <p:nvPr/>
        </p:nvSpPr>
        <p:spPr>
          <a:xfrm>
            <a:off x="0" y="677863"/>
            <a:ext cx="2871788" cy="730250"/>
          </a:xfrm>
          <a:prstGeom prst="rect">
            <a:avLst/>
          </a:prstGeom>
          <a:solidFill>
            <a:srgbClr val="CC0033"/>
          </a:solidFill>
          <a:ln>
            <a:solidFill>
              <a:srgbClr val="CC0033"/>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800" b="1" dirty="0">
                <a:solidFill>
                  <a:schemeClr val="bg1"/>
                </a:solidFill>
                <a:latin typeface="Montserrat" panose="00000500000000000000" pitchFamily="2" charset="0"/>
              </a:rPr>
              <a:t>POLICIES</a:t>
            </a:r>
          </a:p>
        </p:txBody>
      </p:sp>
      <p:graphicFrame>
        <p:nvGraphicFramePr>
          <p:cNvPr id="7" name="Content Placeholder 6">
            <a:extLst>
              <a:ext uri="{FF2B5EF4-FFF2-40B4-BE49-F238E27FC236}">
                <a16:creationId xmlns:a16="http://schemas.microsoft.com/office/drawing/2014/main" id="{CC7D3E1F-E8BA-F897-57F3-8E295DD25466}"/>
              </a:ext>
            </a:extLst>
          </p:cNvPr>
          <p:cNvGraphicFramePr>
            <a:graphicFrameLocks noGrp="1"/>
          </p:cNvGraphicFramePr>
          <p:nvPr>
            <p:ph idx="1"/>
          </p:nvPr>
        </p:nvGraphicFramePr>
        <p:xfrm>
          <a:off x="150920" y="1523999"/>
          <a:ext cx="8993080" cy="4721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mc:Choice xmlns:p14="http://schemas.microsoft.com/office/powerpoint/2010/main" Requires="p14">
          <p:contentPart p14:bwMode="auto" r:id="rId8">
            <p14:nvContentPartPr>
              <p14:cNvPr id="2" name="Ink 1">
                <a:extLst>
                  <a:ext uri="{FF2B5EF4-FFF2-40B4-BE49-F238E27FC236}">
                    <a16:creationId xmlns:a16="http://schemas.microsoft.com/office/drawing/2014/main" id="{869A0665-2B32-D72D-A6D1-04B87C65372F}"/>
                  </a:ext>
                </a:extLst>
              </p14:cNvPr>
              <p14:cNvContentPartPr/>
              <p14:nvPr/>
            </p14:nvContentPartPr>
            <p14:xfrm>
              <a:off x="10574797" y="6499706"/>
              <a:ext cx="360" cy="360"/>
            </p14:xfrm>
          </p:contentPart>
        </mc:Choice>
        <mc:Fallback>
          <p:pic>
            <p:nvPicPr>
              <p:cNvPr id="2" name="Ink 1">
                <a:extLst>
                  <a:ext uri="{FF2B5EF4-FFF2-40B4-BE49-F238E27FC236}">
                    <a16:creationId xmlns:a16="http://schemas.microsoft.com/office/drawing/2014/main" id="{869A0665-2B32-D72D-A6D1-04B87C65372F}"/>
                  </a:ext>
                </a:extLst>
              </p:cNvPr>
              <p:cNvPicPr/>
              <p:nvPr/>
            </p:nvPicPr>
            <p:blipFill>
              <a:blip r:embed="rId9"/>
              <a:stretch>
                <a:fillRect/>
              </a:stretch>
            </p:blipFill>
            <p:spPr>
              <a:xfrm>
                <a:off x="10568677" y="6493586"/>
                <a:ext cx="12600" cy="12600"/>
              </a:xfrm>
              <a:prstGeom prst="rect">
                <a:avLst/>
              </a:prstGeom>
            </p:spPr>
          </p:pic>
        </mc:Fallback>
      </mc:AlternateContent>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a:extLst>
              <a:ext uri="{FF2B5EF4-FFF2-40B4-BE49-F238E27FC236}">
                <a16:creationId xmlns:a16="http://schemas.microsoft.com/office/drawing/2014/main" id="{B2DB42F7-BCD1-1824-58BB-FFE034F9ADBE}"/>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fld id="{0C137931-9E5B-FA48-B9C8-B0EE02EA39DC}" type="slidenum">
              <a:rPr lang="en-US" altLang="en-US" sz="1400" smtClean="0">
                <a:solidFill>
                  <a:srgbClr val="5F5F5F"/>
                </a:solidFill>
                <a:ea typeface="Geneva" panose="020B0503030404040204" pitchFamily="34" charset="0"/>
              </a:rPr>
              <a:pPr>
                <a:spcBef>
                  <a:spcPct val="0"/>
                </a:spcBef>
                <a:buClrTx/>
                <a:buFontTx/>
                <a:buNone/>
              </a:pPr>
              <a:t>4</a:t>
            </a:fld>
            <a:endParaRPr lang="en-US" altLang="en-US" sz="1400">
              <a:solidFill>
                <a:srgbClr val="5F5F5F"/>
              </a:solidFill>
              <a:ea typeface="Geneva" panose="020B0503030404040204" pitchFamily="34" charset="0"/>
            </a:endParaRPr>
          </a:p>
        </p:txBody>
      </p:sp>
      <p:sp>
        <p:nvSpPr>
          <p:cNvPr id="3" name="Rectangle 2">
            <a:extLst>
              <a:ext uri="{FF2B5EF4-FFF2-40B4-BE49-F238E27FC236}">
                <a16:creationId xmlns:a16="http://schemas.microsoft.com/office/drawing/2014/main" id="{DDDABF27-821A-EA26-E50B-5402D4AF268F}"/>
              </a:ext>
            </a:extLst>
          </p:cNvPr>
          <p:cNvSpPr/>
          <p:nvPr/>
        </p:nvSpPr>
        <p:spPr>
          <a:xfrm>
            <a:off x="0" y="677863"/>
            <a:ext cx="9144000" cy="730250"/>
          </a:xfrm>
          <a:prstGeom prst="rect">
            <a:avLst/>
          </a:prstGeom>
          <a:solidFill>
            <a:srgbClr val="CC0033"/>
          </a:solidFill>
          <a:ln>
            <a:solidFill>
              <a:srgbClr val="CC0033"/>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800" b="1" dirty="0">
                <a:solidFill>
                  <a:schemeClr val="bg1"/>
                </a:solidFill>
                <a:latin typeface="Montserrat" panose="00000500000000000000" pitchFamily="2" charset="0"/>
              </a:rPr>
              <a:t>Covered Sexual Harassment under Title IX </a:t>
            </a:r>
          </a:p>
        </p:txBody>
      </p:sp>
      <p:grpSp>
        <p:nvGrpSpPr>
          <p:cNvPr id="13316" name="Group 19">
            <a:extLst>
              <a:ext uri="{FF2B5EF4-FFF2-40B4-BE49-F238E27FC236}">
                <a16:creationId xmlns:a16="http://schemas.microsoft.com/office/drawing/2014/main" id="{0780CBCD-56FB-1B8F-7256-7C3EEEE0BA53}"/>
              </a:ext>
            </a:extLst>
          </p:cNvPr>
          <p:cNvGrpSpPr>
            <a:grpSpLocks/>
          </p:cNvGrpSpPr>
          <p:nvPr/>
        </p:nvGrpSpPr>
        <p:grpSpPr bwMode="auto">
          <a:xfrm>
            <a:off x="571500" y="4684713"/>
            <a:ext cx="3567113" cy="955675"/>
            <a:chOff x="657224" y="4482307"/>
            <a:chExt cx="3567113" cy="955675"/>
          </a:xfrm>
        </p:grpSpPr>
        <p:pic>
          <p:nvPicPr>
            <p:cNvPr id="13335" name="Object 5" descr="preencoded.png">
              <a:extLst>
                <a:ext uri="{FF2B5EF4-FFF2-40B4-BE49-F238E27FC236}">
                  <a16:creationId xmlns:a16="http://schemas.microsoft.com/office/drawing/2014/main" id="{4E9EA3FC-17D4-B3F1-CBE7-2ACB76F620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224" y="4529932"/>
              <a:ext cx="438150"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bject 6">
              <a:extLst>
                <a:ext uri="{FF2B5EF4-FFF2-40B4-BE49-F238E27FC236}">
                  <a16:creationId xmlns:a16="http://schemas.microsoft.com/office/drawing/2014/main" id="{2913FA7D-A6A5-7FFA-AE67-A1C0A5ACC482}"/>
                </a:ext>
              </a:extLst>
            </p:cNvPr>
            <p:cNvSpPr/>
            <p:nvPr/>
          </p:nvSpPr>
          <p:spPr>
            <a:xfrm>
              <a:off x="1395412" y="4482307"/>
              <a:ext cx="2828925" cy="230187"/>
            </a:xfrm>
            <a:prstGeom prst="rect">
              <a:avLst/>
            </a:prstGeom>
            <a:noFill/>
          </p:spPr>
          <p:txBody>
            <a:bodyPr lIns="0" tIns="0" rIns="0" bIns="0"/>
            <a:lstStyle/>
            <a:p>
              <a:pPr eaLnBrk="1" fontAlgn="auto" hangingPunct="1">
                <a:lnSpc>
                  <a:spcPts val="1814"/>
                </a:lnSpc>
                <a:spcBef>
                  <a:spcPts val="0"/>
                </a:spcBef>
                <a:spcAft>
                  <a:spcPts val="0"/>
                </a:spcAft>
                <a:defRPr/>
              </a:pPr>
              <a:r>
                <a:rPr lang="en-US" sz="2000" b="1" dirty="0">
                  <a:latin typeface="Montserrat" pitchFamily="34" charset="0"/>
                  <a:ea typeface="Montserrat" pitchFamily="34" charset="-122"/>
                  <a:cs typeface="Montserrat" pitchFamily="34" charset="-120"/>
                </a:rPr>
                <a:t>Sexual Assault</a:t>
              </a:r>
              <a:endParaRPr lang="en-US" sz="2800" b="1" dirty="0">
                <a:latin typeface="Arial"/>
                <a:ea typeface="+mn-ea"/>
                <a:cs typeface="+mn-cs"/>
              </a:endParaRPr>
            </a:p>
          </p:txBody>
        </p:sp>
        <p:sp>
          <p:nvSpPr>
            <p:cNvPr id="9" name="Object 7">
              <a:extLst>
                <a:ext uri="{FF2B5EF4-FFF2-40B4-BE49-F238E27FC236}">
                  <a16:creationId xmlns:a16="http://schemas.microsoft.com/office/drawing/2014/main" id="{90CB630E-4003-635D-9CB6-961725F8CDBE}"/>
                </a:ext>
              </a:extLst>
            </p:cNvPr>
            <p:cNvSpPr/>
            <p:nvPr/>
          </p:nvSpPr>
          <p:spPr>
            <a:xfrm>
              <a:off x="1395412" y="4798219"/>
              <a:ext cx="2828925" cy="639763"/>
            </a:xfrm>
            <a:prstGeom prst="rect">
              <a:avLst/>
            </a:prstGeom>
            <a:noFill/>
          </p:spPr>
          <p:txBody>
            <a:bodyPr lIns="0" tIns="0" rIns="0" bIns="0"/>
            <a:lstStyle/>
            <a:p>
              <a:pPr eaLnBrk="1" fontAlgn="auto" hangingPunct="1">
                <a:lnSpc>
                  <a:spcPts val="1680"/>
                </a:lnSpc>
                <a:spcBef>
                  <a:spcPts val="663"/>
                </a:spcBef>
                <a:spcAft>
                  <a:spcPts val="0"/>
                </a:spcAft>
                <a:defRPr/>
              </a:pPr>
              <a:r>
                <a:rPr lang="en-US" sz="1800" dirty="0">
                  <a:latin typeface="Montserrat" pitchFamily="34" charset="0"/>
                  <a:ea typeface="Montserrat" pitchFamily="34" charset="-122"/>
                  <a:cs typeface="Montserrat" pitchFamily="34" charset="-120"/>
                </a:rPr>
                <a:t>Sexual contact or behavior without explicit consent. </a:t>
              </a:r>
              <a:endParaRPr lang="en-US" sz="2800" dirty="0">
                <a:latin typeface="Arial"/>
                <a:ea typeface="+mn-ea"/>
                <a:cs typeface="+mn-cs"/>
              </a:endParaRPr>
            </a:p>
          </p:txBody>
        </p:sp>
      </p:grpSp>
      <p:grpSp>
        <p:nvGrpSpPr>
          <p:cNvPr id="13317" name="Group 22">
            <a:extLst>
              <a:ext uri="{FF2B5EF4-FFF2-40B4-BE49-F238E27FC236}">
                <a16:creationId xmlns:a16="http://schemas.microsoft.com/office/drawing/2014/main" id="{BC237EC0-F910-387C-4EBB-BCB5D13C95A5}"/>
              </a:ext>
            </a:extLst>
          </p:cNvPr>
          <p:cNvGrpSpPr>
            <a:grpSpLocks/>
          </p:cNvGrpSpPr>
          <p:nvPr/>
        </p:nvGrpSpPr>
        <p:grpSpPr bwMode="auto">
          <a:xfrm>
            <a:off x="4729163" y="2338388"/>
            <a:ext cx="3535362" cy="1022350"/>
            <a:chOff x="4729163" y="2338388"/>
            <a:chExt cx="3535362" cy="1022789"/>
          </a:xfrm>
        </p:grpSpPr>
        <p:pic>
          <p:nvPicPr>
            <p:cNvPr id="13332" name="Object 8" descr="preencoded.png">
              <a:extLst>
                <a:ext uri="{FF2B5EF4-FFF2-40B4-BE49-F238E27FC236}">
                  <a16:creationId xmlns:a16="http://schemas.microsoft.com/office/drawing/2014/main" id="{43D8971C-143D-1362-EED3-A93E89BCA4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9163" y="2435225"/>
              <a:ext cx="436562"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bject 9">
              <a:extLst>
                <a:ext uri="{FF2B5EF4-FFF2-40B4-BE49-F238E27FC236}">
                  <a16:creationId xmlns:a16="http://schemas.microsoft.com/office/drawing/2014/main" id="{C7BF1A5F-F14E-3FFD-2A09-2BA6A9D3721F}"/>
                </a:ext>
              </a:extLst>
            </p:cNvPr>
            <p:cNvSpPr/>
            <p:nvPr/>
          </p:nvSpPr>
          <p:spPr>
            <a:xfrm>
              <a:off x="5437188" y="2338388"/>
              <a:ext cx="2827337" cy="230286"/>
            </a:xfrm>
            <a:prstGeom prst="rect">
              <a:avLst/>
            </a:prstGeom>
            <a:noFill/>
          </p:spPr>
          <p:txBody>
            <a:bodyPr lIns="0" tIns="0" rIns="0" bIns="0"/>
            <a:lstStyle/>
            <a:p>
              <a:pPr eaLnBrk="1" fontAlgn="auto" hangingPunct="1">
                <a:lnSpc>
                  <a:spcPts val="1814"/>
                </a:lnSpc>
                <a:spcBef>
                  <a:spcPts val="0"/>
                </a:spcBef>
                <a:spcAft>
                  <a:spcPts val="0"/>
                </a:spcAft>
                <a:defRPr/>
              </a:pPr>
              <a:r>
                <a:rPr lang="en-US" sz="2000" b="1" dirty="0">
                  <a:latin typeface="Montserrat" pitchFamily="34" charset="0"/>
                  <a:ea typeface="Montserrat" pitchFamily="34" charset="-122"/>
                  <a:cs typeface="Montserrat" pitchFamily="34" charset="-120"/>
                </a:rPr>
                <a:t>Dating Violence</a:t>
              </a:r>
              <a:endParaRPr lang="en-US" sz="2800" b="1" dirty="0">
                <a:latin typeface="Arial"/>
                <a:ea typeface="+mn-ea"/>
                <a:cs typeface="+mn-cs"/>
              </a:endParaRPr>
            </a:p>
          </p:txBody>
        </p:sp>
        <p:sp>
          <p:nvSpPr>
            <p:cNvPr id="12" name="Object 10">
              <a:extLst>
                <a:ext uri="{FF2B5EF4-FFF2-40B4-BE49-F238E27FC236}">
                  <a16:creationId xmlns:a16="http://schemas.microsoft.com/office/drawing/2014/main" id="{EB3C8154-2475-CCD7-881A-DDBE560498DD}"/>
                </a:ext>
              </a:extLst>
            </p:cNvPr>
            <p:cNvSpPr/>
            <p:nvPr/>
          </p:nvSpPr>
          <p:spPr>
            <a:xfrm>
              <a:off x="5437188" y="2719552"/>
              <a:ext cx="2827337" cy="641625"/>
            </a:xfrm>
            <a:prstGeom prst="rect">
              <a:avLst/>
            </a:prstGeom>
            <a:noFill/>
          </p:spPr>
          <p:txBody>
            <a:bodyPr lIns="0" tIns="0" rIns="0" bIns="0"/>
            <a:lstStyle/>
            <a:p>
              <a:pPr eaLnBrk="1" fontAlgn="auto" hangingPunct="1">
                <a:lnSpc>
                  <a:spcPts val="1680"/>
                </a:lnSpc>
                <a:spcBef>
                  <a:spcPts val="663"/>
                </a:spcBef>
                <a:spcAft>
                  <a:spcPts val="0"/>
                </a:spcAft>
                <a:defRPr/>
              </a:pPr>
              <a:r>
                <a:rPr lang="en-US" sz="1800" dirty="0">
                  <a:latin typeface="Montserrat" pitchFamily="34" charset="0"/>
                  <a:ea typeface="Montserrat" pitchFamily="34" charset="-122"/>
                  <a:cs typeface="Montserrat" pitchFamily="34" charset="-120"/>
                </a:rPr>
                <a:t>Violence committed by a person in a romantic relationship. </a:t>
              </a:r>
              <a:endParaRPr lang="en-US" sz="2800" dirty="0">
                <a:latin typeface="Arial"/>
                <a:ea typeface="+mn-ea"/>
                <a:cs typeface="+mn-cs"/>
              </a:endParaRPr>
            </a:p>
          </p:txBody>
        </p:sp>
      </p:grpSp>
      <p:grpSp>
        <p:nvGrpSpPr>
          <p:cNvPr id="13318" name="Group 23">
            <a:extLst>
              <a:ext uri="{FF2B5EF4-FFF2-40B4-BE49-F238E27FC236}">
                <a16:creationId xmlns:a16="http://schemas.microsoft.com/office/drawing/2014/main" id="{481A2119-0E22-D5F6-BB92-330249D2A902}"/>
              </a:ext>
            </a:extLst>
          </p:cNvPr>
          <p:cNvGrpSpPr>
            <a:grpSpLocks/>
          </p:cNvGrpSpPr>
          <p:nvPr/>
        </p:nvGrpSpPr>
        <p:grpSpPr bwMode="auto">
          <a:xfrm>
            <a:off x="4729163" y="4289425"/>
            <a:ext cx="3459162" cy="955675"/>
            <a:chOff x="4805363" y="4289425"/>
            <a:chExt cx="3459162" cy="955675"/>
          </a:xfrm>
        </p:grpSpPr>
        <p:pic>
          <p:nvPicPr>
            <p:cNvPr id="13329" name="Object 11" descr="preencoded.png">
              <a:extLst>
                <a:ext uri="{FF2B5EF4-FFF2-40B4-BE49-F238E27FC236}">
                  <a16:creationId xmlns:a16="http://schemas.microsoft.com/office/drawing/2014/main" id="{D2C4CAD6-F8B6-B348-7EFF-B8344D700D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5363" y="4386263"/>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Object 12">
              <a:extLst>
                <a:ext uri="{FF2B5EF4-FFF2-40B4-BE49-F238E27FC236}">
                  <a16:creationId xmlns:a16="http://schemas.microsoft.com/office/drawing/2014/main" id="{4A7362CE-B2A4-4513-60E1-1AC17AB0A2D6}"/>
                </a:ext>
              </a:extLst>
            </p:cNvPr>
            <p:cNvSpPr/>
            <p:nvPr/>
          </p:nvSpPr>
          <p:spPr>
            <a:xfrm>
              <a:off x="5437188" y="4289425"/>
              <a:ext cx="2827337" cy="230188"/>
            </a:xfrm>
            <a:prstGeom prst="rect">
              <a:avLst/>
            </a:prstGeom>
            <a:noFill/>
          </p:spPr>
          <p:txBody>
            <a:bodyPr lIns="0" tIns="0" rIns="0" bIns="0"/>
            <a:lstStyle/>
            <a:p>
              <a:pPr eaLnBrk="1" fontAlgn="auto" hangingPunct="1">
                <a:lnSpc>
                  <a:spcPts val="1814"/>
                </a:lnSpc>
                <a:spcBef>
                  <a:spcPts val="0"/>
                </a:spcBef>
                <a:spcAft>
                  <a:spcPts val="0"/>
                </a:spcAft>
                <a:defRPr/>
              </a:pPr>
              <a:r>
                <a:rPr lang="en-US" sz="2000" b="1" dirty="0">
                  <a:latin typeface="Montserrat" pitchFamily="34" charset="0"/>
                  <a:ea typeface="Montserrat" pitchFamily="34" charset="-122"/>
                  <a:cs typeface="Montserrat" pitchFamily="34" charset="-120"/>
                </a:rPr>
                <a:t>Stalking</a:t>
              </a:r>
              <a:endParaRPr lang="en-US" sz="2800" b="1" dirty="0">
                <a:latin typeface="Arial"/>
                <a:ea typeface="+mn-ea"/>
                <a:cs typeface="+mn-cs"/>
              </a:endParaRPr>
            </a:p>
          </p:txBody>
        </p:sp>
        <p:sp>
          <p:nvSpPr>
            <p:cNvPr id="15" name="Object 13">
              <a:extLst>
                <a:ext uri="{FF2B5EF4-FFF2-40B4-BE49-F238E27FC236}">
                  <a16:creationId xmlns:a16="http://schemas.microsoft.com/office/drawing/2014/main" id="{6DFECB5B-9FE8-5BC8-FA1A-2AB7D466E397}"/>
                </a:ext>
              </a:extLst>
            </p:cNvPr>
            <p:cNvSpPr/>
            <p:nvPr/>
          </p:nvSpPr>
          <p:spPr>
            <a:xfrm>
              <a:off x="5437188" y="4605338"/>
              <a:ext cx="2827337" cy="639762"/>
            </a:xfrm>
            <a:prstGeom prst="rect">
              <a:avLst/>
            </a:prstGeom>
            <a:noFill/>
          </p:spPr>
          <p:txBody>
            <a:bodyPr lIns="0" tIns="0" rIns="0" bIns="0"/>
            <a:lstStyle/>
            <a:p>
              <a:pPr eaLnBrk="1" fontAlgn="auto" hangingPunct="1">
                <a:lnSpc>
                  <a:spcPts val="1680"/>
                </a:lnSpc>
                <a:spcBef>
                  <a:spcPts val="663"/>
                </a:spcBef>
                <a:spcAft>
                  <a:spcPts val="0"/>
                </a:spcAft>
                <a:defRPr/>
              </a:pPr>
              <a:r>
                <a:rPr lang="en-US" sz="1800" dirty="0">
                  <a:latin typeface="Montserrat" pitchFamily="34" charset="0"/>
                  <a:ea typeface="Montserrat" pitchFamily="34" charset="-122"/>
                  <a:cs typeface="Montserrat" pitchFamily="34" charset="-120"/>
                </a:rPr>
                <a:t>Repeated harassment or threatening behavior. </a:t>
              </a:r>
              <a:endParaRPr lang="en-US" sz="2800" dirty="0">
                <a:latin typeface="Arial"/>
                <a:ea typeface="+mn-ea"/>
                <a:cs typeface="+mn-cs"/>
              </a:endParaRPr>
            </a:p>
          </p:txBody>
        </p:sp>
      </p:grpSp>
      <p:sp>
        <p:nvSpPr>
          <p:cNvPr id="13319" name="Object 11">
            <a:extLst>
              <a:ext uri="{FF2B5EF4-FFF2-40B4-BE49-F238E27FC236}">
                <a16:creationId xmlns:a16="http://schemas.microsoft.com/office/drawing/2014/main" id="{7A4C1FE8-01A9-E4EF-1228-ADBC09B0D577}"/>
              </a:ext>
            </a:extLst>
          </p:cNvPr>
          <p:cNvSpPr>
            <a:spLocks noChangeArrowheads="1"/>
          </p:cNvSpPr>
          <p:nvPr/>
        </p:nvSpPr>
        <p:spPr bwMode="auto">
          <a:xfrm>
            <a:off x="0" y="5719763"/>
            <a:ext cx="9228138" cy="498475"/>
          </a:xfrm>
          <a:prstGeom prst="rect">
            <a:avLst/>
          </a:prstGeom>
          <a:solidFill>
            <a:srgbClr val="1C1B1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endParaRPr lang="en-US" altLang="en-US" sz="2400">
              <a:solidFill>
                <a:schemeClr val="tx1"/>
              </a:solidFill>
              <a:cs typeface="ヒラギノ角ゴ Pro W3"/>
            </a:endParaRPr>
          </a:p>
        </p:txBody>
      </p:sp>
      <p:sp>
        <p:nvSpPr>
          <p:cNvPr id="17" name="Object 12">
            <a:extLst>
              <a:ext uri="{FF2B5EF4-FFF2-40B4-BE49-F238E27FC236}">
                <a16:creationId xmlns:a16="http://schemas.microsoft.com/office/drawing/2014/main" id="{88BF7AB2-65BC-B6CD-88D7-C1C08BAF84BA}"/>
              </a:ext>
            </a:extLst>
          </p:cNvPr>
          <p:cNvSpPr/>
          <p:nvPr/>
        </p:nvSpPr>
        <p:spPr>
          <a:xfrm>
            <a:off x="-60325" y="5816600"/>
            <a:ext cx="9094788" cy="152400"/>
          </a:xfrm>
          <a:prstGeom prst="rect">
            <a:avLst/>
          </a:prstGeom>
          <a:noFill/>
        </p:spPr>
        <p:txBody>
          <a:bodyPr lIns="0" tIns="0" rIns="0" bIns="0"/>
          <a:lstStyle/>
          <a:p>
            <a:pPr algn="ctr" eaLnBrk="1" fontAlgn="auto" hangingPunct="1">
              <a:lnSpc>
                <a:spcPts val="2268"/>
              </a:lnSpc>
              <a:spcBef>
                <a:spcPts val="0"/>
              </a:spcBef>
              <a:spcAft>
                <a:spcPts val="0"/>
              </a:spcAft>
              <a:defRPr/>
            </a:pPr>
            <a:r>
              <a:rPr lang="en-US" sz="1400" dirty="0">
                <a:solidFill>
                  <a:srgbClr val="FFFFFF"/>
                </a:solidFill>
                <a:latin typeface="Montserrat" pitchFamily="34" charset="0"/>
                <a:ea typeface="Montserrat" pitchFamily="34" charset="-122"/>
                <a:cs typeface="Montserrat" pitchFamily="34" charset="-120"/>
              </a:rPr>
              <a:t>These types of sexual harassment are prohibited under Title IX.</a:t>
            </a:r>
            <a:endParaRPr lang="en-US" sz="1400" dirty="0">
              <a:solidFill>
                <a:prstClr val="black"/>
              </a:solidFill>
              <a:latin typeface="Arial"/>
              <a:ea typeface="+mn-ea"/>
              <a:cs typeface="+mn-cs"/>
            </a:endParaRPr>
          </a:p>
        </p:txBody>
      </p:sp>
      <p:grpSp>
        <p:nvGrpSpPr>
          <p:cNvPr id="13321" name="Group 20">
            <a:extLst>
              <a:ext uri="{FF2B5EF4-FFF2-40B4-BE49-F238E27FC236}">
                <a16:creationId xmlns:a16="http://schemas.microsoft.com/office/drawing/2014/main" id="{B9A29460-1016-730C-A48F-18DB748104DF}"/>
              </a:ext>
            </a:extLst>
          </p:cNvPr>
          <p:cNvGrpSpPr>
            <a:grpSpLocks/>
          </p:cNvGrpSpPr>
          <p:nvPr/>
        </p:nvGrpSpPr>
        <p:grpSpPr bwMode="auto">
          <a:xfrm>
            <a:off x="571500" y="3292475"/>
            <a:ext cx="3830638" cy="900113"/>
            <a:chOff x="608100" y="3249253"/>
            <a:chExt cx="3829845" cy="900833"/>
          </a:xfrm>
        </p:grpSpPr>
        <p:sp>
          <p:nvSpPr>
            <p:cNvPr id="6" name="Object 4">
              <a:extLst>
                <a:ext uri="{FF2B5EF4-FFF2-40B4-BE49-F238E27FC236}">
                  <a16:creationId xmlns:a16="http://schemas.microsoft.com/office/drawing/2014/main" id="{5F7F3EB6-82F7-573F-F674-42EE0FEBD80D}"/>
                </a:ext>
              </a:extLst>
            </p:cNvPr>
            <p:cNvSpPr/>
            <p:nvPr/>
          </p:nvSpPr>
          <p:spPr>
            <a:xfrm>
              <a:off x="1262015" y="3509811"/>
              <a:ext cx="2828339" cy="640275"/>
            </a:xfrm>
            <a:prstGeom prst="rect">
              <a:avLst/>
            </a:prstGeom>
            <a:noFill/>
          </p:spPr>
          <p:txBody>
            <a:bodyPr lIns="0" tIns="0" rIns="0" bIns="0"/>
            <a:lstStyle/>
            <a:p>
              <a:pPr eaLnBrk="1" fontAlgn="auto" hangingPunct="1">
                <a:lnSpc>
                  <a:spcPts val="1680"/>
                </a:lnSpc>
                <a:spcBef>
                  <a:spcPts val="663"/>
                </a:spcBef>
                <a:spcAft>
                  <a:spcPts val="0"/>
                </a:spcAft>
                <a:defRPr/>
              </a:pPr>
              <a:r>
                <a:rPr lang="en-US" sz="1800" dirty="0">
                  <a:latin typeface="Montserrat" pitchFamily="34" charset="0"/>
                  <a:ea typeface="Montserrat" pitchFamily="34" charset="-122"/>
                  <a:cs typeface="Montserrat" pitchFamily="34" charset="-120"/>
                </a:rPr>
                <a:t>Harassment that is severe, pervasive and objectively offensive. </a:t>
              </a:r>
              <a:endParaRPr lang="en-US" sz="2800" dirty="0">
                <a:latin typeface="Arial"/>
                <a:ea typeface="+mn-ea"/>
                <a:cs typeface="+mn-cs"/>
              </a:endParaRPr>
            </a:p>
          </p:txBody>
        </p:sp>
        <p:pic>
          <p:nvPicPr>
            <p:cNvPr id="13327" name="Object 5" descr="preencoded.png">
              <a:extLst>
                <a:ext uri="{FF2B5EF4-FFF2-40B4-BE49-F238E27FC236}">
                  <a16:creationId xmlns:a16="http://schemas.microsoft.com/office/drawing/2014/main" id="{488CA297-EB49-014C-EC20-58D2B9FD6C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100" y="3293462"/>
              <a:ext cx="438150"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Object 6">
              <a:extLst>
                <a:ext uri="{FF2B5EF4-FFF2-40B4-BE49-F238E27FC236}">
                  <a16:creationId xmlns:a16="http://schemas.microsoft.com/office/drawing/2014/main" id="{0B84C9CA-3B00-44D1-EEB2-D39A478493FE}"/>
                </a:ext>
              </a:extLst>
            </p:cNvPr>
            <p:cNvSpPr/>
            <p:nvPr/>
          </p:nvSpPr>
          <p:spPr>
            <a:xfrm>
              <a:off x="1262015" y="3249253"/>
              <a:ext cx="3175930" cy="230372"/>
            </a:xfrm>
            <a:prstGeom prst="rect">
              <a:avLst/>
            </a:prstGeom>
            <a:noFill/>
          </p:spPr>
          <p:txBody>
            <a:bodyPr lIns="0" tIns="0" rIns="0" bIns="0"/>
            <a:lstStyle/>
            <a:p>
              <a:pPr eaLnBrk="1" fontAlgn="auto" hangingPunct="1">
                <a:lnSpc>
                  <a:spcPts val="1814"/>
                </a:lnSpc>
                <a:spcBef>
                  <a:spcPts val="0"/>
                </a:spcBef>
                <a:spcAft>
                  <a:spcPts val="0"/>
                </a:spcAft>
                <a:defRPr/>
              </a:pPr>
              <a:r>
                <a:rPr lang="en-US" sz="2000" b="1" dirty="0">
                  <a:latin typeface="Montserrat" pitchFamily="34" charset="0"/>
                  <a:ea typeface="Montserrat" pitchFamily="34" charset="-122"/>
                  <a:cs typeface="Montserrat" pitchFamily="34" charset="-120"/>
                </a:rPr>
                <a:t>Severe </a:t>
              </a:r>
              <a:r>
                <a:rPr lang="en-US" sz="2000" b="1" u="sng" dirty="0">
                  <a:latin typeface="Montserrat" pitchFamily="34" charset="0"/>
                  <a:ea typeface="Montserrat" pitchFamily="34" charset="-122"/>
                  <a:cs typeface="Montserrat" pitchFamily="34" charset="-120"/>
                </a:rPr>
                <a:t>AND</a:t>
              </a:r>
              <a:r>
                <a:rPr lang="en-US" sz="2000" b="1" dirty="0">
                  <a:latin typeface="Montserrat" pitchFamily="34" charset="0"/>
                  <a:ea typeface="Montserrat" pitchFamily="34" charset="-122"/>
                  <a:cs typeface="Montserrat" pitchFamily="34" charset="-120"/>
                </a:rPr>
                <a:t> Pervasive</a:t>
              </a:r>
              <a:r>
                <a:rPr lang="en-US" sz="2000" b="1" u="sng" dirty="0">
                  <a:latin typeface="Montserrat" pitchFamily="34" charset="0"/>
                  <a:ea typeface="Montserrat" pitchFamily="34" charset="-122"/>
                  <a:cs typeface="Montserrat" pitchFamily="34" charset="-120"/>
                </a:rPr>
                <a:t> </a:t>
              </a:r>
              <a:endParaRPr lang="en-US" sz="2800" b="1" u="sng" dirty="0">
                <a:latin typeface="Arial"/>
                <a:ea typeface="+mn-ea"/>
                <a:cs typeface="+mn-cs"/>
              </a:endParaRPr>
            </a:p>
          </p:txBody>
        </p:sp>
      </p:grpSp>
      <p:grpSp>
        <p:nvGrpSpPr>
          <p:cNvPr id="13322" name="Group 21">
            <a:extLst>
              <a:ext uri="{FF2B5EF4-FFF2-40B4-BE49-F238E27FC236}">
                <a16:creationId xmlns:a16="http://schemas.microsoft.com/office/drawing/2014/main" id="{58C14C21-C079-F74B-C0AC-4D44D5C58BA9}"/>
              </a:ext>
            </a:extLst>
          </p:cNvPr>
          <p:cNvGrpSpPr>
            <a:grpSpLocks/>
          </p:cNvGrpSpPr>
          <p:nvPr/>
        </p:nvGrpSpPr>
        <p:grpSpPr bwMode="auto">
          <a:xfrm>
            <a:off x="571500" y="1651000"/>
            <a:ext cx="3597275" cy="1147763"/>
            <a:chOff x="572293" y="1651001"/>
            <a:chExt cx="3596879" cy="1148308"/>
          </a:xfrm>
        </p:grpSpPr>
        <p:pic>
          <p:nvPicPr>
            <p:cNvPr id="13323" name="Object 2" descr="preencoded.png">
              <a:extLst>
                <a:ext uri="{FF2B5EF4-FFF2-40B4-BE49-F238E27FC236}">
                  <a16:creationId xmlns:a16="http://schemas.microsoft.com/office/drawing/2014/main" id="{1FAD27E9-39D6-CD09-379C-46B0BB3E24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293" y="1938338"/>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ject 3">
              <a:extLst>
                <a:ext uri="{FF2B5EF4-FFF2-40B4-BE49-F238E27FC236}">
                  <a16:creationId xmlns:a16="http://schemas.microsoft.com/office/drawing/2014/main" id="{6B13AD6F-4B66-EE56-B4AF-2A3B213964DF}"/>
                </a:ext>
              </a:extLst>
            </p:cNvPr>
            <p:cNvSpPr/>
            <p:nvPr/>
          </p:nvSpPr>
          <p:spPr>
            <a:xfrm>
              <a:off x="1310400" y="1651001"/>
              <a:ext cx="2828614" cy="231885"/>
            </a:xfrm>
            <a:prstGeom prst="rect">
              <a:avLst/>
            </a:prstGeom>
            <a:noFill/>
          </p:spPr>
          <p:txBody>
            <a:bodyPr lIns="0" tIns="0" rIns="0" bIns="0"/>
            <a:lstStyle/>
            <a:p>
              <a:pPr eaLnBrk="1" fontAlgn="auto" hangingPunct="1">
                <a:lnSpc>
                  <a:spcPts val="1814"/>
                </a:lnSpc>
                <a:spcBef>
                  <a:spcPts val="0"/>
                </a:spcBef>
                <a:spcAft>
                  <a:spcPts val="0"/>
                </a:spcAft>
                <a:defRPr/>
              </a:pPr>
              <a:r>
                <a:rPr lang="en-US" sz="2000" b="1" dirty="0">
                  <a:latin typeface="Montserrat" pitchFamily="34" charset="0"/>
                  <a:ea typeface="Montserrat" pitchFamily="34" charset="-122"/>
                  <a:cs typeface="Montserrat" pitchFamily="34" charset="-120"/>
                </a:rPr>
                <a:t>Quid Pro Quo Harassment</a:t>
              </a:r>
              <a:endParaRPr lang="en-US" sz="2800" b="1" dirty="0">
                <a:latin typeface="Arial"/>
                <a:ea typeface="+mn-ea"/>
                <a:cs typeface="+mn-cs"/>
              </a:endParaRPr>
            </a:p>
          </p:txBody>
        </p:sp>
        <p:sp>
          <p:nvSpPr>
            <p:cNvPr id="19" name="Object 4">
              <a:extLst>
                <a:ext uri="{FF2B5EF4-FFF2-40B4-BE49-F238E27FC236}">
                  <a16:creationId xmlns:a16="http://schemas.microsoft.com/office/drawing/2014/main" id="{90CCA64A-FE26-495B-1731-0756D8B4B3BA}"/>
                </a:ext>
              </a:extLst>
            </p:cNvPr>
            <p:cNvSpPr/>
            <p:nvPr/>
          </p:nvSpPr>
          <p:spPr>
            <a:xfrm>
              <a:off x="1340558" y="2159242"/>
              <a:ext cx="2828614" cy="640067"/>
            </a:xfrm>
            <a:prstGeom prst="rect">
              <a:avLst/>
            </a:prstGeom>
            <a:noFill/>
          </p:spPr>
          <p:txBody>
            <a:bodyPr lIns="0" tIns="0" rIns="0" bIns="0"/>
            <a:lstStyle/>
            <a:p>
              <a:pPr eaLnBrk="1" fontAlgn="auto" hangingPunct="1">
                <a:lnSpc>
                  <a:spcPts val="1680"/>
                </a:lnSpc>
                <a:spcBef>
                  <a:spcPts val="663"/>
                </a:spcBef>
                <a:spcAft>
                  <a:spcPts val="0"/>
                </a:spcAft>
                <a:defRPr/>
              </a:pPr>
              <a:r>
                <a:rPr lang="en-US" sz="1800" dirty="0">
                  <a:latin typeface="Montserrat" pitchFamily="34" charset="0"/>
                  <a:ea typeface="Montserrat" pitchFamily="34" charset="-122"/>
                  <a:cs typeface="Montserrat" pitchFamily="34" charset="-120"/>
                </a:rPr>
                <a:t>Sexual relations are required in exchange for continued employment or benefits</a:t>
              </a:r>
              <a:endParaRPr lang="en-US" sz="2800" dirty="0">
                <a:latin typeface="Arial"/>
                <a:ea typeface="+mn-ea"/>
                <a:cs typeface="+mn-cs"/>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a:extLst>
              <a:ext uri="{FF2B5EF4-FFF2-40B4-BE49-F238E27FC236}">
                <a16:creationId xmlns:a16="http://schemas.microsoft.com/office/drawing/2014/main" id="{1EAA04C9-1CD1-DDD2-783B-25399B17BBE1}"/>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fld id="{D212772E-8321-AE4B-B7F8-1E84D18FEA36}" type="slidenum">
              <a:rPr lang="en-US" altLang="en-US" sz="1400" smtClean="0">
                <a:solidFill>
                  <a:srgbClr val="5F5F5F"/>
                </a:solidFill>
                <a:ea typeface="Geneva" panose="020B0503030404040204" pitchFamily="34" charset="0"/>
              </a:rPr>
              <a:pPr>
                <a:spcBef>
                  <a:spcPct val="0"/>
                </a:spcBef>
                <a:buClrTx/>
                <a:buFontTx/>
                <a:buNone/>
              </a:pPr>
              <a:t>5</a:t>
            </a:fld>
            <a:endParaRPr lang="en-US" altLang="en-US" sz="1400">
              <a:solidFill>
                <a:srgbClr val="5F5F5F"/>
              </a:solidFill>
              <a:ea typeface="Geneva" panose="020B0503030404040204" pitchFamily="34" charset="0"/>
            </a:endParaRPr>
          </a:p>
        </p:txBody>
      </p:sp>
      <p:sp>
        <p:nvSpPr>
          <p:cNvPr id="3" name="Rectangle 2">
            <a:extLst>
              <a:ext uri="{FF2B5EF4-FFF2-40B4-BE49-F238E27FC236}">
                <a16:creationId xmlns:a16="http://schemas.microsoft.com/office/drawing/2014/main" id="{29618D6C-CD73-78FD-58BD-AC720887FD5B}"/>
              </a:ext>
            </a:extLst>
          </p:cNvPr>
          <p:cNvSpPr/>
          <p:nvPr/>
        </p:nvSpPr>
        <p:spPr>
          <a:xfrm>
            <a:off x="0" y="677863"/>
            <a:ext cx="5886450" cy="730250"/>
          </a:xfrm>
          <a:prstGeom prst="rect">
            <a:avLst/>
          </a:prstGeom>
          <a:solidFill>
            <a:srgbClr val="CC0033"/>
          </a:solidFill>
          <a:ln>
            <a:solidFill>
              <a:srgbClr val="CC0033"/>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800" b="1" dirty="0">
                <a:solidFill>
                  <a:schemeClr val="bg1"/>
                </a:solidFill>
                <a:latin typeface="Montserrat" panose="00000500000000000000" pitchFamily="2" charset="0"/>
              </a:rPr>
              <a:t>Supervisor’s Duty to Report</a:t>
            </a:r>
          </a:p>
        </p:txBody>
      </p:sp>
      <p:sp>
        <p:nvSpPr>
          <p:cNvPr id="15364" name="Object 11">
            <a:extLst>
              <a:ext uri="{FF2B5EF4-FFF2-40B4-BE49-F238E27FC236}">
                <a16:creationId xmlns:a16="http://schemas.microsoft.com/office/drawing/2014/main" id="{9866882B-F9B8-F2BF-99FB-425F4AEC0EDF}"/>
              </a:ext>
            </a:extLst>
          </p:cNvPr>
          <p:cNvSpPr>
            <a:spLocks noChangeArrowheads="1"/>
          </p:cNvSpPr>
          <p:nvPr/>
        </p:nvSpPr>
        <p:spPr bwMode="auto">
          <a:xfrm>
            <a:off x="-20638" y="5291138"/>
            <a:ext cx="9228138" cy="752475"/>
          </a:xfrm>
          <a:prstGeom prst="rect">
            <a:avLst/>
          </a:prstGeom>
          <a:solidFill>
            <a:srgbClr val="1C1B1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endParaRPr lang="en-US" altLang="en-US" sz="2400">
              <a:solidFill>
                <a:schemeClr val="tx1"/>
              </a:solidFill>
              <a:cs typeface="ヒラギノ角ゴ Pro W3"/>
            </a:endParaRPr>
          </a:p>
        </p:txBody>
      </p:sp>
      <p:sp>
        <p:nvSpPr>
          <p:cNvPr id="15365" name="Object 12">
            <a:extLst>
              <a:ext uri="{FF2B5EF4-FFF2-40B4-BE49-F238E27FC236}">
                <a16:creationId xmlns:a16="http://schemas.microsoft.com/office/drawing/2014/main" id="{DA398CC5-B31F-A2BB-0781-A9710F7A3950}"/>
              </a:ext>
            </a:extLst>
          </p:cNvPr>
          <p:cNvSpPr>
            <a:spLocks noChangeArrowheads="1"/>
          </p:cNvSpPr>
          <p:nvPr/>
        </p:nvSpPr>
        <p:spPr bwMode="auto">
          <a:xfrm>
            <a:off x="-20638" y="5373688"/>
            <a:ext cx="9096376"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lgn="ctr">
              <a:lnSpc>
                <a:spcPts val="2263"/>
              </a:lnSpc>
              <a:spcBef>
                <a:spcPct val="0"/>
              </a:spcBef>
              <a:buClrTx/>
              <a:buFontTx/>
              <a:buNone/>
            </a:pPr>
            <a:r>
              <a:rPr lang="en-US" altLang="en-US" sz="1600">
                <a:solidFill>
                  <a:srgbClr val="FFFFFF"/>
                </a:solidFill>
                <a:latin typeface="Montserrat" pitchFamily="2" charset="77"/>
                <a:cs typeface="ヒラギノ角ゴ Pro W3"/>
              </a:rPr>
              <a:t>Supervisors have a duty to immediately report all details of complaints of prohibited conduct to OEE</a:t>
            </a:r>
            <a:endParaRPr lang="en-US" altLang="en-US" sz="1200">
              <a:solidFill>
                <a:schemeClr val="tx1"/>
              </a:solidFill>
              <a:cs typeface="ヒラギノ角ゴ Pro W3"/>
            </a:endParaRPr>
          </a:p>
        </p:txBody>
      </p:sp>
      <p:pic>
        <p:nvPicPr>
          <p:cNvPr id="15366" name="Object 2" descr="preencoded.png">
            <a:extLst>
              <a:ext uri="{FF2B5EF4-FFF2-40B4-BE49-F238E27FC236}">
                <a16:creationId xmlns:a16="http://schemas.microsoft.com/office/drawing/2014/main" id="{24DDA8CA-B1AA-C115-9B81-E0E3BF88BB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6088" y="1779588"/>
            <a:ext cx="10001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Object 3">
            <a:extLst>
              <a:ext uri="{FF2B5EF4-FFF2-40B4-BE49-F238E27FC236}">
                <a16:creationId xmlns:a16="http://schemas.microsoft.com/office/drawing/2014/main" id="{43729F77-91AE-2297-B6F1-ED8AFDDDE1E2}"/>
              </a:ext>
            </a:extLst>
          </p:cNvPr>
          <p:cNvSpPr>
            <a:spLocks noChangeArrowheads="1"/>
          </p:cNvSpPr>
          <p:nvPr/>
        </p:nvSpPr>
        <p:spPr bwMode="auto">
          <a:xfrm>
            <a:off x="185738" y="2886075"/>
            <a:ext cx="4065587"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lgn="ctr">
              <a:lnSpc>
                <a:spcPts val="1813"/>
              </a:lnSpc>
              <a:spcBef>
                <a:spcPct val="0"/>
              </a:spcBef>
              <a:buClrTx/>
              <a:buFontTx/>
              <a:buNone/>
            </a:pPr>
            <a:r>
              <a:rPr lang="en-US" altLang="en-US" sz="1200">
                <a:solidFill>
                  <a:srgbClr val="2A2921"/>
                </a:solidFill>
                <a:latin typeface="Montserrat" pitchFamily="2" charset="77"/>
                <a:cs typeface="ヒラギノ角ゴ Pro W3"/>
              </a:rPr>
              <a:t>University employees must report complaints of discrimination and/or harassment based on membership in a protected class, sexual harassment, and workplace violence to OEE</a:t>
            </a:r>
            <a:endParaRPr lang="en-US" altLang="en-US" sz="1800">
              <a:solidFill>
                <a:schemeClr val="tx1"/>
              </a:solidFill>
              <a:cs typeface="ヒラギノ角ゴ Pro W3"/>
            </a:endParaRPr>
          </a:p>
        </p:txBody>
      </p:sp>
      <p:sp>
        <p:nvSpPr>
          <p:cNvPr id="5" name="Object 4">
            <a:extLst>
              <a:ext uri="{FF2B5EF4-FFF2-40B4-BE49-F238E27FC236}">
                <a16:creationId xmlns:a16="http://schemas.microsoft.com/office/drawing/2014/main" id="{543D048D-EC1B-46D9-F528-07F333127F66}"/>
              </a:ext>
            </a:extLst>
          </p:cNvPr>
          <p:cNvSpPr/>
          <p:nvPr/>
        </p:nvSpPr>
        <p:spPr>
          <a:xfrm>
            <a:off x="185738" y="4124325"/>
            <a:ext cx="4065587" cy="639763"/>
          </a:xfrm>
          <a:prstGeom prst="rect">
            <a:avLst/>
          </a:prstGeom>
          <a:noFill/>
        </p:spPr>
        <p:txBody>
          <a:bodyPr lIns="0" tIns="0" rIns="0" bIns="0"/>
          <a:lstStyle/>
          <a:p>
            <a:pPr algn="ctr">
              <a:lnSpc>
                <a:spcPts val="1680"/>
              </a:lnSpc>
              <a:spcBef>
                <a:spcPts val="663"/>
              </a:spcBef>
              <a:defRPr/>
            </a:pPr>
            <a:r>
              <a:rPr lang="en-US" sz="1050" dirty="0">
                <a:solidFill>
                  <a:srgbClr val="5A5A4C"/>
                </a:solidFill>
                <a:latin typeface="Montserrat" pitchFamily="34" charset="0"/>
                <a:ea typeface="Montserrat" pitchFamily="34" charset="-122"/>
                <a:cs typeface="Montserrat" pitchFamily="34" charset="-120"/>
              </a:rPr>
              <a:t>Administrators, supervisors/managers, and faculty have an affirmative obligation to immediately report such complaints to OEE</a:t>
            </a:r>
            <a:endParaRPr lang="en-US" sz="1800" dirty="0"/>
          </a:p>
        </p:txBody>
      </p:sp>
      <p:pic>
        <p:nvPicPr>
          <p:cNvPr id="15369" name="Object 5" descr="preencoded.png">
            <a:extLst>
              <a:ext uri="{FF2B5EF4-FFF2-40B4-BE49-F238E27FC236}">
                <a16:creationId xmlns:a16="http://schemas.microsoft.com/office/drawing/2014/main" id="{E6F79AED-FE13-C947-CEB6-C55DECDDD4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8425" y="1779588"/>
            <a:ext cx="885825"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0" name="Object 6">
            <a:extLst>
              <a:ext uri="{FF2B5EF4-FFF2-40B4-BE49-F238E27FC236}">
                <a16:creationId xmlns:a16="http://schemas.microsoft.com/office/drawing/2014/main" id="{3C3271F7-0343-601A-D095-99C829C15DF4}"/>
              </a:ext>
            </a:extLst>
          </p:cNvPr>
          <p:cNvSpPr>
            <a:spLocks noChangeArrowheads="1"/>
          </p:cNvSpPr>
          <p:nvPr/>
        </p:nvSpPr>
        <p:spPr bwMode="auto">
          <a:xfrm>
            <a:off x="4787900" y="2898775"/>
            <a:ext cx="4170363" cy="69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lgn="ctr">
              <a:lnSpc>
                <a:spcPts val="1813"/>
              </a:lnSpc>
              <a:spcBef>
                <a:spcPct val="0"/>
              </a:spcBef>
              <a:buClrTx/>
              <a:buFontTx/>
              <a:buNone/>
            </a:pPr>
            <a:r>
              <a:rPr lang="en-US" altLang="en-US" sz="1200">
                <a:solidFill>
                  <a:srgbClr val="2A2921"/>
                </a:solidFill>
                <a:latin typeface="Montserrat" pitchFamily="2" charset="77"/>
                <a:cs typeface="ヒラギノ角ゴ Pro W3"/>
              </a:rPr>
              <a:t>Employees must report details of prohibited conduct under TIX involving students to a TIX Coordinator</a:t>
            </a:r>
            <a:endParaRPr lang="en-US" altLang="en-US" sz="1800">
              <a:solidFill>
                <a:schemeClr val="tx1"/>
              </a:solidFill>
              <a:cs typeface="ヒラギノ角ゴ Pro W3"/>
            </a:endParaRPr>
          </a:p>
        </p:txBody>
      </p:sp>
      <p:sp>
        <p:nvSpPr>
          <p:cNvPr id="19" name="Object 7">
            <a:extLst>
              <a:ext uri="{FF2B5EF4-FFF2-40B4-BE49-F238E27FC236}">
                <a16:creationId xmlns:a16="http://schemas.microsoft.com/office/drawing/2014/main" id="{3948B444-9E61-5048-32A9-778150F179B0}"/>
              </a:ext>
            </a:extLst>
          </p:cNvPr>
          <p:cNvSpPr/>
          <p:nvPr/>
        </p:nvSpPr>
        <p:spPr>
          <a:xfrm>
            <a:off x="4787900" y="3675063"/>
            <a:ext cx="4170363" cy="639762"/>
          </a:xfrm>
          <a:prstGeom prst="rect">
            <a:avLst/>
          </a:prstGeom>
          <a:noFill/>
        </p:spPr>
        <p:txBody>
          <a:bodyPr lIns="0" tIns="0" rIns="0" bIns="0"/>
          <a:lstStyle/>
          <a:p>
            <a:pPr algn="ctr">
              <a:lnSpc>
                <a:spcPts val="1680"/>
              </a:lnSpc>
              <a:spcBef>
                <a:spcPts val="663"/>
              </a:spcBef>
              <a:defRPr/>
            </a:pPr>
            <a:r>
              <a:rPr lang="en-US" sz="1050" dirty="0">
                <a:solidFill>
                  <a:srgbClr val="5A5A4C"/>
                </a:solidFill>
                <a:latin typeface="Montserrat" pitchFamily="34" charset="0"/>
                <a:ea typeface="Montserrat" pitchFamily="34" charset="-122"/>
                <a:cs typeface="Montserrat" pitchFamily="34" charset="-120"/>
              </a:rPr>
              <a:t>Any employee who receives a report of prohibited conduct under the TIX Policy involving a student is required to inform a TIX Coordinator</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a:extLst>
              <a:ext uri="{FF2B5EF4-FFF2-40B4-BE49-F238E27FC236}">
                <a16:creationId xmlns:a16="http://schemas.microsoft.com/office/drawing/2014/main" id="{0340EC62-D947-1D5D-0970-58A1630798B7}"/>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fld id="{0F34F610-5276-CC40-B431-C474CA22459A}" type="slidenum">
              <a:rPr lang="en-US" altLang="en-US" sz="1400" smtClean="0">
                <a:solidFill>
                  <a:srgbClr val="5F5F5F"/>
                </a:solidFill>
                <a:ea typeface="Geneva" panose="020B0503030404040204" pitchFamily="34" charset="0"/>
              </a:rPr>
              <a:pPr>
                <a:spcBef>
                  <a:spcPct val="0"/>
                </a:spcBef>
                <a:buClrTx/>
                <a:buFontTx/>
                <a:buNone/>
              </a:pPr>
              <a:t>6</a:t>
            </a:fld>
            <a:endParaRPr lang="en-US" altLang="en-US" sz="1400">
              <a:solidFill>
                <a:srgbClr val="5F5F5F"/>
              </a:solidFill>
              <a:ea typeface="Geneva" panose="020B0503030404040204" pitchFamily="34" charset="0"/>
            </a:endParaRPr>
          </a:p>
        </p:txBody>
      </p:sp>
      <p:sp>
        <p:nvSpPr>
          <p:cNvPr id="3" name="Rectangle 2">
            <a:extLst>
              <a:ext uri="{FF2B5EF4-FFF2-40B4-BE49-F238E27FC236}">
                <a16:creationId xmlns:a16="http://schemas.microsoft.com/office/drawing/2014/main" id="{C0E608A9-0B39-456F-6840-2EECD7049A2D}"/>
              </a:ext>
            </a:extLst>
          </p:cNvPr>
          <p:cNvSpPr/>
          <p:nvPr/>
        </p:nvSpPr>
        <p:spPr>
          <a:xfrm>
            <a:off x="0" y="677863"/>
            <a:ext cx="9075738" cy="730250"/>
          </a:xfrm>
          <a:prstGeom prst="rect">
            <a:avLst/>
          </a:prstGeom>
          <a:solidFill>
            <a:srgbClr val="CC0033"/>
          </a:solidFill>
          <a:ln>
            <a:solidFill>
              <a:srgbClr val="CC0033"/>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800" b="1" dirty="0">
                <a:solidFill>
                  <a:schemeClr val="bg1"/>
                </a:solidFill>
                <a:latin typeface="Montserrat" panose="00000500000000000000" pitchFamily="2" charset="0"/>
              </a:rPr>
              <a:t>Ways to Avoid Workplace Harassment </a:t>
            </a:r>
          </a:p>
        </p:txBody>
      </p:sp>
      <p:grpSp>
        <p:nvGrpSpPr>
          <p:cNvPr id="17412" name="Group 23">
            <a:extLst>
              <a:ext uri="{FF2B5EF4-FFF2-40B4-BE49-F238E27FC236}">
                <a16:creationId xmlns:a16="http://schemas.microsoft.com/office/drawing/2014/main" id="{4768E825-0CD4-3A6F-543C-801131CBFA03}"/>
              </a:ext>
            </a:extLst>
          </p:cNvPr>
          <p:cNvGrpSpPr>
            <a:grpSpLocks/>
          </p:cNvGrpSpPr>
          <p:nvPr/>
        </p:nvGrpSpPr>
        <p:grpSpPr bwMode="auto">
          <a:xfrm>
            <a:off x="195263" y="3479800"/>
            <a:ext cx="2101850" cy="1038225"/>
            <a:chOff x="211851" y="3260672"/>
            <a:chExt cx="2101893" cy="1038070"/>
          </a:xfrm>
        </p:grpSpPr>
        <p:sp>
          <p:nvSpPr>
            <p:cNvPr id="7" name="Object 3">
              <a:extLst>
                <a:ext uri="{FF2B5EF4-FFF2-40B4-BE49-F238E27FC236}">
                  <a16:creationId xmlns:a16="http://schemas.microsoft.com/office/drawing/2014/main" id="{8D439C3A-22BF-39C1-DAFA-01BB5B7C4FE7}"/>
                </a:ext>
              </a:extLst>
            </p:cNvPr>
            <p:cNvSpPr/>
            <p:nvPr/>
          </p:nvSpPr>
          <p:spPr>
            <a:xfrm>
              <a:off x="211851" y="3260672"/>
              <a:ext cx="2101893" cy="347611"/>
            </a:xfrm>
            <a:prstGeom prst="rect">
              <a:avLst/>
            </a:prstGeom>
            <a:noFill/>
          </p:spPr>
          <p:txBody>
            <a:bodyPr lIns="0" tIns="0" rIns="0" bIns="0"/>
            <a:lstStyle/>
            <a:p>
              <a:pPr algn="ctr" eaLnBrk="1" fontAlgn="auto" hangingPunct="1">
                <a:lnSpc>
                  <a:spcPts val="1814"/>
                </a:lnSpc>
                <a:spcBef>
                  <a:spcPts val="0"/>
                </a:spcBef>
                <a:spcAft>
                  <a:spcPts val="0"/>
                </a:spcAft>
                <a:defRPr/>
              </a:pPr>
              <a:r>
                <a:rPr lang="en-US" sz="1200" b="1" dirty="0">
                  <a:solidFill>
                    <a:schemeClr val="bg1">
                      <a:lumMod val="50000"/>
                    </a:schemeClr>
                  </a:solidFill>
                  <a:latin typeface="Montserrat" pitchFamily="34" charset="0"/>
                  <a:ea typeface="Montserrat" pitchFamily="34" charset="-122"/>
                  <a:cs typeface="Montserrat" pitchFamily="34" charset="-120"/>
                </a:rPr>
                <a:t> Respect others</a:t>
              </a:r>
              <a:endParaRPr lang="en-US" sz="1200" b="1" dirty="0">
                <a:solidFill>
                  <a:schemeClr val="bg1">
                    <a:lumMod val="50000"/>
                  </a:schemeClr>
                </a:solidFill>
                <a:latin typeface="Arial"/>
                <a:ea typeface="+mn-ea"/>
                <a:cs typeface="+mn-cs"/>
              </a:endParaRPr>
            </a:p>
          </p:txBody>
        </p:sp>
        <p:sp>
          <p:nvSpPr>
            <p:cNvPr id="8" name="Object 4">
              <a:extLst>
                <a:ext uri="{FF2B5EF4-FFF2-40B4-BE49-F238E27FC236}">
                  <a16:creationId xmlns:a16="http://schemas.microsoft.com/office/drawing/2014/main" id="{2A3D3C9D-C8B2-5DEF-A6F3-28F4E7044CAC}"/>
                </a:ext>
              </a:extLst>
            </p:cNvPr>
            <p:cNvSpPr/>
            <p:nvPr/>
          </p:nvSpPr>
          <p:spPr>
            <a:xfrm>
              <a:off x="492844" y="3568601"/>
              <a:ext cx="1539907" cy="730141"/>
            </a:xfrm>
            <a:prstGeom prst="rect">
              <a:avLst/>
            </a:prstGeom>
            <a:noFill/>
          </p:spPr>
          <p:txBody>
            <a:bodyPr lIns="0" tIns="0" rIns="0" bIns="0"/>
            <a:lstStyle/>
            <a:p>
              <a:pPr algn="ctr" eaLnBrk="1" fontAlgn="auto" hangingPunct="1">
                <a:lnSpc>
                  <a:spcPts val="1680"/>
                </a:lnSpc>
                <a:spcBef>
                  <a:spcPts val="663"/>
                </a:spcBef>
                <a:spcAft>
                  <a:spcPts val="0"/>
                </a:spcAft>
                <a:defRPr/>
              </a:pPr>
              <a:r>
                <a:rPr lang="en-US" sz="800" dirty="0">
                  <a:solidFill>
                    <a:schemeClr val="bg1">
                      <a:lumMod val="50000"/>
                    </a:schemeClr>
                  </a:solidFill>
                  <a:latin typeface="Montserrat" pitchFamily="34" charset="0"/>
                  <a:ea typeface="Montserrat" pitchFamily="34" charset="-122"/>
                  <a:cs typeface="Montserrat" pitchFamily="34" charset="-120"/>
                </a:rPr>
                <a:t>Avoid inappropriate remarks or actions towards coworkers based on gender, ethnicity, religion, etc.</a:t>
              </a:r>
              <a:endParaRPr lang="en-US" sz="1050" dirty="0">
                <a:solidFill>
                  <a:schemeClr val="bg1">
                    <a:lumMod val="50000"/>
                  </a:schemeClr>
                </a:solidFill>
                <a:latin typeface="Arial"/>
                <a:ea typeface="+mn-ea"/>
                <a:cs typeface="+mn-cs"/>
              </a:endParaRPr>
            </a:p>
          </p:txBody>
        </p:sp>
      </p:grpSp>
      <p:sp>
        <p:nvSpPr>
          <p:cNvPr id="17413" name="Object 11">
            <a:extLst>
              <a:ext uri="{FF2B5EF4-FFF2-40B4-BE49-F238E27FC236}">
                <a16:creationId xmlns:a16="http://schemas.microsoft.com/office/drawing/2014/main" id="{CEBF0CCD-6CAB-2DBC-0C28-026142658FD1}"/>
              </a:ext>
            </a:extLst>
          </p:cNvPr>
          <p:cNvSpPr>
            <a:spLocks noChangeArrowheads="1"/>
          </p:cNvSpPr>
          <p:nvPr/>
        </p:nvSpPr>
        <p:spPr bwMode="auto">
          <a:xfrm>
            <a:off x="-20638" y="5291138"/>
            <a:ext cx="9228138" cy="752475"/>
          </a:xfrm>
          <a:prstGeom prst="rect">
            <a:avLst/>
          </a:prstGeom>
          <a:solidFill>
            <a:srgbClr val="1C1B1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endParaRPr lang="en-US" altLang="en-US" sz="2400">
              <a:solidFill>
                <a:schemeClr val="tx1"/>
              </a:solidFill>
              <a:cs typeface="ヒラギノ角ゴ Pro W3"/>
            </a:endParaRPr>
          </a:p>
        </p:txBody>
      </p:sp>
      <p:sp>
        <p:nvSpPr>
          <p:cNvPr id="16" name="Object 12">
            <a:extLst>
              <a:ext uri="{FF2B5EF4-FFF2-40B4-BE49-F238E27FC236}">
                <a16:creationId xmlns:a16="http://schemas.microsoft.com/office/drawing/2014/main" id="{EE5C489C-2F30-AB9B-F676-5632074ECBB8}"/>
              </a:ext>
            </a:extLst>
          </p:cNvPr>
          <p:cNvSpPr/>
          <p:nvPr/>
        </p:nvSpPr>
        <p:spPr>
          <a:xfrm>
            <a:off x="-20638" y="5373688"/>
            <a:ext cx="9096376" cy="231775"/>
          </a:xfrm>
          <a:prstGeom prst="rect">
            <a:avLst/>
          </a:prstGeom>
          <a:noFill/>
        </p:spPr>
        <p:txBody>
          <a:bodyPr lIns="0" tIns="0" rIns="0" bIns="0"/>
          <a:lstStyle/>
          <a:p>
            <a:pPr algn="ctr" eaLnBrk="1" fontAlgn="auto" hangingPunct="1">
              <a:lnSpc>
                <a:spcPts val="2268"/>
              </a:lnSpc>
              <a:spcBef>
                <a:spcPts val="0"/>
              </a:spcBef>
              <a:spcAft>
                <a:spcPts val="0"/>
              </a:spcAft>
              <a:defRPr/>
            </a:pPr>
            <a:r>
              <a:rPr lang="en-US" sz="1400" dirty="0">
                <a:solidFill>
                  <a:schemeClr val="bg1"/>
                </a:solidFill>
                <a:latin typeface="Montserrat" pitchFamily="34" charset="0"/>
                <a:ea typeface="Montserrat" pitchFamily="34" charset="-122"/>
                <a:cs typeface="Montserrat" pitchFamily="34" charset="-120"/>
              </a:rPr>
              <a:t>By being mindful of our words and actions, we can create a welcoming environment where everyone feels valued.</a:t>
            </a:r>
            <a:endParaRPr lang="en-US" sz="1400" dirty="0">
              <a:solidFill>
                <a:schemeClr val="bg1"/>
              </a:solidFill>
              <a:latin typeface="Arial"/>
              <a:ea typeface="+mn-ea"/>
              <a:cs typeface="+mn-cs"/>
            </a:endParaRPr>
          </a:p>
        </p:txBody>
      </p:sp>
      <p:pic>
        <p:nvPicPr>
          <p:cNvPr id="17415" name="Object 2" descr="preencoded.png">
            <a:extLst>
              <a:ext uri="{FF2B5EF4-FFF2-40B4-BE49-F238E27FC236}">
                <a16:creationId xmlns:a16="http://schemas.microsoft.com/office/drawing/2014/main" id="{9D5A3D4C-F4CB-36AB-B6E7-E7FFFE7456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838" y="2568575"/>
            <a:ext cx="774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Object 5" descr="preencoded.png">
            <a:extLst>
              <a:ext uri="{FF2B5EF4-FFF2-40B4-BE49-F238E27FC236}">
                <a16:creationId xmlns:a16="http://schemas.microsoft.com/office/drawing/2014/main" id="{18F436F2-4CC0-C590-0CCC-681CD00FA2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0863" y="2625725"/>
            <a:ext cx="5603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Object 8" descr="preencoded.png">
            <a:extLst>
              <a:ext uri="{FF2B5EF4-FFF2-40B4-BE49-F238E27FC236}">
                <a16:creationId xmlns:a16="http://schemas.microsoft.com/office/drawing/2014/main" id="{3094D3F5-709A-7E6A-208B-4990202B6D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4775" y="2611438"/>
            <a:ext cx="620713"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Object 11" descr="preencoded.png">
            <a:extLst>
              <a:ext uri="{FF2B5EF4-FFF2-40B4-BE49-F238E27FC236}">
                <a16:creationId xmlns:a16="http://schemas.microsoft.com/office/drawing/2014/main" id="{4D4C36F0-D330-7E44-445F-3939C3FA98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02513" y="2522538"/>
            <a:ext cx="4349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9" name="Group 24">
            <a:extLst>
              <a:ext uri="{FF2B5EF4-FFF2-40B4-BE49-F238E27FC236}">
                <a16:creationId xmlns:a16="http://schemas.microsoft.com/office/drawing/2014/main" id="{A3AA0975-5A46-9530-9B54-42A4F8C486D6}"/>
              </a:ext>
            </a:extLst>
          </p:cNvPr>
          <p:cNvGrpSpPr>
            <a:grpSpLocks/>
          </p:cNvGrpSpPr>
          <p:nvPr/>
        </p:nvGrpSpPr>
        <p:grpSpPr bwMode="auto">
          <a:xfrm>
            <a:off x="2320925" y="3479800"/>
            <a:ext cx="2101850" cy="1038225"/>
            <a:chOff x="211851" y="3260672"/>
            <a:chExt cx="2101893" cy="1038070"/>
          </a:xfrm>
        </p:grpSpPr>
        <p:sp>
          <p:nvSpPr>
            <p:cNvPr id="26" name="Object 3">
              <a:extLst>
                <a:ext uri="{FF2B5EF4-FFF2-40B4-BE49-F238E27FC236}">
                  <a16:creationId xmlns:a16="http://schemas.microsoft.com/office/drawing/2014/main" id="{7E3A5FA4-1ABD-2961-4EFE-BC3736CB26CF}"/>
                </a:ext>
              </a:extLst>
            </p:cNvPr>
            <p:cNvSpPr/>
            <p:nvPr/>
          </p:nvSpPr>
          <p:spPr>
            <a:xfrm>
              <a:off x="211851" y="3260672"/>
              <a:ext cx="2101893" cy="347611"/>
            </a:xfrm>
            <a:prstGeom prst="rect">
              <a:avLst/>
            </a:prstGeom>
            <a:noFill/>
          </p:spPr>
          <p:txBody>
            <a:bodyPr lIns="0" tIns="0" rIns="0" bIns="0"/>
            <a:lstStyle/>
            <a:p>
              <a:pPr algn="ctr" eaLnBrk="1" fontAlgn="auto" hangingPunct="1">
                <a:lnSpc>
                  <a:spcPts val="1814"/>
                </a:lnSpc>
                <a:spcBef>
                  <a:spcPts val="0"/>
                </a:spcBef>
                <a:spcAft>
                  <a:spcPts val="0"/>
                </a:spcAft>
                <a:defRPr/>
              </a:pPr>
              <a:r>
                <a:rPr lang="en-US" sz="1200" b="1" dirty="0">
                  <a:solidFill>
                    <a:schemeClr val="bg1">
                      <a:lumMod val="50000"/>
                    </a:schemeClr>
                  </a:solidFill>
                  <a:latin typeface="Montserrat" pitchFamily="34" charset="0"/>
                  <a:ea typeface="Montserrat" pitchFamily="34" charset="-122"/>
                  <a:cs typeface="Montserrat" pitchFamily="34" charset="-120"/>
                </a:rPr>
                <a:t>Be professional </a:t>
              </a:r>
              <a:endParaRPr lang="en-US" sz="1200" b="1" dirty="0">
                <a:solidFill>
                  <a:schemeClr val="bg1">
                    <a:lumMod val="50000"/>
                  </a:schemeClr>
                </a:solidFill>
                <a:latin typeface="Arial"/>
                <a:ea typeface="+mn-ea"/>
                <a:cs typeface="+mn-cs"/>
              </a:endParaRPr>
            </a:p>
          </p:txBody>
        </p:sp>
        <p:sp>
          <p:nvSpPr>
            <p:cNvPr id="27" name="Object 4">
              <a:extLst>
                <a:ext uri="{FF2B5EF4-FFF2-40B4-BE49-F238E27FC236}">
                  <a16:creationId xmlns:a16="http://schemas.microsoft.com/office/drawing/2014/main" id="{938E9844-E18F-EF61-F9B2-8C10656FC598}"/>
                </a:ext>
              </a:extLst>
            </p:cNvPr>
            <p:cNvSpPr/>
            <p:nvPr/>
          </p:nvSpPr>
          <p:spPr>
            <a:xfrm>
              <a:off x="492845" y="3568601"/>
              <a:ext cx="1539907" cy="730141"/>
            </a:xfrm>
            <a:prstGeom prst="rect">
              <a:avLst/>
            </a:prstGeom>
            <a:noFill/>
          </p:spPr>
          <p:txBody>
            <a:bodyPr lIns="0" tIns="0" rIns="0" bIns="0"/>
            <a:lstStyle/>
            <a:p>
              <a:pPr algn="ctr" eaLnBrk="1" fontAlgn="auto" hangingPunct="1">
                <a:lnSpc>
                  <a:spcPts val="1680"/>
                </a:lnSpc>
                <a:spcBef>
                  <a:spcPts val="663"/>
                </a:spcBef>
                <a:spcAft>
                  <a:spcPts val="0"/>
                </a:spcAft>
                <a:defRPr/>
              </a:pPr>
              <a:r>
                <a:rPr lang="en-US" sz="800" dirty="0">
                  <a:solidFill>
                    <a:schemeClr val="bg1">
                      <a:lumMod val="50000"/>
                    </a:schemeClr>
                  </a:solidFill>
                  <a:latin typeface="Montserrat" pitchFamily="34" charset="0"/>
                  <a:ea typeface="Montserrat" pitchFamily="34" charset="-122"/>
                  <a:cs typeface="Montserrat" pitchFamily="34" charset="-120"/>
                </a:rPr>
                <a:t>Maintain professional language and refrain from gossip or negativity. </a:t>
              </a:r>
              <a:endParaRPr lang="en-US" sz="1050" dirty="0">
                <a:solidFill>
                  <a:schemeClr val="bg1">
                    <a:lumMod val="50000"/>
                  </a:schemeClr>
                </a:solidFill>
                <a:latin typeface="Arial"/>
                <a:ea typeface="+mn-ea"/>
                <a:cs typeface="+mn-cs"/>
              </a:endParaRPr>
            </a:p>
          </p:txBody>
        </p:sp>
      </p:grpSp>
      <p:grpSp>
        <p:nvGrpSpPr>
          <p:cNvPr id="17420" name="Group 27">
            <a:extLst>
              <a:ext uri="{FF2B5EF4-FFF2-40B4-BE49-F238E27FC236}">
                <a16:creationId xmlns:a16="http://schemas.microsoft.com/office/drawing/2014/main" id="{5C7607B7-9BBB-2A82-2955-A433ABFD9A16}"/>
              </a:ext>
            </a:extLst>
          </p:cNvPr>
          <p:cNvGrpSpPr>
            <a:grpSpLocks/>
          </p:cNvGrpSpPr>
          <p:nvPr/>
        </p:nvGrpSpPr>
        <p:grpSpPr bwMode="auto">
          <a:xfrm>
            <a:off x="4445000" y="3479800"/>
            <a:ext cx="2101850" cy="1038225"/>
            <a:chOff x="211851" y="3260672"/>
            <a:chExt cx="2101893" cy="1038070"/>
          </a:xfrm>
        </p:grpSpPr>
        <p:sp>
          <p:nvSpPr>
            <p:cNvPr id="29" name="Object 3">
              <a:extLst>
                <a:ext uri="{FF2B5EF4-FFF2-40B4-BE49-F238E27FC236}">
                  <a16:creationId xmlns:a16="http://schemas.microsoft.com/office/drawing/2014/main" id="{C1D66593-EA9F-9762-A842-F7C59C3C7CC7}"/>
                </a:ext>
              </a:extLst>
            </p:cNvPr>
            <p:cNvSpPr/>
            <p:nvPr/>
          </p:nvSpPr>
          <p:spPr>
            <a:xfrm>
              <a:off x="211851" y="3260672"/>
              <a:ext cx="2101893" cy="347611"/>
            </a:xfrm>
            <a:prstGeom prst="rect">
              <a:avLst/>
            </a:prstGeom>
            <a:noFill/>
          </p:spPr>
          <p:txBody>
            <a:bodyPr lIns="0" tIns="0" rIns="0" bIns="0"/>
            <a:lstStyle/>
            <a:p>
              <a:pPr algn="ctr" eaLnBrk="1" fontAlgn="auto" hangingPunct="1">
                <a:lnSpc>
                  <a:spcPts val="1814"/>
                </a:lnSpc>
                <a:spcBef>
                  <a:spcPts val="0"/>
                </a:spcBef>
                <a:spcAft>
                  <a:spcPts val="0"/>
                </a:spcAft>
                <a:defRPr/>
              </a:pPr>
              <a:r>
                <a:rPr lang="en-US" sz="1200" b="1" dirty="0">
                  <a:solidFill>
                    <a:schemeClr val="bg1">
                      <a:lumMod val="50000"/>
                    </a:schemeClr>
                  </a:solidFill>
                  <a:latin typeface="Montserrat" pitchFamily="34" charset="0"/>
                  <a:ea typeface="Montserrat" pitchFamily="34" charset="-122"/>
                  <a:cs typeface="Montserrat" pitchFamily="34" charset="-120"/>
                </a:rPr>
                <a:t>Communicate issues</a:t>
              </a:r>
              <a:endParaRPr lang="en-US" sz="1200" b="1" dirty="0">
                <a:solidFill>
                  <a:schemeClr val="bg1">
                    <a:lumMod val="50000"/>
                  </a:schemeClr>
                </a:solidFill>
                <a:latin typeface="Arial"/>
                <a:ea typeface="+mn-ea"/>
                <a:cs typeface="+mn-cs"/>
              </a:endParaRPr>
            </a:p>
          </p:txBody>
        </p:sp>
        <p:sp>
          <p:nvSpPr>
            <p:cNvPr id="30" name="Object 4">
              <a:extLst>
                <a:ext uri="{FF2B5EF4-FFF2-40B4-BE49-F238E27FC236}">
                  <a16:creationId xmlns:a16="http://schemas.microsoft.com/office/drawing/2014/main" id="{F95CA2AD-06B4-1E05-02C8-4B2E276A0D58}"/>
                </a:ext>
              </a:extLst>
            </p:cNvPr>
            <p:cNvSpPr/>
            <p:nvPr/>
          </p:nvSpPr>
          <p:spPr>
            <a:xfrm>
              <a:off x="492845" y="3568601"/>
              <a:ext cx="1539907" cy="730141"/>
            </a:xfrm>
            <a:prstGeom prst="rect">
              <a:avLst/>
            </a:prstGeom>
            <a:noFill/>
          </p:spPr>
          <p:txBody>
            <a:bodyPr lIns="0" tIns="0" rIns="0" bIns="0"/>
            <a:lstStyle/>
            <a:p>
              <a:pPr algn="ctr" eaLnBrk="1" fontAlgn="auto" hangingPunct="1">
                <a:lnSpc>
                  <a:spcPts val="1680"/>
                </a:lnSpc>
                <a:spcBef>
                  <a:spcPts val="663"/>
                </a:spcBef>
                <a:spcAft>
                  <a:spcPts val="0"/>
                </a:spcAft>
                <a:defRPr/>
              </a:pPr>
              <a:r>
                <a:rPr lang="en-US" sz="800" dirty="0">
                  <a:solidFill>
                    <a:schemeClr val="bg1">
                      <a:lumMod val="50000"/>
                    </a:schemeClr>
                  </a:solidFill>
                  <a:latin typeface="Montserrat" pitchFamily="34" charset="0"/>
                  <a:ea typeface="Montserrat" pitchFamily="34" charset="-122"/>
                  <a:cs typeface="Montserrat" pitchFamily="34" charset="-120"/>
                </a:rPr>
                <a:t>If conflicts arise, address them appropriately through proper channels.</a:t>
              </a:r>
              <a:endParaRPr lang="en-US" sz="1050" dirty="0">
                <a:solidFill>
                  <a:schemeClr val="bg1">
                    <a:lumMod val="50000"/>
                  </a:schemeClr>
                </a:solidFill>
                <a:latin typeface="Arial"/>
                <a:ea typeface="+mn-ea"/>
                <a:cs typeface="+mn-cs"/>
              </a:endParaRPr>
            </a:p>
          </p:txBody>
        </p:sp>
      </p:grpSp>
      <p:grpSp>
        <p:nvGrpSpPr>
          <p:cNvPr id="17421" name="Group 30">
            <a:extLst>
              <a:ext uri="{FF2B5EF4-FFF2-40B4-BE49-F238E27FC236}">
                <a16:creationId xmlns:a16="http://schemas.microsoft.com/office/drawing/2014/main" id="{FDE59977-3255-260B-ACAC-F7AF6A2939DC}"/>
              </a:ext>
            </a:extLst>
          </p:cNvPr>
          <p:cNvGrpSpPr>
            <a:grpSpLocks/>
          </p:cNvGrpSpPr>
          <p:nvPr/>
        </p:nvGrpSpPr>
        <p:grpSpPr bwMode="auto">
          <a:xfrm>
            <a:off x="6569075" y="3479800"/>
            <a:ext cx="2101850" cy="1038225"/>
            <a:chOff x="211851" y="3260672"/>
            <a:chExt cx="2101893" cy="1038070"/>
          </a:xfrm>
        </p:grpSpPr>
        <p:sp>
          <p:nvSpPr>
            <p:cNvPr id="32" name="Object 3">
              <a:extLst>
                <a:ext uri="{FF2B5EF4-FFF2-40B4-BE49-F238E27FC236}">
                  <a16:creationId xmlns:a16="http://schemas.microsoft.com/office/drawing/2014/main" id="{6F8D81B0-D800-B51D-6C7F-60116A1907A0}"/>
                </a:ext>
              </a:extLst>
            </p:cNvPr>
            <p:cNvSpPr/>
            <p:nvPr/>
          </p:nvSpPr>
          <p:spPr>
            <a:xfrm>
              <a:off x="211851" y="3260672"/>
              <a:ext cx="2101893" cy="347611"/>
            </a:xfrm>
            <a:prstGeom prst="rect">
              <a:avLst/>
            </a:prstGeom>
            <a:noFill/>
          </p:spPr>
          <p:txBody>
            <a:bodyPr lIns="0" tIns="0" rIns="0" bIns="0"/>
            <a:lstStyle/>
            <a:p>
              <a:pPr algn="ctr" eaLnBrk="1" fontAlgn="auto" hangingPunct="1">
                <a:lnSpc>
                  <a:spcPts val="1814"/>
                </a:lnSpc>
                <a:spcBef>
                  <a:spcPts val="0"/>
                </a:spcBef>
                <a:spcAft>
                  <a:spcPts val="0"/>
                </a:spcAft>
                <a:defRPr/>
              </a:pPr>
              <a:r>
                <a:rPr lang="en-US" sz="1200" b="1" dirty="0">
                  <a:solidFill>
                    <a:schemeClr val="bg1">
                      <a:lumMod val="50000"/>
                    </a:schemeClr>
                  </a:solidFill>
                  <a:latin typeface="Montserrat" pitchFamily="34" charset="0"/>
                  <a:ea typeface="Montserrat" pitchFamily="34" charset="-122"/>
                  <a:cs typeface="Montserrat" pitchFamily="34" charset="-120"/>
                </a:rPr>
                <a:t>Proceed with caution</a:t>
              </a:r>
              <a:endParaRPr lang="en-US" sz="1200" b="1" dirty="0">
                <a:solidFill>
                  <a:schemeClr val="bg1">
                    <a:lumMod val="50000"/>
                  </a:schemeClr>
                </a:solidFill>
                <a:latin typeface="Arial"/>
                <a:ea typeface="+mn-ea"/>
                <a:cs typeface="+mn-cs"/>
              </a:endParaRPr>
            </a:p>
          </p:txBody>
        </p:sp>
        <p:sp>
          <p:nvSpPr>
            <p:cNvPr id="33" name="Object 4">
              <a:extLst>
                <a:ext uri="{FF2B5EF4-FFF2-40B4-BE49-F238E27FC236}">
                  <a16:creationId xmlns:a16="http://schemas.microsoft.com/office/drawing/2014/main" id="{B6D49AA2-B690-CF94-C031-8B2F7F99A7B9}"/>
                </a:ext>
              </a:extLst>
            </p:cNvPr>
            <p:cNvSpPr/>
            <p:nvPr/>
          </p:nvSpPr>
          <p:spPr>
            <a:xfrm>
              <a:off x="492845" y="3568601"/>
              <a:ext cx="1539907" cy="730141"/>
            </a:xfrm>
            <a:prstGeom prst="rect">
              <a:avLst/>
            </a:prstGeom>
            <a:noFill/>
          </p:spPr>
          <p:txBody>
            <a:bodyPr lIns="0" tIns="0" rIns="0" bIns="0"/>
            <a:lstStyle/>
            <a:p>
              <a:pPr algn="ctr" eaLnBrk="1" fontAlgn="auto" hangingPunct="1">
                <a:lnSpc>
                  <a:spcPts val="1680"/>
                </a:lnSpc>
                <a:spcBef>
                  <a:spcPts val="663"/>
                </a:spcBef>
                <a:spcAft>
                  <a:spcPts val="0"/>
                </a:spcAft>
                <a:defRPr/>
              </a:pPr>
              <a:r>
                <a:rPr lang="en-US" sz="800" dirty="0">
                  <a:solidFill>
                    <a:schemeClr val="bg1">
                      <a:lumMod val="50000"/>
                    </a:schemeClr>
                  </a:solidFill>
                  <a:latin typeface="Montserrat" pitchFamily="34" charset="0"/>
                  <a:ea typeface="Montserrat" pitchFamily="34" charset="-122"/>
                  <a:cs typeface="Montserrat" pitchFamily="34" charset="-120"/>
                </a:rPr>
                <a:t>Be careful about asking coworkers out on dates. </a:t>
              </a:r>
              <a:endParaRPr lang="en-US" sz="1050" dirty="0">
                <a:solidFill>
                  <a:schemeClr val="bg1">
                    <a:lumMod val="50000"/>
                  </a:schemeClr>
                </a:solidFill>
                <a:latin typeface="Arial"/>
                <a:ea typeface="+mn-ea"/>
                <a:cs typeface="+mn-cs"/>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Object 11">
            <a:extLst>
              <a:ext uri="{FF2B5EF4-FFF2-40B4-BE49-F238E27FC236}">
                <a16:creationId xmlns:a16="http://schemas.microsoft.com/office/drawing/2014/main" id="{A4B8E7D4-3D3B-F936-814E-48A7ABC7933B}"/>
              </a:ext>
            </a:extLst>
          </p:cNvPr>
          <p:cNvSpPr>
            <a:spLocks noGrp="1" noRot="1" noMove="1" noResize="1" noEditPoints="1" noAdjustHandles="1" noChangeArrowheads="1" noChangeShapeType="1"/>
          </p:cNvSpPr>
          <p:nvPr/>
        </p:nvSpPr>
        <p:spPr bwMode="auto">
          <a:xfrm>
            <a:off x="-20638" y="949325"/>
            <a:ext cx="9228138" cy="5456238"/>
          </a:xfrm>
          <a:prstGeom prst="rect">
            <a:avLst/>
          </a:prstGeom>
          <a:solidFill>
            <a:srgbClr val="1C1B1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endParaRPr lang="en-US" altLang="en-US" sz="2400">
              <a:solidFill>
                <a:schemeClr val="tx1"/>
              </a:solidFill>
              <a:cs typeface="ヒラギノ角ゴ Pro W3"/>
            </a:endParaRPr>
          </a:p>
        </p:txBody>
      </p:sp>
      <p:sp>
        <p:nvSpPr>
          <p:cNvPr id="19459" name="Slide Number Placeholder 3">
            <a:extLst>
              <a:ext uri="{FF2B5EF4-FFF2-40B4-BE49-F238E27FC236}">
                <a16:creationId xmlns:a16="http://schemas.microsoft.com/office/drawing/2014/main" id="{0672E484-F633-16A8-23A0-23F2E60847D2}"/>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fld id="{A0A1803F-97F0-874C-8B56-2C516208F743}" type="slidenum">
              <a:rPr lang="en-US" altLang="en-US" sz="1400" smtClean="0">
                <a:solidFill>
                  <a:srgbClr val="5F5F5F"/>
                </a:solidFill>
                <a:ea typeface="Geneva" panose="020B0503030404040204" pitchFamily="34" charset="0"/>
              </a:rPr>
              <a:pPr>
                <a:spcBef>
                  <a:spcPct val="0"/>
                </a:spcBef>
                <a:buClrTx/>
                <a:buFontTx/>
                <a:buNone/>
              </a:pPr>
              <a:t>7</a:t>
            </a:fld>
            <a:endParaRPr lang="en-US" altLang="en-US" sz="1400">
              <a:solidFill>
                <a:srgbClr val="5F5F5F"/>
              </a:solidFill>
              <a:ea typeface="Geneva" panose="020B0503030404040204" pitchFamily="34" charset="0"/>
            </a:endParaRPr>
          </a:p>
        </p:txBody>
      </p:sp>
      <p:sp>
        <p:nvSpPr>
          <p:cNvPr id="3" name="Rectangle 2">
            <a:extLst>
              <a:ext uri="{FF2B5EF4-FFF2-40B4-BE49-F238E27FC236}">
                <a16:creationId xmlns:a16="http://schemas.microsoft.com/office/drawing/2014/main" id="{0CE1C383-0D6F-4361-E48C-FD8BF3FDE845}"/>
              </a:ext>
            </a:extLst>
          </p:cNvPr>
          <p:cNvSpPr/>
          <p:nvPr/>
        </p:nvSpPr>
        <p:spPr>
          <a:xfrm>
            <a:off x="-119063" y="520700"/>
            <a:ext cx="9577388" cy="730250"/>
          </a:xfrm>
          <a:prstGeom prst="rect">
            <a:avLst/>
          </a:prstGeom>
          <a:solidFill>
            <a:srgbClr val="C00000"/>
          </a:solidFill>
          <a:ln>
            <a:solidFill>
              <a:srgbClr val="CC0033"/>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800" b="1" dirty="0">
                <a:solidFill>
                  <a:schemeClr val="bg1"/>
                </a:solidFill>
                <a:latin typeface="Montserrat" panose="00000500000000000000" pitchFamily="2" charset="0"/>
              </a:rPr>
              <a:t>Office of Employment Equity Complaint Process</a:t>
            </a:r>
          </a:p>
        </p:txBody>
      </p:sp>
      <p:sp>
        <p:nvSpPr>
          <p:cNvPr id="10" name="Object 4">
            <a:extLst>
              <a:ext uri="{FF2B5EF4-FFF2-40B4-BE49-F238E27FC236}">
                <a16:creationId xmlns:a16="http://schemas.microsoft.com/office/drawing/2014/main" id="{FC224FDA-7135-56E8-40C1-FED81A7B9FAC}"/>
              </a:ext>
            </a:extLst>
          </p:cNvPr>
          <p:cNvSpPr/>
          <p:nvPr/>
        </p:nvSpPr>
        <p:spPr>
          <a:xfrm>
            <a:off x="498476" y="1895046"/>
            <a:ext cx="1498334" cy="383382"/>
          </a:xfrm>
          <a:prstGeom prst="rect">
            <a:avLst/>
          </a:prstGeom>
          <a:noFill/>
        </p:spPr>
        <p:txBody>
          <a:bodyPr lIns="0" tIns="0" rIns="0" bIns="0"/>
          <a:lstStyle/>
          <a:p>
            <a:pPr eaLnBrk="1" fontAlgn="auto" hangingPunct="1">
              <a:lnSpc>
                <a:spcPts val="1680"/>
              </a:lnSpc>
              <a:spcBef>
                <a:spcPts val="0"/>
              </a:spcBef>
              <a:spcAft>
                <a:spcPts val="0"/>
              </a:spcAft>
              <a:defRPr/>
            </a:pPr>
            <a:r>
              <a:rPr lang="en-US" sz="700" dirty="0">
                <a:solidFill>
                  <a:srgbClr val="FFFFFF">
                    <a:alpha val="90000"/>
                  </a:srgbClr>
                </a:solidFill>
                <a:latin typeface="Montserrat" pitchFamily="34" charset="0"/>
                <a:ea typeface="Montserrat" pitchFamily="34" charset="-122"/>
                <a:cs typeface="Montserrat" pitchFamily="34" charset="-120"/>
              </a:rPr>
              <a:t>Fill out fillable PDF complaint form and submit via email, fax or mail</a:t>
            </a:r>
            <a:endParaRPr lang="en-US" sz="1000" dirty="0">
              <a:solidFill>
                <a:prstClr val="black"/>
              </a:solidFill>
              <a:latin typeface="Arial"/>
              <a:ea typeface="+mn-ea"/>
              <a:cs typeface="+mn-cs"/>
            </a:endParaRPr>
          </a:p>
        </p:txBody>
      </p:sp>
      <p:grpSp>
        <p:nvGrpSpPr>
          <p:cNvPr id="19462" name="Group 46">
            <a:extLst>
              <a:ext uri="{FF2B5EF4-FFF2-40B4-BE49-F238E27FC236}">
                <a16:creationId xmlns:a16="http://schemas.microsoft.com/office/drawing/2014/main" id="{E4B67FB3-26DF-F455-AFA6-7963A50295E0}"/>
              </a:ext>
            </a:extLst>
          </p:cNvPr>
          <p:cNvGrpSpPr>
            <a:grpSpLocks/>
          </p:cNvGrpSpPr>
          <p:nvPr/>
        </p:nvGrpSpPr>
        <p:grpSpPr bwMode="auto">
          <a:xfrm>
            <a:off x="4695825" y="2649538"/>
            <a:ext cx="2062163" cy="931862"/>
            <a:chOff x="1249744" y="2751131"/>
            <a:chExt cx="1785692" cy="730251"/>
          </a:xfrm>
        </p:grpSpPr>
        <p:pic>
          <p:nvPicPr>
            <p:cNvPr id="19487" name="Object 5" descr="preencoded.png">
              <a:extLst>
                <a:ext uri="{FF2B5EF4-FFF2-40B4-BE49-F238E27FC236}">
                  <a16:creationId xmlns:a16="http://schemas.microsoft.com/office/drawing/2014/main" id="{A637AF8F-D4A7-9572-D402-120EA182EA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9744" y="2751131"/>
              <a:ext cx="1785692" cy="73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bject 6">
              <a:extLst>
                <a:ext uri="{FF2B5EF4-FFF2-40B4-BE49-F238E27FC236}">
                  <a16:creationId xmlns:a16="http://schemas.microsoft.com/office/drawing/2014/main" id="{3C29272B-F1F2-C9D4-4049-21F3A0A15420}"/>
                </a:ext>
              </a:extLst>
            </p:cNvPr>
            <p:cNvSpPr/>
            <p:nvPr/>
          </p:nvSpPr>
          <p:spPr>
            <a:xfrm>
              <a:off x="1519179" y="2909124"/>
              <a:ext cx="1311432" cy="136844"/>
            </a:xfrm>
            <a:prstGeom prst="rect">
              <a:avLst/>
            </a:prstGeom>
            <a:noFill/>
          </p:spPr>
          <p:txBody>
            <a:bodyPr lIns="0" tIns="0" rIns="0" bIns="0"/>
            <a:lstStyle/>
            <a:p>
              <a:pPr algn="ctr" eaLnBrk="1" fontAlgn="auto" hangingPunct="1">
                <a:lnSpc>
                  <a:spcPts val="1814"/>
                </a:lnSpc>
                <a:spcBef>
                  <a:spcPts val="0"/>
                </a:spcBef>
                <a:spcAft>
                  <a:spcPts val="0"/>
                </a:spcAft>
                <a:defRPr/>
              </a:pPr>
              <a:r>
                <a:rPr lang="en-US" sz="2000" dirty="0">
                  <a:solidFill>
                    <a:srgbClr val="FFFFFF"/>
                  </a:solidFill>
                  <a:latin typeface="Montserrat" pitchFamily="34" charset="0"/>
                  <a:ea typeface="+mn-ea"/>
                  <a:cs typeface="+mn-cs"/>
                </a:rPr>
                <a:t>Review complaint</a:t>
              </a:r>
              <a:endParaRPr lang="en-US" sz="2000" dirty="0">
                <a:solidFill>
                  <a:prstClr val="black"/>
                </a:solidFill>
                <a:latin typeface="Arial"/>
                <a:ea typeface="+mn-ea"/>
                <a:cs typeface="+mn-cs"/>
              </a:endParaRPr>
            </a:p>
          </p:txBody>
        </p:sp>
      </p:grpSp>
      <p:sp>
        <p:nvSpPr>
          <p:cNvPr id="13" name="Object 7">
            <a:extLst>
              <a:ext uri="{FF2B5EF4-FFF2-40B4-BE49-F238E27FC236}">
                <a16:creationId xmlns:a16="http://schemas.microsoft.com/office/drawing/2014/main" id="{5E8E0A9B-AFDF-9886-7367-D71623B01999}"/>
              </a:ext>
            </a:extLst>
          </p:cNvPr>
          <p:cNvSpPr/>
          <p:nvPr/>
        </p:nvSpPr>
        <p:spPr>
          <a:xfrm>
            <a:off x="2756909" y="1767252"/>
            <a:ext cx="1498334" cy="511176"/>
          </a:xfrm>
          <a:prstGeom prst="rect">
            <a:avLst/>
          </a:prstGeom>
          <a:noFill/>
        </p:spPr>
        <p:txBody>
          <a:bodyPr lIns="0" tIns="0" rIns="0" bIns="0"/>
          <a:lstStyle/>
          <a:p>
            <a:pPr eaLnBrk="1" fontAlgn="auto" hangingPunct="1">
              <a:lnSpc>
                <a:spcPts val="1680"/>
              </a:lnSpc>
              <a:spcBef>
                <a:spcPts val="0"/>
              </a:spcBef>
              <a:spcAft>
                <a:spcPts val="0"/>
              </a:spcAft>
              <a:defRPr/>
            </a:pPr>
            <a:r>
              <a:rPr lang="en-US" sz="700" dirty="0">
                <a:solidFill>
                  <a:srgbClr val="FFFFFF">
                    <a:alpha val="90000"/>
                  </a:srgbClr>
                </a:solidFill>
                <a:latin typeface="Montserrat" pitchFamily="34" charset="0"/>
                <a:ea typeface="Montserrat" pitchFamily="34" charset="-122"/>
                <a:cs typeface="Montserrat" pitchFamily="34" charset="-120"/>
              </a:rPr>
              <a:t>Staff contacts complainant for intake call to provide complaint process details and gather additional information</a:t>
            </a:r>
            <a:endParaRPr lang="en-US" sz="1000" dirty="0">
              <a:solidFill>
                <a:prstClr val="black"/>
              </a:solidFill>
              <a:latin typeface="Arial"/>
              <a:ea typeface="+mn-ea"/>
              <a:cs typeface="+mn-cs"/>
            </a:endParaRPr>
          </a:p>
        </p:txBody>
      </p:sp>
      <p:sp>
        <p:nvSpPr>
          <p:cNvPr id="18" name="Object 10">
            <a:extLst>
              <a:ext uri="{FF2B5EF4-FFF2-40B4-BE49-F238E27FC236}">
                <a16:creationId xmlns:a16="http://schemas.microsoft.com/office/drawing/2014/main" id="{B220C358-9DEA-717C-45E9-BB92E7F89785}"/>
              </a:ext>
            </a:extLst>
          </p:cNvPr>
          <p:cNvSpPr/>
          <p:nvPr/>
        </p:nvSpPr>
        <p:spPr>
          <a:xfrm>
            <a:off x="5015342" y="1895046"/>
            <a:ext cx="1498334" cy="383382"/>
          </a:xfrm>
          <a:prstGeom prst="rect">
            <a:avLst/>
          </a:prstGeom>
          <a:noFill/>
        </p:spPr>
        <p:txBody>
          <a:bodyPr lIns="0" tIns="0" rIns="0" bIns="0"/>
          <a:lstStyle/>
          <a:p>
            <a:pPr eaLnBrk="1" fontAlgn="auto" hangingPunct="1">
              <a:lnSpc>
                <a:spcPts val="1680"/>
              </a:lnSpc>
              <a:spcBef>
                <a:spcPts val="0"/>
              </a:spcBef>
              <a:spcAft>
                <a:spcPts val="0"/>
              </a:spcAft>
              <a:defRPr/>
            </a:pPr>
            <a:r>
              <a:rPr lang="en-US" sz="700" dirty="0">
                <a:solidFill>
                  <a:srgbClr val="FFFFFF">
                    <a:alpha val="90000"/>
                  </a:srgbClr>
                </a:solidFill>
                <a:latin typeface="Montserrat" pitchFamily="34" charset="0"/>
                <a:ea typeface="Montserrat" pitchFamily="34" charset="-122"/>
                <a:cs typeface="Montserrat" pitchFamily="34" charset="-120"/>
              </a:rPr>
              <a:t>Director reviews complaint to determine if appropriate for investigation</a:t>
            </a:r>
            <a:endParaRPr lang="en-US" sz="1000" dirty="0">
              <a:solidFill>
                <a:prstClr val="black"/>
              </a:solidFill>
              <a:latin typeface="Arial"/>
              <a:ea typeface="+mn-ea"/>
              <a:cs typeface="+mn-cs"/>
            </a:endParaRPr>
          </a:p>
        </p:txBody>
      </p:sp>
      <p:sp>
        <p:nvSpPr>
          <p:cNvPr id="21" name="Object 13">
            <a:extLst>
              <a:ext uri="{FF2B5EF4-FFF2-40B4-BE49-F238E27FC236}">
                <a16:creationId xmlns:a16="http://schemas.microsoft.com/office/drawing/2014/main" id="{A79858C4-12F0-F3F4-FA11-EE3DC2E8FADB}"/>
              </a:ext>
            </a:extLst>
          </p:cNvPr>
          <p:cNvSpPr/>
          <p:nvPr/>
        </p:nvSpPr>
        <p:spPr>
          <a:xfrm>
            <a:off x="7273775" y="1767252"/>
            <a:ext cx="1498334" cy="511176"/>
          </a:xfrm>
          <a:prstGeom prst="rect">
            <a:avLst/>
          </a:prstGeom>
          <a:noFill/>
        </p:spPr>
        <p:txBody>
          <a:bodyPr lIns="0" tIns="0" rIns="0" bIns="0"/>
          <a:lstStyle/>
          <a:p>
            <a:pPr eaLnBrk="1" fontAlgn="auto" hangingPunct="1">
              <a:lnSpc>
                <a:spcPts val="1680"/>
              </a:lnSpc>
              <a:spcBef>
                <a:spcPts val="0"/>
              </a:spcBef>
              <a:spcAft>
                <a:spcPts val="0"/>
              </a:spcAft>
              <a:defRPr/>
            </a:pPr>
            <a:r>
              <a:rPr lang="en-US" sz="700" dirty="0">
                <a:solidFill>
                  <a:srgbClr val="FFFFFF">
                    <a:alpha val="90000"/>
                  </a:srgbClr>
                </a:solidFill>
                <a:latin typeface="Montserrat" pitchFamily="34" charset="0"/>
                <a:ea typeface="Montserrat" pitchFamily="34" charset="-122"/>
                <a:cs typeface="Montserrat" pitchFamily="34" charset="-120"/>
              </a:rPr>
              <a:t>If appropriate, complaint is assigned to investigator and issued to parties and respondent's supervisor</a:t>
            </a:r>
            <a:endParaRPr lang="en-US" sz="1000" dirty="0">
              <a:solidFill>
                <a:prstClr val="black"/>
              </a:solidFill>
              <a:latin typeface="Arial"/>
              <a:ea typeface="+mn-ea"/>
              <a:cs typeface="+mn-cs"/>
            </a:endParaRPr>
          </a:p>
        </p:txBody>
      </p:sp>
      <p:sp>
        <p:nvSpPr>
          <p:cNvPr id="34" name="Object 16">
            <a:extLst>
              <a:ext uri="{FF2B5EF4-FFF2-40B4-BE49-F238E27FC236}">
                <a16:creationId xmlns:a16="http://schemas.microsoft.com/office/drawing/2014/main" id="{B2C84484-8DE5-4D02-819A-A680C628B368}"/>
              </a:ext>
            </a:extLst>
          </p:cNvPr>
          <p:cNvSpPr/>
          <p:nvPr/>
        </p:nvSpPr>
        <p:spPr>
          <a:xfrm>
            <a:off x="1397526" y="4837186"/>
            <a:ext cx="1498334" cy="511176"/>
          </a:xfrm>
          <a:prstGeom prst="rect">
            <a:avLst/>
          </a:prstGeom>
          <a:noFill/>
        </p:spPr>
        <p:txBody>
          <a:bodyPr lIns="0" tIns="0" rIns="0" bIns="0"/>
          <a:lstStyle/>
          <a:p>
            <a:pPr eaLnBrk="1" fontAlgn="auto" hangingPunct="1">
              <a:lnSpc>
                <a:spcPts val="1680"/>
              </a:lnSpc>
              <a:spcBef>
                <a:spcPts val="0"/>
              </a:spcBef>
              <a:spcAft>
                <a:spcPts val="0"/>
              </a:spcAft>
              <a:defRPr/>
            </a:pPr>
            <a:r>
              <a:rPr lang="en-US" sz="700" dirty="0">
                <a:solidFill>
                  <a:srgbClr val="FFFFFF">
                    <a:alpha val="90000"/>
                  </a:srgbClr>
                </a:solidFill>
                <a:latin typeface="Montserrat" pitchFamily="34" charset="0"/>
                <a:ea typeface="Montserrat" pitchFamily="34" charset="-122"/>
                <a:cs typeface="Montserrat" pitchFamily="34" charset="-120"/>
              </a:rPr>
              <a:t>Investigator interviews parties and witnesses, reviews evidence to determine if policy violated</a:t>
            </a:r>
            <a:endParaRPr lang="en-US" sz="1000" dirty="0">
              <a:solidFill>
                <a:prstClr val="black"/>
              </a:solidFill>
              <a:latin typeface="Arial"/>
              <a:ea typeface="+mn-ea"/>
              <a:cs typeface="+mn-cs"/>
            </a:endParaRPr>
          </a:p>
        </p:txBody>
      </p:sp>
      <p:sp>
        <p:nvSpPr>
          <p:cNvPr id="37" name="Object 19">
            <a:extLst>
              <a:ext uri="{FF2B5EF4-FFF2-40B4-BE49-F238E27FC236}">
                <a16:creationId xmlns:a16="http://schemas.microsoft.com/office/drawing/2014/main" id="{31D52256-7B81-8D8D-7AE2-0ABC9DDF5660}"/>
              </a:ext>
            </a:extLst>
          </p:cNvPr>
          <p:cNvSpPr/>
          <p:nvPr/>
        </p:nvSpPr>
        <p:spPr>
          <a:xfrm>
            <a:off x="3752926" y="4802127"/>
            <a:ext cx="1498334" cy="511176"/>
          </a:xfrm>
          <a:prstGeom prst="rect">
            <a:avLst/>
          </a:prstGeom>
          <a:noFill/>
        </p:spPr>
        <p:txBody>
          <a:bodyPr lIns="0" tIns="0" rIns="0" bIns="0"/>
          <a:lstStyle/>
          <a:p>
            <a:pPr eaLnBrk="1" fontAlgn="auto" hangingPunct="1">
              <a:lnSpc>
                <a:spcPts val="1680"/>
              </a:lnSpc>
              <a:spcBef>
                <a:spcPts val="0"/>
              </a:spcBef>
              <a:spcAft>
                <a:spcPts val="0"/>
              </a:spcAft>
              <a:defRPr/>
            </a:pPr>
            <a:r>
              <a:rPr lang="en-US" sz="700" dirty="0">
                <a:solidFill>
                  <a:srgbClr val="FFFFFF">
                    <a:alpha val="90000"/>
                  </a:srgbClr>
                </a:solidFill>
                <a:latin typeface="Montserrat" pitchFamily="34" charset="0"/>
                <a:ea typeface="Montserrat" pitchFamily="34" charset="-122"/>
                <a:cs typeface="Montserrat" pitchFamily="34" charset="-120"/>
              </a:rPr>
              <a:t>Investigator drafts report on findings, copies provided to parties and respondent's supervisor</a:t>
            </a:r>
            <a:endParaRPr lang="en-US" sz="1000" dirty="0">
              <a:solidFill>
                <a:prstClr val="black"/>
              </a:solidFill>
              <a:latin typeface="Arial"/>
              <a:ea typeface="+mn-ea"/>
              <a:cs typeface="+mn-cs"/>
            </a:endParaRPr>
          </a:p>
        </p:txBody>
      </p:sp>
      <p:sp>
        <p:nvSpPr>
          <p:cNvPr id="40" name="Object 22">
            <a:extLst>
              <a:ext uri="{FF2B5EF4-FFF2-40B4-BE49-F238E27FC236}">
                <a16:creationId xmlns:a16="http://schemas.microsoft.com/office/drawing/2014/main" id="{933C94B3-91DB-A287-268F-8F76B4E5C79D}"/>
              </a:ext>
            </a:extLst>
          </p:cNvPr>
          <p:cNvSpPr/>
          <p:nvPr/>
        </p:nvSpPr>
        <p:spPr>
          <a:xfrm>
            <a:off x="6248140" y="4887548"/>
            <a:ext cx="1498334" cy="255588"/>
          </a:xfrm>
          <a:prstGeom prst="rect">
            <a:avLst/>
          </a:prstGeom>
          <a:noFill/>
        </p:spPr>
        <p:txBody>
          <a:bodyPr lIns="0" tIns="0" rIns="0" bIns="0"/>
          <a:lstStyle/>
          <a:p>
            <a:pPr eaLnBrk="1" fontAlgn="auto" hangingPunct="1">
              <a:lnSpc>
                <a:spcPts val="1680"/>
              </a:lnSpc>
              <a:spcBef>
                <a:spcPts val="0"/>
              </a:spcBef>
              <a:spcAft>
                <a:spcPts val="0"/>
              </a:spcAft>
              <a:defRPr/>
            </a:pPr>
            <a:r>
              <a:rPr lang="en-US" sz="700" dirty="0">
                <a:solidFill>
                  <a:srgbClr val="FFFFFF">
                    <a:alpha val="90000"/>
                  </a:srgbClr>
                </a:solidFill>
                <a:latin typeface="Montserrat" pitchFamily="34" charset="0"/>
                <a:ea typeface="Montserrat" pitchFamily="34" charset="-122"/>
                <a:cs typeface="Montserrat" pitchFamily="34" charset="-120"/>
              </a:rPr>
              <a:t>Disciplinary action up to respondent's department</a:t>
            </a:r>
            <a:endParaRPr lang="en-US" sz="1000" dirty="0">
              <a:solidFill>
                <a:prstClr val="black"/>
              </a:solidFill>
              <a:latin typeface="Arial"/>
              <a:ea typeface="+mn-ea"/>
              <a:cs typeface="+mn-cs"/>
            </a:endParaRPr>
          </a:p>
        </p:txBody>
      </p:sp>
      <p:grpSp>
        <p:nvGrpSpPr>
          <p:cNvPr id="19469" name="Group 47">
            <a:extLst>
              <a:ext uri="{FF2B5EF4-FFF2-40B4-BE49-F238E27FC236}">
                <a16:creationId xmlns:a16="http://schemas.microsoft.com/office/drawing/2014/main" id="{E7A8E4A5-B220-0CC7-2D53-2D0C95291EB2}"/>
              </a:ext>
            </a:extLst>
          </p:cNvPr>
          <p:cNvGrpSpPr>
            <a:grpSpLocks/>
          </p:cNvGrpSpPr>
          <p:nvPr/>
        </p:nvGrpSpPr>
        <p:grpSpPr bwMode="auto">
          <a:xfrm>
            <a:off x="446088" y="2649538"/>
            <a:ext cx="2062162" cy="931862"/>
            <a:chOff x="1249744" y="2751131"/>
            <a:chExt cx="1785692" cy="730251"/>
          </a:xfrm>
        </p:grpSpPr>
        <p:pic>
          <p:nvPicPr>
            <p:cNvPr id="19485" name="Object 5" descr="preencoded.png">
              <a:extLst>
                <a:ext uri="{FF2B5EF4-FFF2-40B4-BE49-F238E27FC236}">
                  <a16:creationId xmlns:a16="http://schemas.microsoft.com/office/drawing/2014/main" id="{B78395A3-550E-6740-2EDD-BAC8B4BC68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9744" y="2751131"/>
              <a:ext cx="1785692" cy="73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Object 6">
              <a:extLst>
                <a:ext uri="{FF2B5EF4-FFF2-40B4-BE49-F238E27FC236}">
                  <a16:creationId xmlns:a16="http://schemas.microsoft.com/office/drawing/2014/main" id="{CDB938CC-9679-BAEE-E88A-5C5182D988DD}"/>
                </a:ext>
              </a:extLst>
            </p:cNvPr>
            <p:cNvSpPr/>
            <p:nvPr/>
          </p:nvSpPr>
          <p:spPr>
            <a:xfrm>
              <a:off x="1519179" y="2909124"/>
              <a:ext cx="1311432" cy="136844"/>
            </a:xfrm>
            <a:prstGeom prst="rect">
              <a:avLst/>
            </a:prstGeom>
            <a:noFill/>
          </p:spPr>
          <p:txBody>
            <a:bodyPr lIns="0" tIns="0" rIns="0" bIns="0"/>
            <a:lstStyle/>
            <a:p>
              <a:pPr algn="ctr" eaLnBrk="1" fontAlgn="auto" hangingPunct="1">
                <a:lnSpc>
                  <a:spcPts val="1814"/>
                </a:lnSpc>
                <a:spcBef>
                  <a:spcPts val="0"/>
                </a:spcBef>
                <a:spcAft>
                  <a:spcPts val="0"/>
                </a:spcAft>
                <a:defRPr/>
              </a:pPr>
              <a:r>
                <a:rPr lang="en-US" sz="2000" dirty="0">
                  <a:solidFill>
                    <a:srgbClr val="FFFFFF"/>
                  </a:solidFill>
                  <a:latin typeface="Montserrat" pitchFamily="34" charset="0"/>
                  <a:ea typeface="Montserrat" pitchFamily="34" charset="-122"/>
                  <a:cs typeface="Montserrat" pitchFamily="34" charset="-120"/>
                </a:rPr>
                <a:t>File complaint</a:t>
              </a:r>
              <a:endParaRPr lang="en-US" sz="2000" dirty="0">
                <a:solidFill>
                  <a:prstClr val="black"/>
                </a:solidFill>
                <a:latin typeface="Arial"/>
                <a:ea typeface="+mn-ea"/>
                <a:cs typeface="+mn-cs"/>
              </a:endParaRPr>
            </a:p>
          </p:txBody>
        </p:sp>
      </p:grpSp>
      <p:grpSp>
        <p:nvGrpSpPr>
          <p:cNvPr id="19470" name="Group 50">
            <a:extLst>
              <a:ext uri="{FF2B5EF4-FFF2-40B4-BE49-F238E27FC236}">
                <a16:creationId xmlns:a16="http://schemas.microsoft.com/office/drawing/2014/main" id="{A6F460C5-FEDD-4910-0206-7F89C70F78D6}"/>
              </a:ext>
            </a:extLst>
          </p:cNvPr>
          <p:cNvGrpSpPr>
            <a:grpSpLocks/>
          </p:cNvGrpSpPr>
          <p:nvPr/>
        </p:nvGrpSpPr>
        <p:grpSpPr bwMode="auto">
          <a:xfrm>
            <a:off x="2571750" y="2649538"/>
            <a:ext cx="2060575" cy="931862"/>
            <a:chOff x="1249744" y="2751131"/>
            <a:chExt cx="1785692" cy="730251"/>
          </a:xfrm>
        </p:grpSpPr>
        <p:pic>
          <p:nvPicPr>
            <p:cNvPr id="19483" name="Object 5" descr="preencoded.png">
              <a:extLst>
                <a:ext uri="{FF2B5EF4-FFF2-40B4-BE49-F238E27FC236}">
                  <a16:creationId xmlns:a16="http://schemas.microsoft.com/office/drawing/2014/main" id="{948EBFB3-9914-6EE1-A66A-3F023B014F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9744" y="2751131"/>
              <a:ext cx="1785692" cy="73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Object 6">
              <a:extLst>
                <a:ext uri="{FF2B5EF4-FFF2-40B4-BE49-F238E27FC236}">
                  <a16:creationId xmlns:a16="http://schemas.microsoft.com/office/drawing/2014/main" id="{AAA7F3B1-2637-0533-D1DB-DDE256AE2E08}"/>
                </a:ext>
              </a:extLst>
            </p:cNvPr>
            <p:cNvSpPr/>
            <p:nvPr/>
          </p:nvSpPr>
          <p:spPr>
            <a:xfrm>
              <a:off x="1519386" y="2909124"/>
              <a:ext cx="1311067" cy="136844"/>
            </a:xfrm>
            <a:prstGeom prst="rect">
              <a:avLst/>
            </a:prstGeom>
            <a:noFill/>
          </p:spPr>
          <p:txBody>
            <a:bodyPr lIns="0" tIns="0" rIns="0" bIns="0"/>
            <a:lstStyle/>
            <a:p>
              <a:pPr algn="ctr" eaLnBrk="1" fontAlgn="auto" hangingPunct="1">
                <a:lnSpc>
                  <a:spcPts val="1814"/>
                </a:lnSpc>
                <a:spcBef>
                  <a:spcPts val="0"/>
                </a:spcBef>
                <a:spcAft>
                  <a:spcPts val="0"/>
                </a:spcAft>
                <a:defRPr/>
              </a:pPr>
              <a:r>
                <a:rPr lang="en-US" sz="2000" dirty="0">
                  <a:solidFill>
                    <a:srgbClr val="FFFFFF"/>
                  </a:solidFill>
                  <a:latin typeface="Montserrat" pitchFamily="34" charset="0"/>
                  <a:ea typeface="Montserrat" pitchFamily="34" charset="-122"/>
                  <a:cs typeface="Montserrat" pitchFamily="34" charset="-120"/>
                </a:rPr>
                <a:t>Intake call</a:t>
              </a:r>
              <a:endParaRPr lang="en-US" sz="2000" dirty="0">
                <a:solidFill>
                  <a:prstClr val="black"/>
                </a:solidFill>
                <a:latin typeface="Arial"/>
                <a:ea typeface="+mn-ea"/>
                <a:cs typeface="+mn-cs"/>
              </a:endParaRPr>
            </a:p>
          </p:txBody>
        </p:sp>
      </p:grpSp>
      <p:grpSp>
        <p:nvGrpSpPr>
          <p:cNvPr id="19471" name="Group 53">
            <a:extLst>
              <a:ext uri="{FF2B5EF4-FFF2-40B4-BE49-F238E27FC236}">
                <a16:creationId xmlns:a16="http://schemas.microsoft.com/office/drawing/2014/main" id="{6AC1006E-C676-DAD0-17B3-E113F2A89AB5}"/>
              </a:ext>
            </a:extLst>
          </p:cNvPr>
          <p:cNvGrpSpPr>
            <a:grpSpLocks/>
          </p:cNvGrpSpPr>
          <p:nvPr/>
        </p:nvGrpSpPr>
        <p:grpSpPr bwMode="auto">
          <a:xfrm>
            <a:off x="6821488" y="2649538"/>
            <a:ext cx="2060575" cy="931862"/>
            <a:chOff x="1249744" y="2751131"/>
            <a:chExt cx="1785692" cy="730251"/>
          </a:xfrm>
        </p:grpSpPr>
        <p:pic>
          <p:nvPicPr>
            <p:cNvPr id="19481" name="Object 5" descr="preencoded.png">
              <a:extLst>
                <a:ext uri="{FF2B5EF4-FFF2-40B4-BE49-F238E27FC236}">
                  <a16:creationId xmlns:a16="http://schemas.microsoft.com/office/drawing/2014/main" id="{188D60CB-9BF3-8CB7-5A01-3E887A17EB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9744" y="2751131"/>
              <a:ext cx="1785692" cy="73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Object 6">
              <a:extLst>
                <a:ext uri="{FF2B5EF4-FFF2-40B4-BE49-F238E27FC236}">
                  <a16:creationId xmlns:a16="http://schemas.microsoft.com/office/drawing/2014/main" id="{2DB65662-A2FE-5CD4-41F8-882A49600269}"/>
                </a:ext>
              </a:extLst>
            </p:cNvPr>
            <p:cNvSpPr/>
            <p:nvPr/>
          </p:nvSpPr>
          <p:spPr>
            <a:xfrm>
              <a:off x="1519386" y="2909124"/>
              <a:ext cx="1311066" cy="136844"/>
            </a:xfrm>
            <a:prstGeom prst="rect">
              <a:avLst/>
            </a:prstGeom>
            <a:noFill/>
          </p:spPr>
          <p:txBody>
            <a:bodyPr lIns="0" tIns="0" rIns="0" bIns="0"/>
            <a:lstStyle/>
            <a:p>
              <a:pPr algn="ctr" eaLnBrk="1" fontAlgn="auto" hangingPunct="1">
                <a:lnSpc>
                  <a:spcPts val="1814"/>
                </a:lnSpc>
                <a:spcBef>
                  <a:spcPts val="0"/>
                </a:spcBef>
                <a:spcAft>
                  <a:spcPts val="0"/>
                </a:spcAft>
                <a:defRPr/>
              </a:pPr>
              <a:r>
                <a:rPr lang="en-US" sz="2000" dirty="0">
                  <a:solidFill>
                    <a:srgbClr val="FFFFFF"/>
                  </a:solidFill>
                  <a:latin typeface="Montserrat" pitchFamily="34" charset="0"/>
                  <a:ea typeface="Montserrat" pitchFamily="34" charset="-122"/>
                  <a:cs typeface="Montserrat" pitchFamily="34" charset="-120"/>
                </a:rPr>
                <a:t>Issue complaint</a:t>
              </a:r>
              <a:endParaRPr lang="en-US" sz="2000" dirty="0">
                <a:solidFill>
                  <a:prstClr val="black"/>
                </a:solidFill>
                <a:latin typeface="Arial"/>
                <a:ea typeface="+mn-ea"/>
                <a:cs typeface="+mn-cs"/>
              </a:endParaRPr>
            </a:p>
          </p:txBody>
        </p:sp>
      </p:grpSp>
      <p:grpSp>
        <p:nvGrpSpPr>
          <p:cNvPr id="19472" name="Group 56">
            <a:extLst>
              <a:ext uri="{FF2B5EF4-FFF2-40B4-BE49-F238E27FC236}">
                <a16:creationId xmlns:a16="http://schemas.microsoft.com/office/drawing/2014/main" id="{B66D77D0-8E81-C9E0-5E49-80A67FB20504}"/>
              </a:ext>
            </a:extLst>
          </p:cNvPr>
          <p:cNvGrpSpPr>
            <a:grpSpLocks/>
          </p:cNvGrpSpPr>
          <p:nvPr/>
        </p:nvGrpSpPr>
        <p:grpSpPr bwMode="auto">
          <a:xfrm>
            <a:off x="5816600" y="3870325"/>
            <a:ext cx="2060575" cy="931863"/>
            <a:chOff x="1249744" y="2751131"/>
            <a:chExt cx="1785692" cy="730251"/>
          </a:xfrm>
        </p:grpSpPr>
        <p:pic>
          <p:nvPicPr>
            <p:cNvPr id="19479" name="Object 5" descr="preencoded.png">
              <a:extLst>
                <a:ext uri="{FF2B5EF4-FFF2-40B4-BE49-F238E27FC236}">
                  <a16:creationId xmlns:a16="http://schemas.microsoft.com/office/drawing/2014/main" id="{08EAEE76-D335-EED5-6A9E-3359395494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9744" y="2751131"/>
              <a:ext cx="1785692" cy="73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 name="Object 6">
              <a:extLst>
                <a:ext uri="{FF2B5EF4-FFF2-40B4-BE49-F238E27FC236}">
                  <a16:creationId xmlns:a16="http://schemas.microsoft.com/office/drawing/2014/main" id="{733D9C4E-5B0F-850E-FF2A-5C7E42AFB359}"/>
                </a:ext>
              </a:extLst>
            </p:cNvPr>
            <p:cNvSpPr/>
            <p:nvPr/>
          </p:nvSpPr>
          <p:spPr>
            <a:xfrm>
              <a:off x="1519386" y="2909124"/>
              <a:ext cx="1311067" cy="136844"/>
            </a:xfrm>
            <a:prstGeom prst="rect">
              <a:avLst/>
            </a:prstGeom>
            <a:noFill/>
          </p:spPr>
          <p:txBody>
            <a:bodyPr lIns="0" tIns="0" rIns="0" bIns="0"/>
            <a:lstStyle/>
            <a:p>
              <a:pPr algn="ctr" eaLnBrk="1" fontAlgn="auto" hangingPunct="1">
                <a:lnSpc>
                  <a:spcPts val="1814"/>
                </a:lnSpc>
                <a:spcBef>
                  <a:spcPts val="0"/>
                </a:spcBef>
                <a:spcAft>
                  <a:spcPts val="0"/>
                </a:spcAft>
                <a:defRPr/>
              </a:pPr>
              <a:r>
                <a:rPr lang="en-US" sz="1800" dirty="0">
                  <a:solidFill>
                    <a:srgbClr val="FFFFFF"/>
                  </a:solidFill>
                  <a:latin typeface="Montserrat" pitchFamily="34" charset="0"/>
                  <a:ea typeface="+mn-ea"/>
                  <a:cs typeface="+mn-cs"/>
                </a:rPr>
                <a:t>Determine discipline</a:t>
              </a:r>
              <a:endParaRPr lang="en-US" sz="1800" dirty="0">
                <a:solidFill>
                  <a:prstClr val="black"/>
                </a:solidFill>
                <a:latin typeface="Arial"/>
                <a:ea typeface="+mn-ea"/>
                <a:cs typeface="+mn-cs"/>
              </a:endParaRPr>
            </a:p>
          </p:txBody>
        </p:sp>
      </p:grpSp>
      <p:grpSp>
        <p:nvGrpSpPr>
          <p:cNvPr id="19473" name="Group 59">
            <a:extLst>
              <a:ext uri="{FF2B5EF4-FFF2-40B4-BE49-F238E27FC236}">
                <a16:creationId xmlns:a16="http://schemas.microsoft.com/office/drawing/2014/main" id="{353057A0-9DA0-6501-0CFF-C15BB250CF49}"/>
              </a:ext>
            </a:extLst>
          </p:cNvPr>
          <p:cNvGrpSpPr>
            <a:grpSpLocks/>
          </p:cNvGrpSpPr>
          <p:nvPr/>
        </p:nvGrpSpPr>
        <p:grpSpPr bwMode="auto">
          <a:xfrm>
            <a:off x="1038225" y="3870325"/>
            <a:ext cx="2060575" cy="931863"/>
            <a:chOff x="1249744" y="2751131"/>
            <a:chExt cx="1785692" cy="730251"/>
          </a:xfrm>
        </p:grpSpPr>
        <p:pic>
          <p:nvPicPr>
            <p:cNvPr id="19477" name="Object 5" descr="preencoded.png">
              <a:extLst>
                <a:ext uri="{FF2B5EF4-FFF2-40B4-BE49-F238E27FC236}">
                  <a16:creationId xmlns:a16="http://schemas.microsoft.com/office/drawing/2014/main" id="{86CF9B53-18B1-68F1-550F-C5DD45D6E1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9744" y="2751131"/>
              <a:ext cx="1785692" cy="73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Object 6">
              <a:extLst>
                <a:ext uri="{FF2B5EF4-FFF2-40B4-BE49-F238E27FC236}">
                  <a16:creationId xmlns:a16="http://schemas.microsoft.com/office/drawing/2014/main" id="{493412FA-59F5-9FE4-0E4B-6C8E005AB78D}"/>
                </a:ext>
              </a:extLst>
            </p:cNvPr>
            <p:cNvSpPr/>
            <p:nvPr/>
          </p:nvSpPr>
          <p:spPr>
            <a:xfrm>
              <a:off x="1519386" y="2909124"/>
              <a:ext cx="1311067" cy="136844"/>
            </a:xfrm>
            <a:prstGeom prst="rect">
              <a:avLst/>
            </a:prstGeom>
            <a:noFill/>
          </p:spPr>
          <p:txBody>
            <a:bodyPr lIns="0" tIns="0" rIns="0" bIns="0"/>
            <a:lstStyle/>
            <a:p>
              <a:pPr algn="ctr" eaLnBrk="1" fontAlgn="auto" hangingPunct="1">
                <a:lnSpc>
                  <a:spcPts val="1814"/>
                </a:lnSpc>
                <a:spcBef>
                  <a:spcPts val="0"/>
                </a:spcBef>
                <a:spcAft>
                  <a:spcPts val="0"/>
                </a:spcAft>
                <a:defRPr/>
              </a:pPr>
              <a:r>
                <a:rPr lang="en-US" sz="1800" dirty="0">
                  <a:solidFill>
                    <a:srgbClr val="FFFFFF"/>
                  </a:solidFill>
                  <a:latin typeface="Montserrat" pitchFamily="34" charset="0"/>
                  <a:ea typeface="Montserrat" pitchFamily="34" charset="-122"/>
                  <a:cs typeface="Montserrat" pitchFamily="34" charset="-120"/>
                </a:rPr>
                <a:t>Conduct</a:t>
              </a:r>
              <a:r>
                <a:rPr lang="en-US" sz="2000" dirty="0">
                  <a:solidFill>
                    <a:srgbClr val="FFFFFF"/>
                  </a:solidFill>
                  <a:latin typeface="Montserrat" pitchFamily="34" charset="0"/>
                  <a:ea typeface="Montserrat" pitchFamily="34" charset="-122"/>
                  <a:cs typeface="Montserrat" pitchFamily="34" charset="-120"/>
                </a:rPr>
                <a:t> </a:t>
              </a:r>
              <a:r>
                <a:rPr lang="en-US" sz="1800" dirty="0">
                  <a:solidFill>
                    <a:srgbClr val="FFFFFF"/>
                  </a:solidFill>
                  <a:latin typeface="Montserrat" pitchFamily="34" charset="0"/>
                  <a:ea typeface="Montserrat" pitchFamily="34" charset="-122"/>
                  <a:cs typeface="Montserrat" pitchFamily="34" charset="-120"/>
                </a:rPr>
                <a:t>investigation</a:t>
              </a:r>
              <a:endParaRPr lang="en-US" sz="1800" dirty="0">
                <a:solidFill>
                  <a:prstClr val="black"/>
                </a:solidFill>
                <a:latin typeface="Arial"/>
                <a:ea typeface="+mn-ea"/>
                <a:cs typeface="+mn-cs"/>
              </a:endParaRPr>
            </a:p>
          </p:txBody>
        </p:sp>
      </p:grpSp>
      <p:grpSp>
        <p:nvGrpSpPr>
          <p:cNvPr id="19474" name="Group 62">
            <a:extLst>
              <a:ext uri="{FF2B5EF4-FFF2-40B4-BE49-F238E27FC236}">
                <a16:creationId xmlns:a16="http://schemas.microsoft.com/office/drawing/2014/main" id="{B20A4106-F1BF-DDE3-4E86-DE1BC62D2AB3}"/>
              </a:ext>
            </a:extLst>
          </p:cNvPr>
          <p:cNvGrpSpPr>
            <a:grpSpLocks/>
          </p:cNvGrpSpPr>
          <p:nvPr/>
        </p:nvGrpSpPr>
        <p:grpSpPr bwMode="auto">
          <a:xfrm>
            <a:off x="3427413" y="3870325"/>
            <a:ext cx="2060575" cy="931863"/>
            <a:chOff x="1249744" y="2751131"/>
            <a:chExt cx="1785692" cy="730251"/>
          </a:xfrm>
        </p:grpSpPr>
        <p:pic>
          <p:nvPicPr>
            <p:cNvPr id="19475" name="Object 5" descr="preencoded.png">
              <a:extLst>
                <a:ext uri="{FF2B5EF4-FFF2-40B4-BE49-F238E27FC236}">
                  <a16:creationId xmlns:a16="http://schemas.microsoft.com/office/drawing/2014/main" id="{2DC26CBB-4A42-1F35-52B6-95FB54C415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9744" y="2751131"/>
              <a:ext cx="1785692" cy="73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9" name="Object 6">
              <a:extLst>
                <a:ext uri="{FF2B5EF4-FFF2-40B4-BE49-F238E27FC236}">
                  <a16:creationId xmlns:a16="http://schemas.microsoft.com/office/drawing/2014/main" id="{5522EB87-B625-C724-5BE5-3B84CD3E4120}"/>
                </a:ext>
              </a:extLst>
            </p:cNvPr>
            <p:cNvSpPr/>
            <p:nvPr/>
          </p:nvSpPr>
          <p:spPr>
            <a:xfrm>
              <a:off x="1519386" y="2909124"/>
              <a:ext cx="1311066" cy="136844"/>
            </a:xfrm>
            <a:prstGeom prst="rect">
              <a:avLst/>
            </a:prstGeom>
            <a:noFill/>
          </p:spPr>
          <p:txBody>
            <a:bodyPr lIns="0" tIns="0" rIns="0" bIns="0"/>
            <a:lstStyle/>
            <a:p>
              <a:pPr algn="ctr" eaLnBrk="1" fontAlgn="auto" hangingPunct="1">
                <a:lnSpc>
                  <a:spcPts val="1814"/>
                </a:lnSpc>
                <a:spcBef>
                  <a:spcPts val="0"/>
                </a:spcBef>
                <a:spcAft>
                  <a:spcPts val="0"/>
                </a:spcAft>
                <a:defRPr/>
              </a:pPr>
              <a:r>
                <a:rPr lang="en-US" sz="2000" dirty="0">
                  <a:solidFill>
                    <a:srgbClr val="FFFFFF"/>
                  </a:solidFill>
                  <a:latin typeface="Montserrat" pitchFamily="34" charset="0"/>
                  <a:ea typeface="Montserrat" pitchFamily="34" charset="-122"/>
                  <a:cs typeface="Montserrat" pitchFamily="34" charset="-120"/>
                </a:rPr>
                <a:t>Issue report</a:t>
              </a:r>
              <a:endParaRPr lang="en-US" sz="2000" dirty="0">
                <a:solidFill>
                  <a:prstClr val="black"/>
                </a:solidFill>
                <a:latin typeface="Arial"/>
                <a:ea typeface="+mn-ea"/>
                <a:cs typeface="+mn-cs"/>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 descr="Paper clips stuck together">
            <a:extLst>
              <a:ext uri="{FF2B5EF4-FFF2-40B4-BE49-F238E27FC236}">
                <a16:creationId xmlns:a16="http://schemas.microsoft.com/office/drawing/2014/main" id="{497B61E1-5057-C6DD-FF3E-8D68581398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176" b="4176"/>
          <a:stretch>
            <a:fillRect/>
          </a:stretch>
        </p:blipFill>
        <p:spPr bwMode="auto">
          <a:xfrm>
            <a:off x="5443538" y="1279525"/>
            <a:ext cx="3700462"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Content Placeholder 2">
            <a:extLst>
              <a:ext uri="{FF2B5EF4-FFF2-40B4-BE49-F238E27FC236}">
                <a16:creationId xmlns:a16="http://schemas.microsoft.com/office/drawing/2014/main" id="{7D397A1B-4181-4418-E4C0-9D990251ADE9}"/>
              </a:ext>
            </a:extLst>
          </p:cNvPr>
          <p:cNvSpPr>
            <a:spLocks noGrp="1" noChangeArrowheads="1"/>
          </p:cNvSpPr>
          <p:nvPr>
            <p:ph idx="1"/>
          </p:nvPr>
        </p:nvSpPr>
        <p:spPr>
          <a:xfrm>
            <a:off x="285750" y="1458913"/>
            <a:ext cx="4876800" cy="5237162"/>
          </a:xfrm>
        </p:spPr>
        <p:txBody>
          <a:bodyPr/>
          <a:lstStyle/>
          <a:p>
            <a:pPr marL="0" indent="0">
              <a:spcBef>
                <a:spcPts val="600"/>
              </a:spcBef>
              <a:spcAft>
                <a:spcPts val="600"/>
              </a:spcAft>
              <a:buFont typeface="Wingdings" pitchFamily="2" charset="2"/>
              <a:buNone/>
              <a:defRPr/>
            </a:pPr>
            <a:r>
              <a:rPr lang="en-US" sz="1500" i="1" dirty="0"/>
              <a:t>Supportive measures are available with or without the filing of a formal complaint. </a:t>
            </a:r>
          </a:p>
          <a:p>
            <a:pPr marL="0" indent="0">
              <a:spcBef>
                <a:spcPts val="600"/>
              </a:spcBef>
              <a:spcAft>
                <a:spcPts val="600"/>
              </a:spcAft>
              <a:buFont typeface="Wingdings" pitchFamily="2" charset="2"/>
              <a:buNone/>
              <a:defRPr/>
            </a:pPr>
            <a:r>
              <a:rPr lang="en-US" sz="1500" dirty="0"/>
              <a:t>Examples of supportive measures include:</a:t>
            </a:r>
          </a:p>
          <a:p>
            <a:pPr>
              <a:spcBef>
                <a:spcPts val="600"/>
              </a:spcBef>
              <a:spcAft>
                <a:spcPts val="600"/>
              </a:spcAft>
              <a:defRPr/>
            </a:pPr>
            <a:r>
              <a:rPr lang="en-US" sz="1500" dirty="0"/>
              <a:t>Counseling</a:t>
            </a:r>
          </a:p>
          <a:p>
            <a:pPr>
              <a:spcBef>
                <a:spcPts val="600"/>
              </a:spcBef>
              <a:spcAft>
                <a:spcPts val="600"/>
              </a:spcAft>
              <a:defRPr/>
            </a:pPr>
            <a:r>
              <a:rPr lang="en-US" sz="1500" dirty="0"/>
              <a:t>Deadline extensions</a:t>
            </a:r>
          </a:p>
          <a:p>
            <a:pPr>
              <a:spcBef>
                <a:spcPts val="600"/>
              </a:spcBef>
              <a:spcAft>
                <a:spcPts val="600"/>
              </a:spcAft>
              <a:defRPr/>
            </a:pPr>
            <a:r>
              <a:rPr lang="en-US" sz="1500" dirty="0"/>
              <a:t>Modification of work or class schedules</a:t>
            </a:r>
          </a:p>
          <a:p>
            <a:pPr>
              <a:spcBef>
                <a:spcPts val="600"/>
              </a:spcBef>
              <a:spcAft>
                <a:spcPts val="600"/>
              </a:spcAft>
              <a:defRPr/>
            </a:pPr>
            <a:r>
              <a:rPr lang="en-US" sz="1500" dirty="0"/>
              <a:t>Tutoring</a:t>
            </a:r>
          </a:p>
          <a:p>
            <a:pPr>
              <a:spcBef>
                <a:spcPts val="600"/>
              </a:spcBef>
              <a:spcAft>
                <a:spcPts val="600"/>
              </a:spcAft>
              <a:defRPr/>
            </a:pPr>
            <a:r>
              <a:rPr lang="en-US" sz="1500" dirty="0"/>
              <a:t>Campus escort services </a:t>
            </a:r>
          </a:p>
          <a:p>
            <a:pPr>
              <a:spcBef>
                <a:spcPts val="600"/>
              </a:spcBef>
              <a:spcAft>
                <a:spcPts val="600"/>
              </a:spcAft>
              <a:defRPr/>
            </a:pPr>
            <a:r>
              <a:rPr lang="en-US" sz="1500" dirty="0"/>
              <a:t>No Contact Order</a:t>
            </a:r>
          </a:p>
          <a:p>
            <a:pPr>
              <a:spcBef>
                <a:spcPts val="600"/>
              </a:spcBef>
              <a:spcAft>
                <a:spcPts val="600"/>
              </a:spcAft>
              <a:defRPr/>
            </a:pPr>
            <a:r>
              <a:rPr lang="en-US" sz="1500" dirty="0"/>
              <a:t>Change in work or housing location</a:t>
            </a:r>
          </a:p>
          <a:p>
            <a:pPr>
              <a:spcBef>
                <a:spcPts val="600"/>
              </a:spcBef>
              <a:spcAft>
                <a:spcPts val="600"/>
              </a:spcAft>
              <a:defRPr/>
            </a:pPr>
            <a:r>
              <a:rPr lang="en-US" sz="1500" dirty="0"/>
              <a:t>Increased security on campus </a:t>
            </a:r>
          </a:p>
          <a:p>
            <a:pPr>
              <a:spcBef>
                <a:spcPts val="600"/>
              </a:spcBef>
              <a:spcAft>
                <a:spcPts val="600"/>
              </a:spcAft>
              <a:defRPr/>
            </a:pPr>
            <a:r>
              <a:rPr lang="en-US" sz="1500" dirty="0"/>
              <a:t>Administrative leave with pay*</a:t>
            </a:r>
          </a:p>
          <a:p>
            <a:pPr marL="0" indent="0">
              <a:spcBef>
                <a:spcPts val="600"/>
              </a:spcBef>
              <a:spcAft>
                <a:spcPts val="600"/>
              </a:spcAft>
              <a:buFont typeface="Wingdings" pitchFamily="2" charset="2"/>
              <a:buNone/>
              <a:defRPr/>
            </a:pPr>
            <a:r>
              <a:rPr lang="en-US" sz="1500" dirty="0"/>
              <a:t>*Only UHR may place an employee on administrative leave with pay pending the outcome of an investigation </a:t>
            </a:r>
          </a:p>
          <a:p>
            <a:pPr>
              <a:spcBef>
                <a:spcPts val="600"/>
              </a:spcBef>
              <a:spcAft>
                <a:spcPts val="600"/>
              </a:spcAft>
              <a:defRPr/>
            </a:pPr>
            <a:endParaRPr lang="en-US" sz="1800" dirty="0"/>
          </a:p>
          <a:p>
            <a:pPr marL="0" indent="0">
              <a:buFont typeface="Wingdings" pitchFamily="2" charset="2"/>
              <a:buNone/>
              <a:defRPr/>
            </a:pPr>
            <a:endParaRPr lang="en-US" altLang="en-US" sz="2000" dirty="0">
              <a:ea typeface="ヒラギノ角ゴ Pro W3"/>
              <a:cs typeface="Geneva"/>
            </a:endParaRPr>
          </a:p>
        </p:txBody>
      </p:sp>
      <p:sp>
        <p:nvSpPr>
          <p:cNvPr id="2" name="Rectangle 1">
            <a:extLst>
              <a:ext uri="{FF2B5EF4-FFF2-40B4-BE49-F238E27FC236}">
                <a16:creationId xmlns:a16="http://schemas.microsoft.com/office/drawing/2014/main" id="{1DD4371E-D035-1BFA-35A0-FE2A875563E3}"/>
              </a:ext>
            </a:extLst>
          </p:cNvPr>
          <p:cNvSpPr/>
          <p:nvPr/>
        </p:nvSpPr>
        <p:spPr>
          <a:xfrm>
            <a:off x="0" y="549275"/>
            <a:ext cx="7685088" cy="730250"/>
          </a:xfrm>
          <a:prstGeom prst="rect">
            <a:avLst/>
          </a:prstGeom>
          <a:solidFill>
            <a:srgbClr val="CC0033"/>
          </a:solidFill>
          <a:ln>
            <a:solidFill>
              <a:srgbClr val="CC0033"/>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800" b="1" dirty="0">
                <a:solidFill>
                  <a:schemeClr val="bg1"/>
                </a:solidFill>
              </a:rPr>
              <a:t>Examples of Supportive Measures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Object 11">
            <a:extLst>
              <a:ext uri="{FF2B5EF4-FFF2-40B4-BE49-F238E27FC236}">
                <a16:creationId xmlns:a16="http://schemas.microsoft.com/office/drawing/2014/main" id="{3D5CA9D3-1511-2AD4-9F4A-6BE8AEE40686}"/>
              </a:ext>
            </a:extLst>
          </p:cNvPr>
          <p:cNvSpPr>
            <a:spLocks noGrp="1" noRot="1" noMove="1" noResize="1" noEditPoints="1" noAdjustHandles="1" noChangeArrowheads="1" noChangeShapeType="1"/>
          </p:cNvSpPr>
          <p:nvPr/>
        </p:nvSpPr>
        <p:spPr bwMode="auto">
          <a:xfrm>
            <a:off x="-20638" y="949325"/>
            <a:ext cx="9228138" cy="5456238"/>
          </a:xfrm>
          <a:prstGeom prst="rect">
            <a:avLst/>
          </a:prstGeom>
          <a:solidFill>
            <a:srgbClr val="1C1B1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endParaRPr lang="en-US" altLang="en-US" sz="2400">
              <a:solidFill>
                <a:schemeClr val="tx1"/>
              </a:solidFill>
              <a:cs typeface="ヒラギノ角ゴ Pro W3"/>
            </a:endParaRPr>
          </a:p>
        </p:txBody>
      </p:sp>
      <p:sp>
        <p:nvSpPr>
          <p:cNvPr id="23555" name="Slide Number Placeholder 3">
            <a:extLst>
              <a:ext uri="{FF2B5EF4-FFF2-40B4-BE49-F238E27FC236}">
                <a16:creationId xmlns:a16="http://schemas.microsoft.com/office/drawing/2014/main" id="{F6E3EA66-77F3-131E-7F08-8E6E9A4525BF}"/>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pitchFamily="2" charset="2"/>
              <a:buChar char="§"/>
              <a:defRPr sz="2200">
                <a:solidFill>
                  <a:schemeClr val="tx2"/>
                </a:solidFill>
                <a:latin typeface="Arial" panose="020B0604020202020204" pitchFamily="34" charset="0"/>
                <a:ea typeface="ヒラギノ角ゴ Pro W3"/>
                <a:cs typeface="Geneva" panose="020B0503030404040204" pitchFamily="34" charset="0"/>
              </a:defRPr>
            </a:lvl1pPr>
            <a:lvl2pPr marL="742950" indent="-285750">
              <a:spcBef>
                <a:spcPct val="20000"/>
              </a:spcBef>
              <a:buChar char="–"/>
              <a:defRPr>
                <a:solidFill>
                  <a:schemeClr val="tx2"/>
                </a:solidFill>
                <a:latin typeface="Arial" panose="020B0604020202020204" pitchFamily="34" charset="0"/>
                <a:ea typeface="Geneva" panose="020B0503030404040204" pitchFamily="34" charset="0"/>
                <a:cs typeface="Geneva" panose="020B0503030404040204" pitchFamily="34" charset="0"/>
              </a:defRPr>
            </a:lvl2pPr>
            <a:lvl3pPr marL="1143000" indent="-228600">
              <a:spcBef>
                <a:spcPct val="20000"/>
              </a:spcBef>
              <a:buChar char="•"/>
              <a:defRPr sz="1600">
                <a:solidFill>
                  <a:schemeClr val="tx2"/>
                </a:solidFill>
                <a:latin typeface="Arial" panose="020B0604020202020204" pitchFamily="34" charset="0"/>
                <a:ea typeface="Geneva" panose="020B0503030404040204" pitchFamily="34" charset="0"/>
                <a:cs typeface="Geneva" panose="020B0503030404040204" pitchFamily="34" charset="0"/>
              </a:defRPr>
            </a:lvl3pPr>
            <a:lvl4pPr marL="16002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5pPr>
            <a:lvl6pPr marL="25146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6pPr>
            <a:lvl7pPr marL="29718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7pPr>
            <a:lvl8pPr marL="34290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8pPr>
            <a:lvl9pPr marL="3886200" indent="-228600" eaLnBrk="0" fontAlgn="base" hangingPunct="0">
              <a:spcBef>
                <a:spcPct val="20000"/>
              </a:spcBef>
              <a:spcAft>
                <a:spcPct val="0"/>
              </a:spcAft>
              <a:buChar char="»"/>
              <a:defRPr sz="1400">
                <a:solidFill>
                  <a:schemeClr val="tx2"/>
                </a:solidFill>
                <a:latin typeface="Arial" panose="020B0604020202020204" pitchFamily="34" charset="0"/>
                <a:ea typeface="Geneva" panose="020B0503030404040204" pitchFamily="34" charset="0"/>
                <a:cs typeface="Geneva" panose="020B0503030404040204" pitchFamily="34" charset="0"/>
              </a:defRPr>
            </a:lvl9pPr>
          </a:lstStyle>
          <a:p>
            <a:pPr>
              <a:spcBef>
                <a:spcPct val="0"/>
              </a:spcBef>
              <a:buClrTx/>
              <a:buFontTx/>
              <a:buNone/>
            </a:pPr>
            <a:fld id="{F1FDFC81-58B8-5644-86DE-2DFC4344B33D}" type="slidenum">
              <a:rPr lang="en-US" altLang="en-US" sz="1400" smtClean="0">
                <a:solidFill>
                  <a:srgbClr val="5F5F5F"/>
                </a:solidFill>
                <a:ea typeface="Geneva" panose="020B0503030404040204" pitchFamily="34" charset="0"/>
              </a:rPr>
              <a:pPr>
                <a:spcBef>
                  <a:spcPct val="0"/>
                </a:spcBef>
                <a:buClrTx/>
                <a:buFontTx/>
                <a:buNone/>
              </a:pPr>
              <a:t>9</a:t>
            </a:fld>
            <a:endParaRPr lang="en-US" altLang="en-US" sz="1400">
              <a:solidFill>
                <a:srgbClr val="5F5F5F"/>
              </a:solidFill>
              <a:ea typeface="Geneva" panose="020B0503030404040204" pitchFamily="34" charset="0"/>
            </a:endParaRPr>
          </a:p>
        </p:txBody>
      </p:sp>
      <p:sp>
        <p:nvSpPr>
          <p:cNvPr id="3" name="Rectangle 2">
            <a:extLst>
              <a:ext uri="{FF2B5EF4-FFF2-40B4-BE49-F238E27FC236}">
                <a16:creationId xmlns:a16="http://schemas.microsoft.com/office/drawing/2014/main" id="{5213209B-BAB4-D9B7-1719-53E8FBF2917B}"/>
              </a:ext>
            </a:extLst>
          </p:cNvPr>
          <p:cNvSpPr/>
          <p:nvPr/>
        </p:nvSpPr>
        <p:spPr>
          <a:xfrm>
            <a:off x="-119063" y="520700"/>
            <a:ext cx="9577388" cy="730250"/>
          </a:xfrm>
          <a:prstGeom prst="rect">
            <a:avLst/>
          </a:prstGeom>
          <a:solidFill>
            <a:srgbClr val="C00000"/>
          </a:solidFill>
          <a:ln>
            <a:solidFill>
              <a:srgbClr val="CC0033"/>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800" b="1" dirty="0">
                <a:solidFill>
                  <a:schemeClr val="bg1"/>
                </a:solidFill>
                <a:latin typeface="Montserrat" panose="00000500000000000000" pitchFamily="2" charset="0"/>
              </a:rPr>
              <a:t>Confidentiality Policy</a:t>
            </a:r>
          </a:p>
        </p:txBody>
      </p:sp>
      <p:pic>
        <p:nvPicPr>
          <p:cNvPr id="23557" name="Object 2" descr="preencoded.png">
            <a:extLst>
              <a:ext uri="{FF2B5EF4-FFF2-40B4-BE49-F238E27FC236}">
                <a16:creationId xmlns:a16="http://schemas.microsoft.com/office/drawing/2014/main" id="{E1C762AC-2DC4-3C55-0724-0D35997705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2246313"/>
            <a:ext cx="531813"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bject 3">
            <a:extLst>
              <a:ext uri="{FF2B5EF4-FFF2-40B4-BE49-F238E27FC236}">
                <a16:creationId xmlns:a16="http://schemas.microsoft.com/office/drawing/2014/main" id="{BA507E99-A337-1521-5BE5-52DF38E31E31}"/>
              </a:ext>
            </a:extLst>
          </p:cNvPr>
          <p:cNvSpPr/>
          <p:nvPr/>
        </p:nvSpPr>
        <p:spPr>
          <a:xfrm>
            <a:off x="579438" y="3509963"/>
            <a:ext cx="1979612" cy="257175"/>
          </a:xfrm>
          <a:prstGeom prst="rect">
            <a:avLst/>
          </a:prstGeom>
          <a:noFill/>
        </p:spPr>
        <p:txBody>
          <a:bodyPr lIns="0" tIns="0" rIns="0" bIns="0"/>
          <a:lstStyle/>
          <a:p>
            <a:pPr algn="ctr" eaLnBrk="1" fontAlgn="auto" hangingPunct="1">
              <a:lnSpc>
                <a:spcPts val="1814"/>
              </a:lnSpc>
              <a:spcBef>
                <a:spcPts val="0"/>
              </a:spcBef>
              <a:spcAft>
                <a:spcPts val="0"/>
              </a:spcAft>
              <a:defRPr/>
            </a:pPr>
            <a:r>
              <a:rPr lang="en-US" sz="1440" dirty="0">
                <a:solidFill>
                  <a:srgbClr val="FFFFFF"/>
                </a:solidFill>
                <a:latin typeface="Montserrat" pitchFamily="34" charset="0"/>
                <a:ea typeface="Montserrat" pitchFamily="34" charset="-122"/>
                <a:cs typeface="Montserrat" pitchFamily="34" charset="-120"/>
              </a:rPr>
              <a:t>Need-to-know basis</a:t>
            </a:r>
            <a:endParaRPr lang="en-US" sz="1800" dirty="0">
              <a:solidFill>
                <a:prstClr val="black"/>
              </a:solidFill>
              <a:latin typeface="Arial"/>
              <a:ea typeface="+mn-ea"/>
              <a:cs typeface="+mn-cs"/>
            </a:endParaRPr>
          </a:p>
        </p:txBody>
      </p:sp>
      <p:sp>
        <p:nvSpPr>
          <p:cNvPr id="5" name="Object 4">
            <a:extLst>
              <a:ext uri="{FF2B5EF4-FFF2-40B4-BE49-F238E27FC236}">
                <a16:creationId xmlns:a16="http://schemas.microsoft.com/office/drawing/2014/main" id="{AEA29FE0-F56A-C46E-8119-FD8DD0E6A428}"/>
              </a:ext>
            </a:extLst>
          </p:cNvPr>
          <p:cNvSpPr/>
          <p:nvPr/>
        </p:nvSpPr>
        <p:spPr>
          <a:xfrm>
            <a:off x="579231" y="3826557"/>
            <a:ext cx="1979882" cy="714376"/>
          </a:xfrm>
          <a:prstGeom prst="rect">
            <a:avLst/>
          </a:prstGeom>
          <a:noFill/>
        </p:spPr>
        <p:txBody>
          <a:bodyPr lIns="0" tIns="0" rIns="0" bIns="0"/>
          <a:lstStyle/>
          <a:p>
            <a:pPr algn="ctr" eaLnBrk="1" fontAlgn="auto" hangingPunct="1">
              <a:lnSpc>
                <a:spcPts val="1680"/>
              </a:lnSpc>
              <a:spcBef>
                <a:spcPts val="663"/>
              </a:spcBef>
              <a:spcAft>
                <a:spcPts val="0"/>
              </a:spcAft>
              <a:defRPr/>
            </a:pPr>
            <a:r>
              <a:rPr lang="en-US" sz="1200" dirty="0">
                <a:solidFill>
                  <a:srgbClr val="FFFFFF">
                    <a:alpha val="90000"/>
                  </a:srgbClr>
                </a:solidFill>
                <a:latin typeface="Montserrat" pitchFamily="34" charset="0"/>
                <a:ea typeface="Montserrat" pitchFamily="34" charset="-122"/>
                <a:cs typeface="Montserrat" pitchFamily="34" charset="-120"/>
              </a:rPr>
              <a:t>Only complainant, respondent, and highest-level supervisor know about the complaint initially</a:t>
            </a:r>
            <a:endParaRPr lang="en-US" sz="1800" dirty="0">
              <a:solidFill>
                <a:prstClr val="black"/>
              </a:solidFill>
              <a:latin typeface="Arial"/>
              <a:ea typeface="+mn-ea"/>
              <a:cs typeface="+mn-cs"/>
            </a:endParaRPr>
          </a:p>
        </p:txBody>
      </p:sp>
      <p:pic>
        <p:nvPicPr>
          <p:cNvPr id="23560" name="Object 5" descr="preencoded.png">
            <a:extLst>
              <a:ext uri="{FF2B5EF4-FFF2-40B4-BE49-F238E27FC236}">
                <a16:creationId xmlns:a16="http://schemas.microsoft.com/office/drawing/2014/main" id="{A09A0A2A-C51F-1E87-5607-2FB1D56CCC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0338" y="2262188"/>
            <a:ext cx="9985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bject 6">
            <a:extLst>
              <a:ext uri="{FF2B5EF4-FFF2-40B4-BE49-F238E27FC236}">
                <a16:creationId xmlns:a16="http://schemas.microsoft.com/office/drawing/2014/main" id="{6C8D4808-8303-771D-50CF-6FA9CF91E7B3}"/>
              </a:ext>
            </a:extLst>
          </p:cNvPr>
          <p:cNvSpPr/>
          <p:nvPr/>
        </p:nvSpPr>
        <p:spPr>
          <a:xfrm>
            <a:off x="3492500" y="3568700"/>
            <a:ext cx="2114550" cy="257175"/>
          </a:xfrm>
          <a:prstGeom prst="rect">
            <a:avLst/>
          </a:prstGeom>
          <a:noFill/>
        </p:spPr>
        <p:txBody>
          <a:bodyPr lIns="0" tIns="0" rIns="0" bIns="0"/>
          <a:lstStyle/>
          <a:p>
            <a:pPr algn="ctr" eaLnBrk="1" fontAlgn="auto" hangingPunct="1">
              <a:lnSpc>
                <a:spcPts val="1814"/>
              </a:lnSpc>
              <a:spcBef>
                <a:spcPts val="0"/>
              </a:spcBef>
              <a:spcAft>
                <a:spcPts val="0"/>
              </a:spcAft>
              <a:defRPr/>
            </a:pPr>
            <a:r>
              <a:rPr lang="en-US" sz="1440" dirty="0">
                <a:solidFill>
                  <a:srgbClr val="FFFFFF"/>
                </a:solidFill>
                <a:latin typeface="Montserrat" pitchFamily="34" charset="0"/>
                <a:ea typeface="Montserrat" pitchFamily="34" charset="-122"/>
                <a:cs typeface="Montserrat" pitchFamily="34" charset="-120"/>
              </a:rPr>
              <a:t>Limited awareness</a:t>
            </a:r>
            <a:endParaRPr lang="en-US" sz="1800" dirty="0">
              <a:solidFill>
                <a:prstClr val="black"/>
              </a:solidFill>
              <a:latin typeface="Arial"/>
              <a:ea typeface="+mn-ea"/>
              <a:cs typeface="+mn-cs"/>
            </a:endParaRPr>
          </a:p>
        </p:txBody>
      </p:sp>
      <p:sp>
        <p:nvSpPr>
          <p:cNvPr id="8" name="Object 7">
            <a:extLst>
              <a:ext uri="{FF2B5EF4-FFF2-40B4-BE49-F238E27FC236}">
                <a16:creationId xmlns:a16="http://schemas.microsoft.com/office/drawing/2014/main" id="{31D1E654-9662-0151-DAB2-5BE6E67CC3CB}"/>
              </a:ext>
            </a:extLst>
          </p:cNvPr>
          <p:cNvSpPr/>
          <p:nvPr/>
        </p:nvSpPr>
        <p:spPr>
          <a:xfrm>
            <a:off x="3491840" y="3885582"/>
            <a:ext cx="2115154" cy="476250"/>
          </a:xfrm>
          <a:prstGeom prst="rect">
            <a:avLst/>
          </a:prstGeom>
          <a:noFill/>
        </p:spPr>
        <p:txBody>
          <a:bodyPr lIns="0" tIns="0" rIns="0" bIns="0"/>
          <a:lstStyle/>
          <a:p>
            <a:pPr algn="ctr" eaLnBrk="1" fontAlgn="auto" hangingPunct="1">
              <a:lnSpc>
                <a:spcPts val="1680"/>
              </a:lnSpc>
              <a:spcBef>
                <a:spcPts val="663"/>
              </a:spcBef>
              <a:spcAft>
                <a:spcPts val="0"/>
              </a:spcAft>
              <a:defRPr/>
            </a:pPr>
            <a:r>
              <a:rPr lang="en-US" sz="1200" dirty="0">
                <a:solidFill>
                  <a:srgbClr val="FFFFFF">
                    <a:alpha val="90000"/>
                  </a:srgbClr>
                </a:solidFill>
                <a:latin typeface="Montserrat" pitchFamily="34" charset="0"/>
                <a:ea typeface="Montserrat" pitchFamily="34" charset="-122"/>
                <a:cs typeface="Montserrat" pitchFamily="34" charset="-120"/>
              </a:rPr>
              <a:t>More immediate supervisors may be made aware on a need-to-know basis</a:t>
            </a:r>
            <a:endParaRPr lang="en-US" sz="1800" dirty="0">
              <a:solidFill>
                <a:prstClr val="black"/>
              </a:solidFill>
              <a:latin typeface="Arial"/>
              <a:ea typeface="+mn-ea"/>
              <a:cs typeface="+mn-cs"/>
            </a:endParaRPr>
          </a:p>
        </p:txBody>
      </p:sp>
      <p:pic>
        <p:nvPicPr>
          <p:cNvPr id="23563" name="Object 8" descr="preencoded.png">
            <a:extLst>
              <a:ext uri="{FF2B5EF4-FFF2-40B4-BE49-F238E27FC236}">
                <a16:creationId xmlns:a16="http://schemas.microsoft.com/office/drawing/2014/main" id="{5DA1D9DE-F4C4-EAF7-BA91-3AF323FE07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2163" y="2262188"/>
            <a:ext cx="9556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Object 9">
            <a:extLst>
              <a:ext uri="{FF2B5EF4-FFF2-40B4-BE49-F238E27FC236}">
                <a16:creationId xmlns:a16="http://schemas.microsoft.com/office/drawing/2014/main" id="{2C8607D7-A143-A77A-BB67-11B0779DEF05}"/>
              </a:ext>
            </a:extLst>
          </p:cNvPr>
          <p:cNvSpPr/>
          <p:nvPr/>
        </p:nvSpPr>
        <p:spPr>
          <a:xfrm>
            <a:off x="6351588" y="3638550"/>
            <a:ext cx="2133600" cy="257175"/>
          </a:xfrm>
          <a:prstGeom prst="rect">
            <a:avLst/>
          </a:prstGeom>
          <a:noFill/>
        </p:spPr>
        <p:txBody>
          <a:bodyPr lIns="0" tIns="0" rIns="0" bIns="0"/>
          <a:lstStyle/>
          <a:p>
            <a:pPr algn="ctr" eaLnBrk="1" fontAlgn="auto" hangingPunct="1">
              <a:lnSpc>
                <a:spcPts val="1814"/>
              </a:lnSpc>
              <a:spcBef>
                <a:spcPts val="0"/>
              </a:spcBef>
              <a:spcAft>
                <a:spcPts val="0"/>
              </a:spcAft>
              <a:defRPr/>
            </a:pPr>
            <a:r>
              <a:rPr lang="en-US" sz="1440" dirty="0">
                <a:solidFill>
                  <a:srgbClr val="FFFFFF"/>
                </a:solidFill>
                <a:latin typeface="Montserrat" pitchFamily="34" charset="0"/>
                <a:ea typeface="Montserrat" pitchFamily="34" charset="-122"/>
                <a:cs typeface="Montserrat" pitchFamily="34" charset="-120"/>
              </a:rPr>
              <a:t>Informed witnesses</a:t>
            </a:r>
            <a:endParaRPr lang="en-US" sz="1800" dirty="0">
              <a:solidFill>
                <a:prstClr val="black"/>
              </a:solidFill>
              <a:latin typeface="Arial"/>
              <a:ea typeface="+mn-ea"/>
              <a:cs typeface="+mn-cs"/>
            </a:endParaRPr>
          </a:p>
        </p:txBody>
      </p:sp>
      <p:sp>
        <p:nvSpPr>
          <p:cNvPr id="16" name="Object 10">
            <a:extLst>
              <a:ext uri="{FF2B5EF4-FFF2-40B4-BE49-F238E27FC236}">
                <a16:creationId xmlns:a16="http://schemas.microsoft.com/office/drawing/2014/main" id="{0D77E786-6E92-C690-E840-DBEC2EE0CCAC}"/>
              </a:ext>
            </a:extLst>
          </p:cNvPr>
          <p:cNvSpPr/>
          <p:nvPr/>
        </p:nvSpPr>
        <p:spPr>
          <a:xfrm>
            <a:off x="6351992" y="3955120"/>
            <a:ext cx="2133600" cy="476250"/>
          </a:xfrm>
          <a:prstGeom prst="rect">
            <a:avLst/>
          </a:prstGeom>
          <a:noFill/>
        </p:spPr>
        <p:txBody>
          <a:bodyPr lIns="0" tIns="0" rIns="0" bIns="0"/>
          <a:lstStyle/>
          <a:p>
            <a:pPr algn="ctr" eaLnBrk="1" fontAlgn="auto" hangingPunct="1">
              <a:lnSpc>
                <a:spcPts val="1680"/>
              </a:lnSpc>
              <a:spcBef>
                <a:spcPts val="663"/>
              </a:spcBef>
              <a:spcAft>
                <a:spcPts val="0"/>
              </a:spcAft>
              <a:defRPr/>
            </a:pPr>
            <a:r>
              <a:rPr lang="en-US" sz="1200" dirty="0">
                <a:solidFill>
                  <a:srgbClr val="FFFFFF">
                    <a:alpha val="90000"/>
                  </a:srgbClr>
                </a:solidFill>
                <a:latin typeface="Montserrat" pitchFamily="34" charset="0"/>
                <a:ea typeface="Montserrat" pitchFamily="34" charset="-122"/>
                <a:cs typeface="Montserrat" pitchFamily="34" charset="-120"/>
              </a:rPr>
              <a:t>Witnesses are given enough information to participate in the investigation intelligently</a:t>
            </a:r>
            <a:endParaRPr lang="en-US" sz="1800" dirty="0">
              <a:solidFill>
                <a:prstClr val="black"/>
              </a:solidFill>
              <a:latin typeface="Arial"/>
              <a:ea typeface="+mn-ea"/>
              <a:cs typeface="+mn-cs"/>
            </a:endParaRPr>
          </a:p>
        </p:txBody>
      </p:sp>
      <p:sp>
        <p:nvSpPr>
          <p:cNvPr id="17" name="Object 12">
            <a:extLst>
              <a:ext uri="{FF2B5EF4-FFF2-40B4-BE49-F238E27FC236}">
                <a16:creationId xmlns:a16="http://schemas.microsoft.com/office/drawing/2014/main" id="{429BC96A-9270-5060-6E10-A5405377E49C}"/>
              </a:ext>
            </a:extLst>
          </p:cNvPr>
          <p:cNvSpPr/>
          <p:nvPr/>
        </p:nvSpPr>
        <p:spPr>
          <a:xfrm>
            <a:off x="838200" y="5584825"/>
            <a:ext cx="6908800" cy="576263"/>
          </a:xfrm>
          <a:prstGeom prst="rect">
            <a:avLst/>
          </a:prstGeom>
          <a:noFill/>
        </p:spPr>
        <p:txBody>
          <a:bodyPr lIns="0" tIns="0" rIns="0" bIns="0"/>
          <a:lstStyle/>
          <a:p>
            <a:pPr algn="ctr" eaLnBrk="1" fontAlgn="auto" hangingPunct="1">
              <a:lnSpc>
                <a:spcPts val="2268"/>
              </a:lnSpc>
              <a:spcBef>
                <a:spcPts val="0"/>
              </a:spcBef>
              <a:spcAft>
                <a:spcPts val="0"/>
              </a:spcAft>
              <a:defRPr/>
            </a:pPr>
            <a:r>
              <a:rPr lang="en-US" sz="1800" dirty="0">
                <a:solidFill>
                  <a:srgbClr val="FFFFFF"/>
                </a:solidFill>
                <a:latin typeface="Montserrat" pitchFamily="34" charset="0"/>
                <a:ea typeface="Montserrat" pitchFamily="34" charset="-122"/>
                <a:cs typeface="Montserrat" pitchFamily="34" charset="-120"/>
              </a:rPr>
              <a:t>Confidentiality is maintained on a need-to-know basis to facilitate investigation while protecting privacy.</a:t>
            </a:r>
            <a:endParaRPr lang="en-US" sz="1800" dirty="0">
              <a:solidFill>
                <a:prstClr val="black"/>
              </a:solidFill>
              <a:latin typeface="Arial"/>
              <a:ea typeface="+mn-ea"/>
              <a:cs typeface="+mn-cs"/>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a5a4e06aff9864ea29d6f6f0c8d967953fd6bf2f"/>
</p:tagLst>
</file>

<file path=ppt/theme/theme1.xml><?xml version="1.0" encoding="utf-8"?>
<a:theme xmlns:a="http://schemas.openxmlformats.org/drawingml/2006/main" name="PowerPoint Template">
  <a:themeElements>
    <a:clrScheme name="RU_Template_Verdana_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RU_Template_Verdana_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U_Template_Verdana_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U_Template_Verdana_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U_Template_Verdana_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U_Template_Verdana_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U_Template_Verdana_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U_Template_Verdana_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U_Template_Verdana_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U_Template_Verdana_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U_Template_Verdana_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U_Template_Verdana_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U_Template_Verdana_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U_Template_Verdana_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_x002d_24added xmlns="bb601949-ff9d-4834-a356-a962bd249960">false</S_x002d_24added>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A48A684D230504596A2FEDD04455198" ma:contentTypeVersion="5" ma:contentTypeDescription="Create a new document." ma:contentTypeScope="" ma:versionID="7108a7856a7d44d33699dfa8e5f8d06e">
  <xsd:schema xmlns:xsd="http://www.w3.org/2001/XMLSchema" xmlns:xs="http://www.w3.org/2001/XMLSchema" xmlns:p="http://schemas.microsoft.com/office/2006/metadata/properties" xmlns:ns2="bb601949-ff9d-4834-a356-a962bd249960" targetNamespace="http://schemas.microsoft.com/office/2006/metadata/properties" ma:root="true" ma:fieldsID="d2c40695841475dd859f8be72d8289d8" ns2:_="">
    <xsd:import namespace="bb601949-ff9d-4834-a356-a962bd24996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S_x002d_24add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601949-ff9d-4834-a356-a962bd2499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S_x002d_24added" ma:index="12" nillable="true" ma:displayName="S-24 added" ma:default="0" ma:format="Dropdown" ma:internalName="S_x002d_24added">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75FF4A62-2D7E-4CC9-A825-2CDF629035A0}">
  <ds:schemaRefs>
    <ds:schemaRef ds:uri="http://schemas.microsoft.com/sharepoint/v3/contenttype/forms"/>
  </ds:schemaRefs>
</ds:datastoreItem>
</file>

<file path=customXml/itemProps2.xml><?xml version="1.0" encoding="utf-8"?>
<ds:datastoreItem xmlns:ds="http://schemas.openxmlformats.org/officeDocument/2006/customXml" ds:itemID="{E220D19A-5166-4F9D-99CB-812564B8620F}">
  <ds:schemaRefs>
    <ds:schemaRef ds:uri="http://schemas.microsoft.com/office/2006/metadata/properties"/>
    <ds:schemaRef ds:uri="http://schemas.microsoft.com/office/infopath/2007/PartnerControls"/>
    <ds:schemaRef ds:uri="bb601949-ff9d-4834-a356-a962bd249960"/>
  </ds:schemaRefs>
</ds:datastoreItem>
</file>

<file path=customXml/itemProps3.xml><?xml version="1.0" encoding="utf-8"?>
<ds:datastoreItem xmlns:ds="http://schemas.openxmlformats.org/officeDocument/2006/customXml" ds:itemID="{48B0A8A0-BE38-4959-88B1-CA70EA5610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601949-ff9d-4834-a356-a962bd2499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309941AF-066A-4F2D-9291-477CF9A182B8}">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PowerPoint Template</Template>
  <TotalTime>22999</TotalTime>
  <Words>2133</Words>
  <Application>Microsoft Macintosh PowerPoint</Application>
  <PresentationFormat>On-screen Show (4:3)</PresentationFormat>
  <Paragraphs>199</Paragraphs>
  <Slides>14</Slides>
  <Notes>12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Arial</vt:lpstr>
      <vt:lpstr>ヒラギノ角ゴ Pro W3</vt:lpstr>
      <vt:lpstr>Geneva</vt:lpstr>
      <vt:lpstr>Wingdings</vt:lpstr>
      <vt:lpstr>Calibri</vt:lpstr>
      <vt:lpstr>Formata BQ Light</vt:lpstr>
      <vt:lpstr>Montserrat</vt:lpstr>
      <vt:lpstr>Söhne</vt:lpstr>
      <vt:lpstr>+mj-lt</vt:lpstr>
      <vt:lpstr>Calibri Light</vt:lpstr>
      <vt:lpstr>Times New Roman</vt:lpstr>
      <vt:lpstr>PowerPoint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Making a Report </vt:lpstr>
      <vt:lpstr>Helpline Cont.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Felix D. Arauz</dc:creator>
  <cp:lastModifiedBy>Janet Alder</cp:lastModifiedBy>
  <cp:revision>354</cp:revision>
  <cp:lastPrinted>2023-08-14T14:29:30Z</cp:lastPrinted>
  <dcterms:created xsi:type="dcterms:W3CDTF">2016-01-15T15:49:30Z</dcterms:created>
  <dcterms:modified xsi:type="dcterms:W3CDTF">2026-08-27T15:40:30Z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xd_Signature">
    <vt:lpwstr/>
  </property>
  <property fmtid="{D5CDD505-2E9C-101B-9397-08002B2CF9AE}" pid="3" name="display_urn:schemas-microsoft-com:office:office#Editor">
    <vt:lpwstr>Teri Hyatt</vt:lpwstr>
  </property>
  <property fmtid="{D5CDD505-2E9C-101B-9397-08002B2CF9AE}" pid="4" name="Order">
    <vt:lpwstr>17200.0000000000</vt:lpwstr>
  </property>
  <property fmtid="{D5CDD505-2E9C-101B-9397-08002B2CF9AE}" pid="5" name="xd_ProgID">
    <vt:lpwstr/>
  </property>
  <property fmtid="{D5CDD505-2E9C-101B-9397-08002B2CF9AE}" pid="6" name="_ExtendedDescription">
    <vt:lpwstr/>
  </property>
  <property fmtid="{D5CDD505-2E9C-101B-9397-08002B2CF9AE}" pid="7" name="display_urn:schemas-microsoft-com:office:office#Author">
    <vt:lpwstr>Teri Hyatt</vt:lpwstr>
  </property>
  <property fmtid="{D5CDD505-2E9C-101B-9397-08002B2CF9AE}" pid="8" name="ComplianceAssetId">
    <vt:lpwstr/>
  </property>
  <property fmtid="{D5CDD505-2E9C-101B-9397-08002B2CF9AE}" pid="9" name="TemplateUrl">
    <vt:lpwstr/>
  </property>
  <property fmtid="{D5CDD505-2E9C-101B-9397-08002B2CF9AE}" pid="10" name="ContentTypeId">
    <vt:lpwstr>0x0101000B1AE71A12173842B333852F8352C3AA</vt:lpwstr>
  </property>
  <property fmtid="{D5CDD505-2E9C-101B-9397-08002B2CF9AE}" pid="11" name="TriggerFlowInfo">
    <vt:lpwstr/>
  </property>
  <property fmtid="{D5CDD505-2E9C-101B-9397-08002B2CF9AE}" pid="12" name="S-24added">
    <vt:lpwstr>0</vt:lpwstr>
  </property>
</Properties>
</file>