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9"/>
  </p:notesMasterIdLst>
  <p:sldIdLst>
    <p:sldId id="308" r:id="rId2"/>
    <p:sldId id="309" r:id="rId3"/>
    <p:sldId id="311" r:id="rId4"/>
    <p:sldId id="312" r:id="rId5"/>
    <p:sldId id="313" r:id="rId6"/>
    <p:sldId id="310" r:id="rId7"/>
    <p:sldId id="316" r:id="rId8"/>
  </p:sldIdLst>
  <p:sldSz cx="18288000" cy="10287000"/>
  <p:notesSz cx="6858000" cy="9144000"/>
  <p:embeddedFontLst>
    <p:embeddedFont>
      <p:font typeface="Cy Grotesk Key" pitchFamily="2" charset="77"/>
      <p:regular r:id="rId10"/>
    </p:embeddedFont>
    <p:embeddedFont>
      <p:font typeface="Trocchi" pitchFamily="2" charset="77"/>
      <p:regular r:id="rId11"/>
    </p:embeddedFont>
  </p:embeddedFontLst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EDEF"/>
    <a:srgbClr val="00C4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130" autoAdjust="0"/>
    <p:restoredTop sz="94622" autoAdjust="0"/>
  </p:normalViewPr>
  <p:slideViewPr>
    <p:cSldViewPr>
      <p:cViewPr varScale="1">
        <p:scale>
          <a:sx n="64" d="100"/>
          <a:sy n="64" d="100"/>
        </p:scale>
        <p:origin x="176" y="5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5147B4-E42E-4F8C-A478-5C0CAAF0CE2F}" type="datetimeFigureOut">
              <a:rPr lang="en-US" smtClean="0"/>
              <a:t>8/20/26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8F60AF-7042-43CD-A8C4-5040F6ABE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189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568282" y="9017313"/>
            <a:ext cx="5859859" cy="1269687"/>
            <a:chOff x="0" y="0"/>
            <a:chExt cx="1543337" cy="3344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43337" cy="334403"/>
            </a:xfrm>
            <a:custGeom>
              <a:avLst/>
              <a:gdLst/>
              <a:ahLst/>
              <a:cxnLst/>
              <a:rect l="l" t="t" r="r" b="b"/>
              <a:pathLst>
                <a:path w="1543337" h="334403">
                  <a:moveTo>
                    <a:pt x="0" y="0"/>
                  </a:moveTo>
                  <a:lnTo>
                    <a:pt x="1543337" y="0"/>
                  </a:lnTo>
                  <a:lnTo>
                    <a:pt x="1543337" y="334403"/>
                  </a:lnTo>
                  <a:lnTo>
                    <a:pt x="0" y="334403"/>
                  </a:lnTo>
                  <a:close/>
                </a:path>
              </a:pathLst>
            </a:custGeom>
            <a:solidFill>
              <a:srgbClr val="C3EDE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543337" cy="3820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54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428141" y="9017313"/>
            <a:ext cx="5859859" cy="1269687"/>
            <a:chOff x="0" y="0"/>
            <a:chExt cx="1543337" cy="33440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543337" cy="334403"/>
            </a:xfrm>
            <a:custGeom>
              <a:avLst/>
              <a:gdLst/>
              <a:ahLst/>
              <a:cxnLst/>
              <a:rect l="l" t="t" r="r" b="b"/>
              <a:pathLst>
                <a:path w="1543337" h="334403">
                  <a:moveTo>
                    <a:pt x="0" y="0"/>
                  </a:moveTo>
                  <a:lnTo>
                    <a:pt x="1543337" y="0"/>
                  </a:lnTo>
                  <a:lnTo>
                    <a:pt x="1543337" y="334403"/>
                  </a:lnTo>
                  <a:lnTo>
                    <a:pt x="0" y="334403"/>
                  </a:lnTo>
                  <a:close/>
                </a:path>
              </a:pathLst>
            </a:custGeom>
            <a:solidFill>
              <a:srgbClr val="C3EDE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1543337" cy="3820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54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0" y="9017313"/>
            <a:ext cx="6568282" cy="1269687"/>
            <a:chOff x="0" y="0"/>
            <a:chExt cx="1729918" cy="33440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729918" cy="334403"/>
            </a:xfrm>
            <a:custGeom>
              <a:avLst/>
              <a:gdLst/>
              <a:ahLst/>
              <a:cxnLst/>
              <a:rect l="l" t="t" r="r" b="b"/>
              <a:pathLst>
                <a:path w="1729918" h="334403">
                  <a:moveTo>
                    <a:pt x="0" y="0"/>
                  </a:moveTo>
                  <a:lnTo>
                    <a:pt x="1729918" y="0"/>
                  </a:lnTo>
                  <a:lnTo>
                    <a:pt x="1729918" y="334403"/>
                  </a:lnTo>
                  <a:lnTo>
                    <a:pt x="0" y="334403"/>
                  </a:lnTo>
                  <a:close/>
                </a:path>
              </a:pathLst>
            </a:custGeom>
            <a:solidFill>
              <a:srgbClr val="6422B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729918" cy="3725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0" y="0"/>
            <a:ext cx="18288000" cy="3086100"/>
            <a:chOff x="0" y="0"/>
            <a:chExt cx="4816593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816592" cy="812800"/>
            </a:xfrm>
            <a:custGeom>
              <a:avLst/>
              <a:gdLst/>
              <a:ahLst/>
              <a:cxnLst/>
              <a:rect l="l" t="t" r="r" b="b"/>
              <a:pathLst>
                <a:path w="4816592" h="812800">
                  <a:moveTo>
                    <a:pt x="0" y="0"/>
                  </a:moveTo>
                  <a:lnTo>
                    <a:pt x="4816592" y="0"/>
                  </a:lnTo>
                  <a:lnTo>
                    <a:pt x="481659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C4C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95250"/>
              <a:ext cx="4816593" cy="908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49"/>
                </a:lnSpc>
              </a:pPr>
              <a:r>
                <a:rPr lang="en-US" sz="8499">
                  <a:solidFill>
                    <a:srgbClr val="FFFFFF"/>
                  </a:solidFill>
                  <a:latin typeface="Cy Grotesk Key"/>
                  <a:ea typeface="Cy Grotesk Key"/>
                  <a:cs typeface="Cy Grotesk Key"/>
                  <a:sym typeface="Cy Grotesk Key"/>
                </a:rPr>
                <a:t>VPVA Services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0" y="1964151"/>
            <a:ext cx="5450832" cy="5381458"/>
          </a:xfrm>
          <a:custGeom>
            <a:avLst/>
            <a:gdLst/>
            <a:ahLst/>
            <a:cxnLst/>
            <a:rect l="l" t="t" r="r" b="b"/>
            <a:pathLst>
              <a:path w="5450832" h="5381458">
                <a:moveTo>
                  <a:pt x="0" y="0"/>
                </a:moveTo>
                <a:lnTo>
                  <a:pt x="5450832" y="0"/>
                </a:lnTo>
                <a:lnTo>
                  <a:pt x="5450832" y="5381458"/>
                </a:lnTo>
                <a:lnTo>
                  <a:pt x="0" y="53814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3842866" y="3635855"/>
            <a:ext cx="5450832" cy="5381458"/>
          </a:xfrm>
          <a:custGeom>
            <a:avLst/>
            <a:gdLst/>
            <a:ahLst/>
            <a:cxnLst/>
            <a:rect l="l" t="t" r="r" b="b"/>
            <a:pathLst>
              <a:path w="5450832" h="5381458">
                <a:moveTo>
                  <a:pt x="0" y="0"/>
                </a:moveTo>
                <a:lnTo>
                  <a:pt x="5450832" y="0"/>
                </a:lnTo>
                <a:lnTo>
                  <a:pt x="5450832" y="5381458"/>
                </a:lnTo>
                <a:lnTo>
                  <a:pt x="0" y="53814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8365029" y="2104642"/>
            <a:ext cx="5450832" cy="5381458"/>
          </a:xfrm>
          <a:custGeom>
            <a:avLst/>
            <a:gdLst/>
            <a:ahLst/>
            <a:cxnLst/>
            <a:rect l="l" t="t" r="r" b="b"/>
            <a:pathLst>
              <a:path w="5450832" h="5381458">
                <a:moveTo>
                  <a:pt x="0" y="0"/>
                </a:moveTo>
                <a:lnTo>
                  <a:pt x="5450832" y="0"/>
                </a:lnTo>
                <a:lnTo>
                  <a:pt x="5450832" y="5381458"/>
                </a:lnTo>
                <a:lnTo>
                  <a:pt x="0" y="53814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12738762" y="3635855"/>
            <a:ext cx="5450832" cy="5381458"/>
          </a:xfrm>
          <a:custGeom>
            <a:avLst/>
            <a:gdLst/>
            <a:ahLst/>
            <a:cxnLst/>
            <a:rect l="l" t="t" r="r" b="b"/>
            <a:pathLst>
              <a:path w="5450832" h="5381458">
                <a:moveTo>
                  <a:pt x="0" y="0"/>
                </a:moveTo>
                <a:lnTo>
                  <a:pt x="5450832" y="0"/>
                </a:lnTo>
                <a:lnTo>
                  <a:pt x="5450832" y="5381458"/>
                </a:lnTo>
                <a:lnTo>
                  <a:pt x="0" y="53814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>
            <a:off x="0" y="4306582"/>
            <a:ext cx="5450832" cy="629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sz="3699">
                <a:solidFill>
                  <a:srgbClr val="000000"/>
                </a:solidFill>
                <a:latin typeface="Trocchi"/>
                <a:ea typeface="Trocchi"/>
                <a:cs typeface="Trocchi"/>
                <a:sym typeface="Trocchi"/>
              </a:rPr>
              <a:t>Counseling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047379" y="6155703"/>
            <a:ext cx="5450832" cy="629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sz="3699">
                <a:solidFill>
                  <a:srgbClr val="000000"/>
                </a:solidFill>
                <a:latin typeface="Trocchi"/>
                <a:ea typeface="Trocchi"/>
                <a:cs typeface="Trocchi"/>
                <a:sym typeface="Trocchi"/>
              </a:rPr>
              <a:t>Advocacy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8365029" y="4306582"/>
            <a:ext cx="5450832" cy="12871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sz="3699">
                <a:solidFill>
                  <a:srgbClr val="000000"/>
                </a:solidFill>
                <a:latin typeface="Trocchi"/>
                <a:ea typeface="Trocchi"/>
                <a:cs typeface="Trocchi"/>
                <a:sym typeface="Trocchi"/>
              </a:rPr>
              <a:t>Prevention </a:t>
            </a:r>
          </a:p>
          <a:p>
            <a:pPr algn="ctr">
              <a:lnSpc>
                <a:spcPts val="5179"/>
              </a:lnSpc>
            </a:pPr>
            <a:r>
              <a:rPr lang="en-US" sz="3699">
                <a:solidFill>
                  <a:srgbClr val="000000"/>
                </a:solidFill>
                <a:latin typeface="Trocchi"/>
                <a:ea typeface="Trocchi"/>
                <a:cs typeface="Trocchi"/>
                <a:sym typeface="Trocchi"/>
              </a:rPr>
              <a:t>Education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966316" y="5827091"/>
            <a:ext cx="5450832" cy="12871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sz="3699">
                <a:solidFill>
                  <a:srgbClr val="000000"/>
                </a:solidFill>
                <a:latin typeface="Trocchi"/>
                <a:ea typeface="Trocchi"/>
                <a:cs typeface="Trocchi"/>
                <a:sym typeface="Trocchi"/>
              </a:rPr>
              <a:t>Awareness </a:t>
            </a:r>
          </a:p>
          <a:p>
            <a:pPr algn="ctr">
              <a:lnSpc>
                <a:spcPts val="5179"/>
              </a:lnSpc>
            </a:pPr>
            <a:r>
              <a:rPr lang="en-US" sz="3699">
                <a:solidFill>
                  <a:srgbClr val="000000"/>
                </a:solidFill>
                <a:latin typeface="Trocchi"/>
                <a:ea typeface="Trocchi"/>
                <a:cs typeface="Trocchi"/>
                <a:sym typeface="Trocchi"/>
              </a:rPr>
              <a:t>Campaigns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9A032-8FDC-B71A-4EF9-8B4A7D556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4D7982D-E39E-DBC8-7DCF-ADCBDB0669ED}"/>
              </a:ext>
            </a:extLst>
          </p:cNvPr>
          <p:cNvGrpSpPr/>
          <p:nvPr/>
        </p:nvGrpSpPr>
        <p:grpSpPr>
          <a:xfrm>
            <a:off x="6568282" y="9258300"/>
            <a:ext cx="5859859" cy="1028700"/>
            <a:chOff x="0" y="0"/>
            <a:chExt cx="1543337" cy="2709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392354B9-14BB-8ABC-F926-E25F3F852858}"/>
                </a:ext>
              </a:extLst>
            </p:cNvPr>
            <p:cNvSpPr/>
            <p:nvPr/>
          </p:nvSpPr>
          <p:spPr>
            <a:xfrm>
              <a:off x="0" y="0"/>
              <a:ext cx="1543337" cy="270933"/>
            </a:xfrm>
            <a:custGeom>
              <a:avLst/>
              <a:gdLst/>
              <a:ahLst/>
              <a:cxnLst/>
              <a:rect l="l" t="t" r="r" b="b"/>
              <a:pathLst>
                <a:path w="1543337" h="270933">
                  <a:moveTo>
                    <a:pt x="0" y="0"/>
                  </a:moveTo>
                  <a:lnTo>
                    <a:pt x="1543337" y="0"/>
                  </a:lnTo>
                  <a:lnTo>
                    <a:pt x="1543337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C3EDE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556C9923-B7FE-D802-6D55-198895B27331}"/>
                </a:ext>
              </a:extLst>
            </p:cNvPr>
            <p:cNvSpPr txBox="1"/>
            <p:nvPr/>
          </p:nvSpPr>
          <p:spPr>
            <a:xfrm>
              <a:off x="0" y="-38100"/>
              <a:ext cx="1543337" cy="309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0"/>
                </a:lnSpc>
              </a:pPr>
              <a:r>
                <a:rPr lang="en-US" sz="2000">
                  <a:solidFill>
                    <a:srgbClr val="2D0D57"/>
                  </a:solidFill>
                  <a:latin typeface="Cy Grotesk Key"/>
                  <a:ea typeface="Cy Grotesk Key"/>
                  <a:cs typeface="Cy Grotesk Key"/>
                  <a:sym typeface="Cy Grotesk Key"/>
                </a:rPr>
                <a:t>Take Back The Night</a:t>
              </a: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24EA3BF5-3BA9-C683-8D4E-6D8E545BA157}"/>
              </a:ext>
            </a:extLst>
          </p:cNvPr>
          <p:cNvGrpSpPr/>
          <p:nvPr/>
        </p:nvGrpSpPr>
        <p:grpSpPr>
          <a:xfrm>
            <a:off x="12428141" y="9258300"/>
            <a:ext cx="5859859" cy="1028700"/>
            <a:chOff x="0" y="0"/>
            <a:chExt cx="1543337" cy="270933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326BB07D-1789-9CE9-DA77-725D026E9865}"/>
                </a:ext>
              </a:extLst>
            </p:cNvPr>
            <p:cNvSpPr/>
            <p:nvPr/>
          </p:nvSpPr>
          <p:spPr>
            <a:xfrm>
              <a:off x="0" y="0"/>
              <a:ext cx="1543337" cy="270933"/>
            </a:xfrm>
            <a:custGeom>
              <a:avLst/>
              <a:gdLst/>
              <a:ahLst/>
              <a:cxnLst/>
              <a:rect l="l" t="t" r="r" b="b"/>
              <a:pathLst>
                <a:path w="1543337" h="270933">
                  <a:moveTo>
                    <a:pt x="0" y="0"/>
                  </a:moveTo>
                  <a:lnTo>
                    <a:pt x="1543337" y="0"/>
                  </a:lnTo>
                  <a:lnTo>
                    <a:pt x="1543337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6422B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601724AF-C51F-9C48-0094-1553DC6CCE05}"/>
                </a:ext>
              </a:extLst>
            </p:cNvPr>
            <p:cNvSpPr txBox="1"/>
            <p:nvPr/>
          </p:nvSpPr>
          <p:spPr>
            <a:xfrm>
              <a:off x="0" y="-38100"/>
              <a:ext cx="1543337" cy="309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FFFFFF"/>
                  </a:solidFill>
                  <a:latin typeface="Cy Grotesk Key"/>
                  <a:ea typeface="Cy Grotesk Key"/>
                  <a:cs typeface="Cy Grotesk Key"/>
                  <a:sym typeface="Cy Grotesk Key"/>
                </a:rPr>
                <a:t>Denim Day</a:t>
              </a:r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D251E59C-E305-4660-A8BB-AA84345C621D}"/>
              </a:ext>
            </a:extLst>
          </p:cNvPr>
          <p:cNvGrpSpPr/>
          <p:nvPr/>
        </p:nvGrpSpPr>
        <p:grpSpPr>
          <a:xfrm>
            <a:off x="0" y="9258300"/>
            <a:ext cx="6568282" cy="1028700"/>
            <a:chOff x="0" y="0"/>
            <a:chExt cx="1729918" cy="270933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A6E61532-AEC3-FB3D-9ED2-243599659FC8}"/>
                </a:ext>
              </a:extLst>
            </p:cNvPr>
            <p:cNvSpPr/>
            <p:nvPr/>
          </p:nvSpPr>
          <p:spPr>
            <a:xfrm>
              <a:off x="0" y="0"/>
              <a:ext cx="1729918" cy="270933"/>
            </a:xfrm>
            <a:custGeom>
              <a:avLst/>
              <a:gdLst/>
              <a:ahLst/>
              <a:cxnLst/>
              <a:rect l="l" t="t" r="r" b="b"/>
              <a:pathLst>
                <a:path w="1729918" h="270933">
                  <a:moveTo>
                    <a:pt x="0" y="0"/>
                  </a:moveTo>
                  <a:lnTo>
                    <a:pt x="1729918" y="0"/>
                  </a:lnTo>
                  <a:lnTo>
                    <a:pt x="1729918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6422B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EA7B36DB-DADA-3B41-6DC1-21AFD6B3ABBF}"/>
                </a:ext>
              </a:extLst>
            </p:cNvPr>
            <p:cNvSpPr txBox="1"/>
            <p:nvPr/>
          </p:nvSpPr>
          <p:spPr>
            <a:xfrm>
              <a:off x="0" y="-38100"/>
              <a:ext cx="1729918" cy="309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0"/>
                </a:lnSpc>
              </a:pPr>
              <a:r>
                <a:rPr lang="en-US" sz="2000">
                  <a:solidFill>
                    <a:srgbClr val="FFFFFF"/>
                  </a:solidFill>
                  <a:latin typeface="Cy Grotesk Key"/>
                  <a:ea typeface="Cy Grotesk Key"/>
                  <a:cs typeface="Cy Grotesk Key"/>
                  <a:sym typeface="Cy Grotesk Key"/>
                </a:rPr>
                <a:t>Clothesline Project</a:t>
              </a:r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4BB49337-EC72-FF70-71F5-1699273810F8}"/>
              </a:ext>
            </a:extLst>
          </p:cNvPr>
          <p:cNvGrpSpPr/>
          <p:nvPr/>
        </p:nvGrpSpPr>
        <p:grpSpPr>
          <a:xfrm>
            <a:off x="0" y="0"/>
            <a:ext cx="18288000" cy="3086100"/>
            <a:chOff x="0" y="0"/>
            <a:chExt cx="4816593" cy="812800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B2EF07AE-BFFD-5C37-3B3B-3663EE4A824F}"/>
                </a:ext>
              </a:extLst>
            </p:cNvPr>
            <p:cNvSpPr/>
            <p:nvPr/>
          </p:nvSpPr>
          <p:spPr>
            <a:xfrm>
              <a:off x="0" y="0"/>
              <a:ext cx="4816592" cy="812800"/>
            </a:xfrm>
            <a:custGeom>
              <a:avLst/>
              <a:gdLst/>
              <a:ahLst/>
              <a:cxnLst/>
              <a:rect l="l" t="t" r="r" b="b"/>
              <a:pathLst>
                <a:path w="4816592" h="812800">
                  <a:moveTo>
                    <a:pt x="0" y="0"/>
                  </a:moveTo>
                  <a:lnTo>
                    <a:pt x="4816592" y="0"/>
                  </a:lnTo>
                  <a:lnTo>
                    <a:pt x="481659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C4C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46160B80-0A32-210A-193C-E9AEDF2F6CA3}"/>
                </a:ext>
              </a:extLst>
            </p:cNvPr>
            <p:cNvSpPr txBox="1"/>
            <p:nvPr/>
          </p:nvSpPr>
          <p:spPr>
            <a:xfrm>
              <a:off x="0" y="-95250"/>
              <a:ext cx="4816593" cy="908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49"/>
                </a:lnSpc>
              </a:pPr>
              <a:r>
                <a:rPr lang="en-US" sz="8499">
                  <a:solidFill>
                    <a:srgbClr val="FFFFFF"/>
                  </a:solidFill>
                  <a:latin typeface="Cy Grotesk Key"/>
                  <a:ea typeface="Cy Grotesk Key"/>
                  <a:cs typeface="Cy Grotesk Key"/>
                  <a:sym typeface="Cy Grotesk Key"/>
                </a:rPr>
                <a:t>Awareness Programs</a:t>
              </a:r>
            </a:p>
          </p:txBody>
        </p:sp>
      </p:grpSp>
      <p:sp>
        <p:nvSpPr>
          <p:cNvPr id="23" name="Freeform 23">
            <a:extLst>
              <a:ext uri="{FF2B5EF4-FFF2-40B4-BE49-F238E27FC236}">
                <a16:creationId xmlns:a16="http://schemas.microsoft.com/office/drawing/2014/main" id="{FBE1D532-8170-41B0-F5E2-1B1723BFC64F}"/>
              </a:ext>
            </a:extLst>
          </p:cNvPr>
          <p:cNvSpPr/>
          <p:nvPr/>
        </p:nvSpPr>
        <p:spPr>
          <a:xfrm>
            <a:off x="0" y="3086100"/>
            <a:ext cx="6568282" cy="6172200"/>
          </a:xfrm>
          <a:custGeom>
            <a:avLst/>
            <a:gdLst/>
            <a:ahLst/>
            <a:cxnLst/>
            <a:rect l="l" t="t" r="r" b="b"/>
            <a:pathLst>
              <a:path w="8378348" h="6078539">
                <a:moveTo>
                  <a:pt x="0" y="0"/>
                </a:moveTo>
                <a:lnTo>
                  <a:pt x="8378348" y="0"/>
                </a:lnTo>
                <a:lnTo>
                  <a:pt x="8378348" y="6078539"/>
                </a:lnTo>
                <a:lnTo>
                  <a:pt x="0" y="60785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4347" t="-1828" r="-6788"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25" name="Picture 24" descr="A group of people holding a banner&#10;&#10;Description automatically generated">
            <a:extLst>
              <a:ext uri="{FF2B5EF4-FFF2-40B4-BE49-F238E27FC236}">
                <a16:creationId xmlns:a16="http://schemas.microsoft.com/office/drawing/2014/main" id="{5EBDA2C8-9850-DB65-D154-F39D378557A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769"/>
          <a:stretch/>
        </p:blipFill>
        <p:spPr>
          <a:xfrm>
            <a:off x="6568282" y="3086100"/>
            <a:ext cx="5859859" cy="6172200"/>
          </a:xfrm>
          <a:prstGeom prst="rect">
            <a:avLst/>
          </a:prstGeom>
        </p:spPr>
      </p:pic>
      <p:pic>
        <p:nvPicPr>
          <p:cNvPr id="27" name="Picture 26" descr="A group of jeans with writing on them&#10;&#10;Description automatically generated">
            <a:extLst>
              <a:ext uri="{FF2B5EF4-FFF2-40B4-BE49-F238E27FC236}">
                <a16:creationId xmlns:a16="http://schemas.microsoft.com/office/drawing/2014/main" id="{64ABC54B-FA28-C1F6-4DB2-69DFAA788B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8136" y="3057940"/>
            <a:ext cx="5859863" cy="6200360"/>
          </a:xfrm>
          <a:prstGeom prst="rect">
            <a:avLst/>
          </a:prstGeom>
        </p:spPr>
      </p:pic>
      <p:grpSp>
        <p:nvGrpSpPr>
          <p:cNvPr id="18" name="Group 18">
            <a:extLst>
              <a:ext uri="{FF2B5EF4-FFF2-40B4-BE49-F238E27FC236}">
                <a16:creationId xmlns:a16="http://schemas.microsoft.com/office/drawing/2014/main" id="{676E7849-3AA6-2C81-DA2D-241581EDA27E}"/>
              </a:ext>
            </a:extLst>
          </p:cNvPr>
          <p:cNvGrpSpPr/>
          <p:nvPr/>
        </p:nvGrpSpPr>
        <p:grpSpPr>
          <a:xfrm>
            <a:off x="15239765" y="2286583"/>
            <a:ext cx="2875737" cy="1099509"/>
            <a:chOff x="0" y="0"/>
            <a:chExt cx="3834316" cy="1466012"/>
          </a:xfrm>
        </p:grpSpPr>
        <p:grpSp>
          <p:nvGrpSpPr>
            <p:cNvPr id="19" name="Group 19">
              <a:extLst>
                <a:ext uri="{FF2B5EF4-FFF2-40B4-BE49-F238E27FC236}">
                  <a16:creationId xmlns:a16="http://schemas.microsoft.com/office/drawing/2014/main" id="{6E0E4BC3-4D57-10B6-150F-2DC5510689D6}"/>
                </a:ext>
              </a:extLst>
            </p:cNvPr>
            <p:cNvGrpSpPr/>
            <p:nvPr/>
          </p:nvGrpSpPr>
          <p:grpSpPr>
            <a:xfrm>
              <a:off x="0" y="0"/>
              <a:ext cx="3834316" cy="1466012"/>
              <a:chOff x="0" y="0"/>
              <a:chExt cx="1119438" cy="428006"/>
            </a:xfrm>
          </p:grpSpPr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id="{792B6AE0-C958-1EF2-28DE-0710CD882028}"/>
                  </a:ext>
                </a:extLst>
              </p:cNvPr>
              <p:cNvSpPr/>
              <p:nvPr/>
            </p:nvSpPr>
            <p:spPr>
              <a:xfrm>
                <a:off x="0" y="0"/>
                <a:ext cx="1119438" cy="428006"/>
              </a:xfrm>
              <a:custGeom>
                <a:avLst/>
                <a:gdLst/>
                <a:ahLst/>
                <a:cxnLst/>
                <a:rect l="l" t="t" r="r" b="b"/>
                <a:pathLst>
                  <a:path w="1119438" h="428006">
                    <a:moveTo>
                      <a:pt x="214003" y="0"/>
                    </a:moveTo>
                    <a:lnTo>
                      <a:pt x="905435" y="0"/>
                    </a:lnTo>
                    <a:cubicBezTo>
                      <a:pt x="1023626" y="0"/>
                      <a:pt x="1119438" y="95812"/>
                      <a:pt x="1119438" y="214003"/>
                    </a:cubicBezTo>
                    <a:lnTo>
                      <a:pt x="1119438" y="214003"/>
                    </a:lnTo>
                    <a:cubicBezTo>
                      <a:pt x="1119438" y="270760"/>
                      <a:pt x="1096892" y="325193"/>
                      <a:pt x="1056758" y="365326"/>
                    </a:cubicBezTo>
                    <a:cubicBezTo>
                      <a:pt x="1016625" y="405459"/>
                      <a:pt x="962192" y="428006"/>
                      <a:pt x="905435" y="428006"/>
                    </a:cubicBezTo>
                    <a:lnTo>
                      <a:pt x="214003" y="428006"/>
                    </a:lnTo>
                    <a:cubicBezTo>
                      <a:pt x="95812" y="428006"/>
                      <a:pt x="0" y="332194"/>
                      <a:pt x="0" y="214003"/>
                    </a:cubicBezTo>
                    <a:lnTo>
                      <a:pt x="0" y="214003"/>
                    </a:lnTo>
                    <a:cubicBezTo>
                      <a:pt x="0" y="95812"/>
                      <a:pt x="95812" y="0"/>
                      <a:pt x="214003" y="0"/>
                    </a:cubicBezTo>
                    <a:close/>
                  </a:path>
                </a:pathLst>
              </a:custGeom>
              <a:solidFill>
                <a:srgbClr val="A548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TextBox 21">
                <a:extLst>
                  <a:ext uri="{FF2B5EF4-FFF2-40B4-BE49-F238E27FC236}">
                    <a16:creationId xmlns:a16="http://schemas.microsoft.com/office/drawing/2014/main" id="{B31FFEB0-E5E9-E406-7963-237B929FE1BC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1119438" cy="46610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00"/>
                  </a:lnSpc>
                </a:pPr>
                <a:endParaRPr/>
              </a:p>
            </p:txBody>
          </p:sp>
        </p:grp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43208AB4-E675-0B66-AFCA-C76C5EE38042}"/>
                </a:ext>
              </a:extLst>
            </p:cNvPr>
            <p:cNvSpPr/>
            <p:nvPr/>
          </p:nvSpPr>
          <p:spPr>
            <a:xfrm rot="5400000">
              <a:off x="1427837" y="-685074"/>
              <a:ext cx="861162" cy="2836161"/>
            </a:xfrm>
            <a:custGeom>
              <a:avLst/>
              <a:gdLst/>
              <a:ahLst/>
              <a:cxnLst/>
              <a:rect l="l" t="t" r="r" b="b"/>
              <a:pathLst>
                <a:path w="861162" h="2836161">
                  <a:moveTo>
                    <a:pt x="0" y="0"/>
                  </a:moveTo>
                  <a:lnTo>
                    <a:pt x="861162" y="0"/>
                  </a:lnTo>
                  <a:lnTo>
                    <a:pt x="861162" y="2836161"/>
                  </a:lnTo>
                  <a:lnTo>
                    <a:pt x="0" y="28361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77356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D1E6D3-8222-FAB2-A845-26501F280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388A4B32-A32B-5109-9D9C-3945C8F607B0}"/>
              </a:ext>
            </a:extLst>
          </p:cNvPr>
          <p:cNvGrpSpPr/>
          <p:nvPr/>
        </p:nvGrpSpPr>
        <p:grpSpPr>
          <a:xfrm>
            <a:off x="6568282" y="9258300"/>
            <a:ext cx="5859859" cy="1028700"/>
            <a:chOff x="0" y="0"/>
            <a:chExt cx="1543337" cy="2709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66387693-6571-2646-FB37-05802E189E18}"/>
                </a:ext>
              </a:extLst>
            </p:cNvPr>
            <p:cNvSpPr/>
            <p:nvPr/>
          </p:nvSpPr>
          <p:spPr>
            <a:xfrm>
              <a:off x="0" y="0"/>
              <a:ext cx="1543337" cy="270933"/>
            </a:xfrm>
            <a:custGeom>
              <a:avLst/>
              <a:gdLst/>
              <a:ahLst/>
              <a:cxnLst/>
              <a:rect l="l" t="t" r="r" b="b"/>
              <a:pathLst>
                <a:path w="1543337" h="270933">
                  <a:moveTo>
                    <a:pt x="0" y="0"/>
                  </a:moveTo>
                  <a:lnTo>
                    <a:pt x="1543337" y="0"/>
                  </a:lnTo>
                  <a:lnTo>
                    <a:pt x="1543337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C3EDE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00A93EB9-5182-5722-1E78-3E203337D2DE}"/>
                </a:ext>
              </a:extLst>
            </p:cNvPr>
            <p:cNvSpPr txBox="1"/>
            <p:nvPr/>
          </p:nvSpPr>
          <p:spPr>
            <a:xfrm>
              <a:off x="0" y="-47625"/>
              <a:ext cx="1543337" cy="3185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549"/>
                </a:lnSpc>
              </a:pPr>
              <a:endParaRPr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1DE4683B-3EFE-621F-F597-22919F895309}"/>
              </a:ext>
            </a:extLst>
          </p:cNvPr>
          <p:cNvGrpSpPr/>
          <p:nvPr/>
        </p:nvGrpSpPr>
        <p:grpSpPr>
          <a:xfrm>
            <a:off x="12428141" y="9258300"/>
            <a:ext cx="5859859" cy="1028700"/>
            <a:chOff x="0" y="0"/>
            <a:chExt cx="1543337" cy="270933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5139D087-6522-0185-BB83-6420B79DE254}"/>
                </a:ext>
              </a:extLst>
            </p:cNvPr>
            <p:cNvSpPr/>
            <p:nvPr/>
          </p:nvSpPr>
          <p:spPr>
            <a:xfrm>
              <a:off x="0" y="0"/>
              <a:ext cx="1543337" cy="270933"/>
            </a:xfrm>
            <a:custGeom>
              <a:avLst/>
              <a:gdLst/>
              <a:ahLst/>
              <a:cxnLst/>
              <a:rect l="l" t="t" r="r" b="b"/>
              <a:pathLst>
                <a:path w="1543337" h="270933">
                  <a:moveTo>
                    <a:pt x="0" y="0"/>
                  </a:moveTo>
                  <a:lnTo>
                    <a:pt x="1543337" y="0"/>
                  </a:lnTo>
                  <a:lnTo>
                    <a:pt x="1543337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C3EDE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52E7DF33-C19F-5F4A-810F-8B0190F34CD2}"/>
                </a:ext>
              </a:extLst>
            </p:cNvPr>
            <p:cNvSpPr txBox="1"/>
            <p:nvPr/>
          </p:nvSpPr>
          <p:spPr>
            <a:xfrm>
              <a:off x="0" y="-47625"/>
              <a:ext cx="1543337" cy="3185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54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F44E3E22-BDA4-4E98-66B8-222A9FCBFBCA}"/>
              </a:ext>
            </a:extLst>
          </p:cNvPr>
          <p:cNvGrpSpPr/>
          <p:nvPr/>
        </p:nvGrpSpPr>
        <p:grpSpPr>
          <a:xfrm>
            <a:off x="0" y="9258300"/>
            <a:ext cx="6568282" cy="1028700"/>
            <a:chOff x="0" y="0"/>
            <a:chExt cx="1729918" cy="27093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3115EFD4-7923-F57D-B31B-D77055980F53}"/>
                </a:ext>
              </a:extLst>
            </p:cNvPr>
            <p:cNvSpPr/>
            <p:nvPr/>
          </p:nvSpPr>
          <p:spPr>
            <a:xfrm>
              <a:off x="0" y="0"/>
              <a:ext cx="1729918" cy="270933"/>
            </a:xfrm>
            <a:custGeom>
              <a:avLst/>
              <a:gdLst/>
              <a:ahLst/>
              <a:cxnLst/>
              <a:rect l="l" t="t" r="r" b="b"/>
              <a:pathLst>
                <a:path w="1729918" h="270933">
                  <a:moveTo>
                    <a:pt x="0" y="0"/>
                  </a:moveTo>
                  <a:lnTo>
                    <a:pt x="1729918" y="0"/>
                  </a:lnTo>
                  <a:lnTo>
                    <a:pt x="1729918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6422B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B983DE25-F929-2E48-FD05-1AE2912D4EDF}"/>
                </a:ext>
              </a:extLst>
            </p:cNvPr>
            <p:cNvSpPr txBox="1"/>
            <p:nvPr/>
          </p:nvSpPr>
          <p:spPr>
            <a:xfrm>
              <a:off x="0" y="-38100"/>
              <a:ext cx="1729918" cy="309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r>
                <a:rPr lang="en-US" sz="2499">
                  <a:solidFill>
                    <a:srgbClr val="FFFFFF"/>
                  </a:solidFill>
                  <a:latin typeface="Cy Grotesk Key"/>
                  <a:ea typeface="Cy Grotesk Key"/>
                  <a:cs typeface="Cy Grotesk Key"/>
                  <a:sym typeface="Cy Grotesk Key"/>
                </a:rPr>
                <a:t>24/7 Hotline | 848-932-1181</a:t>
              </a:r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86179EF7-69EE-5467-97B7-7D74E01F51C6}"/>
              </a:ext>
            </a:extLst>
          </p:cNvPr>
          <p:cNvGrpSpPr/>
          <p:nvPr/>
        </p:nvGrpSpPr>
        <p:grpSpPr>
          <a:xfrm>
            <a:off x="0" y="0"/>
            <a:ext cx="18288000" cy="2399254"/>
            <a:chOff x="0" y="0"/>
            <a:chExt cx="4816593" cy="631902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73A74E23-53A7-EAEC-47B2-A063D9FA52D7}"/>
                </a:ext>
              </a:extLst>
            </p:cNvPr>
            <p:cNvSpPr/>
            <p:nvPr/>
          </p:nvSpPr>
          <p:spPr>
            <a:xfrm>
              <a:off x="0" y="0"/>
              <a:ext cx="4816592" cy="631902"/>
            </a:xfrm>
            <a:custGeom>
              <a:avLst/>
              <a:gdLst/>
              <a:ahLst/>
              <a:cxnLst/>
              <a:rect l="l" t="t" r="r" b="b"/>
              <a:pathLst>
                <a:path w="4816592" h="631902">
                  <a:moveTo>
                    <a:pt x="0" y="0"/>
                  </a:moveTo>
                  <a:lnTo>
                    <a:pt x="4816592" y="0"/>
                  </a:lnTo>
                  <a:lnTo>
                    <a:pt x="4816592" y="631902"/>
                  </a:lnTo>
                  <a:lnTo>
                    <a:pt x="0" y="631902"/>
                  </a:lnTo>
                  <a:close/>
                </a:path>
              </a:pathLst>
            </a:custGeom>
            <a:solidFill>
              <a:srgbClr val="00C4C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E561E8E8-3960-71AF-6D23-53C8AC127831}"/>
                </a:ext>
              </a:extLst>
            </p:cNvPr>
            <p:cNvSpPr txBox="1"/>
            <p:nvPr/>
          </p:nvSpPr>
          <p:spPr>
            <a:xfrm>
              <a:off x="0" y="-95250"/>
              <a:ext cx="4816593" cy="7271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49"/>
                </a:lnSpc>
              </a:pPr>
              <a:r>
                <a:rPr lang="en-US" sz="8499">
                  <a:solidFill>
                    <a:srgbClr val="FFFFFF"/>
                  </a:solidFill>
                  <a:latin typeface="Cy Grotesk Key"/>
                  <a:ea typeface="Cy Grotesk Key"/>
                  <a:cs typeface="Cy Grotesk Key"/>
                  <a:sym typeface="Cy Grotesk Key"/>
                </a:rPr>
                <a:t>Advocacy</a:t>
              </a:r>
            </a:p>
          </p:txBody>
        </p:sp>
      </p:grpSp>
      <p:sp>
        <p:nvSpPr>
          <p:cNvPr id="14" name="TextBox 14">
            <a:extLst>
              <a:ext uri="{FF2B5EF4-FFF2-40B4-BE49-F238E27FC236}">
                <a16:creationId xmlns:a16="http://schemas.microsoft.com/office/drawing/2014/main" id="{1B1D9DD1-0316-95F0-0349-FE95B5AF29E0}"/>
              </a:ext>
            </a:extLst>
          </p:cNvPr>
          <p:cNvSpPr txBox="1"/>
          <p:nvPr/>
        </p:nvSpPr>
        <p:spPr>
          <a:xfrm>
            <a:off x="329846" y="2832847"/>
            <a:ext cx="17241545" cy="5934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39" lvl="1" indent="-280669" algn="just">
              <a:lnSpc>
                <a:spcPts val="3639"/>
              </a:lnSpc>
              <a:buFont typeface="Arial"/>
              <a:buChar char="•"/>
            </a:pPr>
            <a:r>
              <a:rPr lang="en-US" sz="2599" spc="-77">
                <a:solidFill>
                  <a:srgbClr val="A548FF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Legal Advocacy</a:t>
            </a:r>
          </a:p>
          <a:p>
            <a:pPr marL="1122678" lvl="2" indent="-374226" algn="just">
              <a:lnSpc>
                <a:spcPts val="3639"/>
              </a:lnSpc>
              <a:buFont typeface="Arial"/>
              <a:buChar char="⚬"/>
            </a:pPr>
            <a:r>
              <a:rPr lang="en-US" sz="2599" spc="-77">
                <a:solidFill>
                  <a:srgbClr val="2D0D57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Restraining orders, accompaniment to RUPD, etc. </a:t>
            </a:r>
          </a:p>
          <a:p>
            <a:pPr marL="1122678" lvl="2" indent="-374226" algn="just">
              <a:lnSpc>
                <a:spcPts val="3639"/>
              </a:lnSpc>
              <a:buFont typeface="Arial"/>
              <a:buChar char="⚬"/>
            </a:pPr>
            <a:r>
              <a:rPr lang="en-US" sz="2599" spc="-77">
                <a:solidFill>
                  <a:srgbClr val="2D0D57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Can’t give legal advice, but we can provide referrals and general psycho-ed on legal processes</a:t>
            </a:r>
          </a:p>
          <a:p>
            <a:pPr marL="561339" lvl="1" indent="-280669" algn="just">
              <a:lnSpc>
                <a:spcPts val="3639"/>
              </a:lnSpc>
              <a:buFont typeface="Arial"/>
              <a:buChar char="•"/>
            </a:pPr>
            <a:r>
              <a:rPr lang="en-US" sz="2599" spc="-77">
                <a:solidFill>
                  <a:srgbClr val="00C4CC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Academic Advocacy</a:t>
            </a:r>
          </a:p>
          <a:p>
            <a:pPr marL="1122678" lvl="2" indent="-374226" algn="just">
              <a:lnSpc>
                <a:spcPts val="3639"/>
              </a:lnSpc>
              <a:buFont typeface="Arial"/>
              <a:buChar char="⚬"/>
            </a:pPr>
            <a:r>
              <a:rPr lang="en-US" sz="2599" spc="-77">
                <a:solidFill>
                  <a:srgbClr val="2D0D57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Emailing professors for accommodations</a:t>
            </a:r>
          </a:p>
          <a:p>
            <a:pPr marL="1122678" lvl="2" indent="-374226" algn="just">
              <a:lnSpc>
                <a:spcPts val="3639"/>
              </a:lnSpc>
              <a:buFont typeface="Arial"/>
              <a:buChar char="⚬"/>
            </a:pPr>
            <a:r>
              <a:rPr lang="en-US" sz="2599" spc="-77">
                <a:solidFill>
                  <a:srgbClr val="2D0D57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Working with ODS to help secure long term academic accommodations</a:t>
            </a:r>
          </a:p>
          <a:p>
            <a:pPr marL="561339" lvl="1" indent="-280669" algn="just">
              <a:lnSpc>
                <a:spcPts val="3639"/>
              </a:lnSpc>
              <a:buFont typeface="Arial"/>
              <a:buChar char="•"/>
            </a:pPr>
            <a:r>
              <a:rPr lang="en-US" sz="2599" spc="-77">
                <a:solidFill>
                  <a:srgbClr val="A548FF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University Advocacy</a:t>
            </a:r>
          </a:p>
          <a:p>
            <a:pPr marL="1122678" lvl="2" indent="-374226" algn="just">
              <a:lnSpc>
                <a:spcPts val="3639"/>
              </a:lnSpc>
              <a:buFont typeface="Arial"/>
              <a:buChar char="⚬"/>
            </a:pPr>
            <a:r>
              <a:rPr lang="en-US" sz="2599" spc="-77">
                <a:solidFill>
                  <a:srgbClr val="2D0D57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Title IX, RUPD, Dean of Students, Student Conduct, etc. </a:t>
            </a:r>
          </a:p>
          <a:p>
            <a:pPr marL="561339" lvl="1" indent="-280669" algn="just">
              <a:lnSpc>
                <a:spcPts val="3639"/>
              </a:lnSpc>
              <a:buFont typeface="Arial"/>
              <a:buChar char="•"/>
            </a:pPr>
            <a:r>
              <a:rPr lang="en-US" sz="2599" spc="-77">
                <a:solidFill>
                  <a:srgbClr val="00C4CC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Medical Advocacy</a:t>
            </a:r>
          </a:p>
          <a:p>
            <a:pPr marL="1122678" lvl="2" indent="-374226" algn="just">
              <a:lnSpc>
                <a:spcPts val="3639"/>
              </a:lnSpc>
              <a:buFont typeface="Arial"/>
              <a:buChar char="⚬"/>
            </a:pPr>
            <a:r>
              <a:rPr lang="en-US" sz="2599" spc="-77">
                <a:solidFill>
                  <a:srgbClr val="2D0D57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Coordinate forensic medical exams or work with Student Health Services for medical STI, pregnancy or other medical needs</a:t>
            </a:r>
          </a:p>
          <a:p>
            <a:pPr marL="561339" lvl="1" indent="-280669" algn="just">
              <a:lnSpc>
                <a:spcPts val="3639"/>
              </a:lnSpc>
              <a:buFont typeface="Arial"/>
              <a:buChar char="•"/>
            </a:pPr>
            <a:r>
              <a:rPr lang="en-US" sz="2599" spc="-77">
                <a:solidFill>
                  <a:srgbClr val="A548FF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Mental Health Advocacy</a:t>
            </a:r>
          </a:p>
          <a:p>
            <a:pPr marL="1122678" lvl="2" indent="-374226" algn="just">
              <a:lnSpc>
                <a:spcPts val="3639"/>
              </a:lnSpc>
              <a:buFont typeface="Arial"/>
              <a:buChar char="⚬"/>
            </a:pPr>
            <a:r>
              <a:rPr lang="en-US" sz="2599" spc="-77">
                <a:solidFill>
                  <a:srgbClr val="2D0D57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Consult or refer to mental health resources based on individual need </a:t>
            </a:r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05393F39-5F60-3F26-3FA3-4BEF2FDD4F5C}"/>
              </a:ext>
            </a:extLst>
          </p:cNvPr>
          <p:cNvGrpSpPr/>
          <p:nvPr/>
        </p:nvGrpSpPr>
        <p:grpSpPr>
          <a:xfrm>
            <a:off x="15146104" y="2146092"/>
            <a:ext cx="2875737" cy="1099509"/>
            <a:chOff x="0" y="0"/>
            <a:chExt cx="3834316" cy="1466012"/>
          </a:xfrm>
        </p:grpSpPr>
        <p:grpSp>
          <p:nvGrpSpPr>
            <p:cNvPr id="16" name="Group 16">
              <a:extLst>
                <a:ext uri="{FF2B5EF4-FFF2-40B4-BE49-F238E27FC236}">
                  <a16:creationId xmlns:a16="http://schemas.microsoft.com/office/drawing/2014/main" id="{682A0E0A-8C8D-5745-EF06-B3C75BE57331}"/>
                </a:ext>
              </a:extLst>
            </p:cNvPr>
            <p:cNvGrpSpPr/>
            <p:nvPr/>
          </p:nvGrpSpPr>
          <p:grpSpPr>
            <a:xfrm>
              <a:off x="0" y="0"/>
              <a:ext cx="3834316" cy="1466012"/>
              <a:chOff x="0" y="0"/>
              <a:chExt cx="1119438" cy="428006"/>
            </a:xfrm>
          </p:grpSpPr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0D55546B-311B-A155-E7BE-2E76022DAF21}"/>
                  </a:ext>
                </a:extLst>
              </p:cNvPr>
              <p:cNvSpPr/>
              <p:nvPr/>
            </p:nvSpPr>
            <p:spPr>
              <a:xfrm>
                <a:off x="0" y="0"/>
                <a:ext cx="1119438" cy="428006"/>
              </a:xfrm>
              <a:custGeom>
                <a:avLst/>
                <a:gdLst/>
                <a:ahLst/>
                <a:cxnLst/>
                <a:rect l="l" t="t" r="r" b="b"/>
                <a:pathLst>
                  <a:path w="1119438" h="428006">
                    <a:moveTo>
                      <a:pt x="214003" y="0"/>
                    </a:moveTo>
                    <a:lnTo>
                      <a:pt x="905435" y="0"/>
                    </a:lnTo>
                    <a:cubicBezTo>
                      <a:pt x="1023626" y="0"/>
                      <a:pt x="1119438" y="95812"/>
                      <a:pt x="1119438" y="214003"/>
                    </a:cubicBezTo>
                    <a:lnTo>
                      <a:pt x="1119438" y="214003"/>
                    </a:lnTo>
                    <a:cubicBezTo>
                      <a:pt x="1119438" y="270760"/>
                      <a:pt x="1096892" y="325193"/>
                      <a:pt x="1056758" y="365326"/>
                    </a:cubicBezTo>
                    <a:cubicBezTo>
                      <a:pt x="1016625" y="405459"/>
                      <a:pt x="962192" y="428006"/>
                      <a:pt x="905435" y="428006"/>
                    </a:cubicBezTo>
                    <a:lnTo>
                      <a:pt x="214003" y="428006"/>
                    </a:lnTo>
                    <a:cubicBezTo>
                      <a:pt x="95812" y="428006"/>
                      <a:pt x="0" y="332194"/>
                      <a:pt x="0" y="214003"/>
                    </a:cubicBezTo>
                    <a:lnTo>
                      <a:pt x="0" y="214003"/>
                    </a:lnTo>
                    <a:cubicBezTo>
                      <a:pt x="0" y="95812"/>
                      <a:pt x="95812" y="0"/>
                      <a:pt x="214003" y="0"/>
                    </a:cubicBezTo>
                    <a:close/>
                  </a:path>
                </a:pathLst>
              </a:custGeom>
              <a:solidFill>
                <a:srgbClr val="A548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TextBox 18">
                <a:extLst>
                  <a:ext uri="{FF2B5EF4-FFF2-40B4-BE49-F238E27FC236}">
                    <a16:creationId xmlns:a16="http://schemas.microsoft.com/office/drawing/2014/main" id="{E2058FF3-5658-E149-7BBB-636245E2EF0B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1119438" cy="46610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00"/>
                  </a:lnSpc>
                </a:pPr>
                <a:endParaRPr/>
              </a:p>
            </p:txBody>
          </p:sp>
        </p:grp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D4FCBDF5-1E81-80F6-6D9B-C84290C50AA2}"/>
                </a:ext>
              </a:extLst>
            </p:cNvPr>
            <p:cNvSpPr/>
            <p:nvPr/>
          </p:nvSpPr>
          <p:spPr>
            <a:xfrm rot="5400000">
              <a:off x="1427837" y="-685074"/>
              <a:ext cx="861162" cy="2836161"/>
            </a:xfrm>
            <a:custGeom>
              <a:avLst/>
              <a:gdLst/>
              <a:ahLst/>
              <a:cxnLst/>
              <a:rect l="l" t="t" r="r" b="b"/>
              <a:pathLst>
                <a:path w="861162" h="2836161">
                  <a:moveTo>
                    <a:pt x="0" y="0"/>
                  </a:moveTo>
                  <a:lnTo>
                    <a:pt x="861162" y="0"/>
                  </a:lnTo>
                  <a:lnTo>
                    <a:pt x="861162" y="2836161"/>
                  </a:lnTo>
                  <a:lnTo>
                    <a:pt x="0" y="28361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64745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B3A6F6-0F99-73C8-61E6-35CB3E9C7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96C4FEF1-2681-B5D2-8CDB-D3A431385D2A}"/>
              </a:ext>
            </a:extLst>
          </p:cNvPr>
          <p:cNvGrpSpPr/>
          <p:nvPr/>
        </p:nvGrpSpPr>
        <p:grpSpPr>
          <a:xfrm>
            <a:off x="6568282" y="9258300"/>
            <a:ext cx="5859859" cy="1028700"/>
            <a:chOff x="0" y="0"/>
            <a:chExt cx="1543337" cy="2709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F3A7EB3A-D7E7-16B6-EF79-945ED5F0F0B6}"/>
                </a:ext>
              </a:extLst>
            </p:cNvPr>
            <p:cNvSpPr/>
            <p:nvPr/>
          </p:nvSpPr>
          <p:spPr>
            <a:xfrm>
              <a:off x="0" y="0"/>
              <a:ext cx="1543337" cy="270933"/>
            </a:xfrm>
            <a:custGeom>
              <a:avLst/>
              <a:gdLst/>
              <a:ahLst/>
              <a:cxnLst/>
              <a:rect l="l" t="t" r="r" b="b"/>
              <a:pathLst>
                <a:path w="1543337" h="270933">
                  <a:moveTo>
                    <a:pt x="0" y="0"/>
                  </a:moveTo>
                  <a:lnTo>
                    <a:pt x="1543337" y="0"/>
                  </a:lnTo>
                  <a:lnTo>
                    <a:pt x="1543337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C3EDE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E7F38C27-1087-F12F-A59C-9A8C57545138}"/>
                </a:ext>
              </a:extLst>
            </p:cNvPr>
            <p:cNvSpPr txBox="1"/>
            <p:nvPr/>
          </p:nvSpPr>
          <p:spPr>
            <a:xfrm>
              <a:off x="0" y="-47625"/>
              <a:ext cx="1543337" cy="3185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549"/>
                </a:lnSpc>
              </a:pPr>
              <a:endParaRPr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5BB32D5D-B85B-D096-D81D-A86BFE50365C}"/>
              </a:ext>
            </a:extLst>
          </p:cNvPr>
          <p:cNvGrpSpPr/>
          <p:nvPr/>
        </p:nvGrpSpPr>
        <p:grpSpPr>
          <a:xfrm>
            <a:off x="12428141" y="9258300"/>
            <a:ext cx="5859859" cy="1028700"/>
            <a:chOff x="0" y="0"/>
            <a:chExt cx="1543337" cy="270933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5DB57095-5A36-16D7-1457-4E8E6776F6C2}"/>
                </a:ext>
              </a:extLst>
            </p:cNvPr>
            <p:cNvSpPr/>
            <p:nvPr/>
          </p:nvSpPr>
          <p:spPr>
            <a:xfrm>
              <a:off x="0" y="0"/>
              <a:ext cx="1543337" cy="270933"/>
            </a:xfrm>
            <a:custGeom>
              <a:avLst/>
              <a:gdLst/>
              <a:ahLst/>
              <a:cxnLst/>
              <a:rect l="l" t="t" r="r" b="b"/>
              <a:pathLst>
                <a:path w="1543337" h="270933">
                  <a:moveTo>
                    <a:pt x="0" y="0"/>
                  </a:moveTo>
                  <a:lnTo>
                    <a:pt x="1543337" y="0"/>
                  </a:lnTo>
                  <a:lnTo>
                    <a:pt x="1543337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C3EDE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EF37A7DE-3350-FC9A-A61E-57AF7AAFEC09}"/>
                </a:ext>
              </a:extLst>
            </p:cNvPr>
            <p:cNvSpPr txBox="1"/>
            <p:nvPr/>
          </p:nvSpPr>
          <p:spPr>
            <a:xfrm>
              <a:off x="0" y="-47625"/>
              <a:ext cx="1543337" cy="3185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54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863C029F-B638-7A41-C925-8B2C70FB3A40}"/>
              </a:ext>
            </a:extLst>
          </p:cNvPr>
          <p:cNvGrpSpPr/>
          <p:nvPr/>
        </p:nvGrpSpPr>
        <p:grpSpPr>
          <a:xfrm>
            <a:off x="0" y="9258300"/>
            <a:ext cx="6568282" cy="1028700"/>
            <a:chOff x="0" y="0"/>
            <a:chExt cx="1729918" cy="27093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B003776B-558D-A67A-39EF-F6A5E7B02F41}"/>
                </a:ext>
              </a:extLst>
            </p:cNvPr>
            <p:cNvSpPr/>
            <p:nvPr/>
          </p:nvSpPr>
          <p:spPr>
            <a:xfrm>
              <a:off x="0" y="0"/>
              <a:ext cx="1729918" cy="270933"/>
            </a:xfrm>
            <a:custGeom>
              <a:avLst/>
              <a:gdLst/>
              <a:ahLst/>
              <a:cxnLst/>
              <a:rect l="l" t="t" r="r" b="b"/>
              <a:pathLst>
                <a:path w="1729918" h="270933">
                  <a:moveTo>
                    <a:pt x="0" y="0"/>
                  </a:moveTo>
                  <a:lnTo>
                    <a:pt x="1729918" y="0"/>
                  </a:lnTo>
                  <a:lnTo>
                    <a:pt x="1729918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6422B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C5F4E262-4CDC-D14C-335F-871F472ECADF}"/>
                </a:ext>
              </a:extLst>
            </p:cNvPr>
            <p:cNvSpPr txBox="1"/>
            <p:nvPr/>
          </p:nvSpPr>
          <p:spPr>
            <a:xfrm>
              <a:off x="0" y="-38100"/>
              <a:ext cx="1729918" cy="309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r>
                <a:rPr lang="en-US" sz="2499">
                  <a:solidFill>
                    <a:srgbClr val="FFFFFF"/>
                  </a:solidFill>
                  <a:latin typeface="Cy Grotesk Key"/>
                  <a:ea typeface="Cy Grotesk Key"/>
                  <a:cs typeface="Cy Grotesk Key"/>
                  <a:sym typeface="Cy Grotesk Key"/>
                </a:rPr>
                <a:t>24/7 Hotline | 848-932-1181</a:t>
              </a:r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4247989F-009B-AE3B-269C-3829FC1B45E0}"/>
              </a:ext>
            </a:extLst>
          </p:cNvPr>
          <p:cNvGrpSpPr/>
          <p:nvPr/>
        </p:nvGrpSpPr>
        <p:grpSpPr>
          <a:xfrm>
            <a:off x="0" y="0"/>
            <a:ext cx="18288000" cy="2399254"/>
            <a:chOff x="0" y="0"/>
            <a:chExt cx="4816593" cy="631902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D1214821-2573-CBB0-F842-51E13EEC6448}"/>
                </a:ext>
              </a:extLst>
            </p:cNvPr>
            <p:cNvSpPr/>
            <p:nvPr/>
          </p:nvSpPr>
          <p:spPr>
            <a:xfrm>
              <a:off x="0" y="0"/>
              <a:ext cx="4816592" cy="631902"/>
            </a:xfrm>
            <a:custGeom>
              <a:avLst/>
              <a:gdLst/>
              <a:ahLst/>
              <a:cxnLst/>
              <a:rect l="l" t="t" r="r" b="b"/>
              <a:pathLst>
                <a:path w="4816592" h="631902">
                  <a:moveTo>
                    <a:pt x="0" y="0"/>
                  </a:moveTo>
                  <a:lnTo>
                    <a:pt x="4816592" y="0"/>
                  </a:lnTo>
                  <a:lnTo>
                    <a:pt x="4816592" y="631902"/>
                  </a:lnTo>
                  <a:lnTo>
                    <a:pt x="0" y="631902"/>
                  </a:lnTo>
                  <a:close/>
                </a:path>
              </a:pathLst>
            </a:custGeom>
            <a:solidFill>
              <a:srgbClr val="00C4C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F67016DE-0190-D302-D465-18735795E550}"/>
                </a:ext>
              </a:extLst>
            </p:cNvPr>
            <p:cNvSpPr txBox="1"/>
            <p:nvPr/>
          </p:nvSpPr>
          <p:spPr>
            <a:xfrm>
              <a:off x="0" y="-95250"/>
              <a:ext cx="4816593" cy="7271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49"/>
                </a:lnSpc>
              </a:pPr>
              <a:r>
                <a:rPr lang="en-US" sz="8499">
                  <a:solidFill>
                    <a:srgbClr val="FFFFFF"/>
                  </a:solidFill>
                  <a:latin typeface="Cy Grotesk Key"/>
                  <a:ea typeface="Cy Grotesk Key"/>
                  <a:cs typeface="Cy Grotesk Key"/>
                  <a:sym typeface="Cy Grotesk Key"/>
                </a:rPr>
                <a:t>Become a VPVA Advocate!</a:t>
              </a:r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A1B41389-97C6-1AEC-C544-84258CC16384}"/>
              </a:ext>
            </a:extLst>
          </p:cNvPr>
          <p:cNvGrpSpPr/>
          <p:nvPr/>
        </p:nvGrpSpPr>
        <p:grpSpPr>
          <a:xfrm>
            <a:off x="15146104" y="2146092"/>
            <a:ext cx="2875737" cy="1099509"/>
            <a:chOff x="0" y="0"/>
            <a:chExt cx="3834316" cy="1466012"/>
          </a:xfrm>
        </p:grpSpPr>
        <p:grpSp>
          <p:nvGrpSpPr>
            <p:cNvPr id="15" name="Group 15">
              <a:extLst>
                <a:ext uri="{FF2B5EF4-FFF2-40B4-BE49-F238E27FC236}">
                  <a16:creationId xmlns:a16="http://schemas.microsoft.com/office/drawing/2014/main" id="{BE017923-7214-E7B3-0793-BA2F360314D3}"/>
                </a:ext>
              </a:extLst>
            </p:cNvPr>
            <p:cNvGrpSpPr/>
            <p:nvPr/>
          </p:nvGrpSpPr>
          <p:grpSpPr>
            <a:xfrm>
              <a:off x="0" y="0"/>
              <a:ext cx="3834316" cy="1466012"/>
              <a:chOff x="0" y="0"/>
              <a:chExt cx="1119438" cy="428006"/>
            </a:xfrm>
          </p:grpSpPr>
          <p:sp>
            <p:nvSpPr>
              <p:cNvPr id="16" name="Freeform 16">
                <a:extLst>
                  <a:ext uri="{FF2B5EF4-FFF2-40B4-BE49-F238E27FC236}">
                    <a16:creationId xmlns:a16="http://schemas.microsoft.com/office/drawing/2014/main" id="{95D9713F-0F57-8904-CB69-75F1716D130B}"/>
                  </a:ext>
                </a:extLst>
              </p:cNvPr>
              <p:cNvSpPr/>
              <p:nvPr/>
            </p:nvSpPr>
            <p:spPr>
              <a:xfrm>
                <a:off x="0" y="0"/>
                <a:ext cx="1119438" cy="428006"/>
              </a:xfrm>
              <a:custGeom>
                <a:avLst/>
                <a:gdLst/>
                <a:ahLst/>
                <a:cxnLst/>
                <a:rect l="l" t="t" r="r" b="b"/>
                <a:pathLst>
                  <a:path w="1119438" h="428006">
                    <a:moveTo>
                      <a:pt x="214003" y="0"/>
                    </a:moveTo>
                    <a:lnTo>
                      <a:pt x="905435" y="0"/>
                    </a:lnTo>
                    <a:cubicBezTo>
                      <a:pt x="1023626" y="0"/>
                      <a:pt x="1119438" y="95812"/>
                      <a:pt x="1119438" y="214003"/>
                    </a:cubicBezTo>
                    <a:lnTo>
                      <a:pt x="1119438" y="214003"/>
                    </a:lnTo>
                    <a:cubicBezTo>
                      <a:pt x="1119438" y="270760"/>
                      <a:pt x="1096892" y="325193"/>
                      <a:pt x="1056758" y="365326"/>
                    </a:cubicBezTo>
                    <a:cubicBezTo>
                      <a:pt x="1016625" y="405459"/>
                      <a:pt x="962192" y="428006"/>
                      <a:pt x="905435" y="428006"/>
                    </a:cubicBezTo>
                    <a:lnTo>
                      <a:pt x="214003" y="428006"/>
                    </a:lnTo>
                    <a:cubicBezTo>
                      <a:pt x="95812" y="428006"/>
                      <a:pt x="0" y="332194"/>
                      <a:pt x="0" y="214003"/>
                    </a:cubicBezTo>
                    <a:lnTo>
                      <a:pt x="0" y="214003"/>
                    </a:lnTo>
                    <a:cubicBezTo>
                      <a:pt x="0" y="95812"/>
                      <a:pt x="95812" y="0"/>
                      <a:pt x="214003" y="0"/>
                    </a:cubicBezTo>
                    <a:close/>
                  </a:path>
                </a:pathLst>
              </a:custGeom>
              <a:solidFill>
                <a:srgbClr val="A548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TextBox 17">
                <a:extLst>
                  <a:ext uri="{FF2B5EF4-FFF2-40B4-BE49-F238E27FC236}">
                    <a16:creationId xmlns:a16="http://schemas.microsoft.com/office/drawing/2014/main" id="{3B906DF9-B6E7-3666-D38E-EC77E00AF937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1119438" cy="46610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00"/>
                  </a:lnSpc>
                </a:pPr>
                <a:endParaRPr/>
              </a:p>
            </p:txBody>
          </p:sp>
        </p:grp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61841147-DAAC-2A36-64E5-EF537BAE0C02}"/>
                </a:ext>
              </a:extLst>
            </p:cNvPr>
            <p:cNvSpPr/>
            <p:nvPr/>
          </p:nvSpPr>
          <p:spPr>
            <a:xfrm rot="5400000">
              <a:off x="1427837" y="-685074"/>
              <a:ext cx="861162" cy="2836161"/>
            </a:xfrm>
            <a:custGeom>
              <a:avLst/>
              <a:gdLst/>
              <a:ahLst/>
              <a:cxnLst/>
              <a:rect l="l" t="t" r="r" b="b"/>
              <a:pathLst>
                <a:path w="861162" h="2836161">
                  <a:moveTo>
                    <a:pt x="0" y="0"/>
                  </a:moveTo>
                  <a:lnTo>
                    <a:pt x="861162" y="0"/>
                  </a:lnTo>
                  <a:lnTo>
                    <a:pt x="861162" y="2836161"/>
                  </a:lnTo>
                  <a:lnTo>
                    <a:pt x="0" y="28361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TextBox 20">
            <a:extLst>
              <a:ext uri="{FF2B5EF4-FFF2-40B4-BE49-F238E27FC236}">
                <a16:creationId xmlns:a16="http://schemas.microsoft.com/office/drawing/2014/main" id="{6054DD09-9296-479E-277C-3CD9C56E0B2E}"/>
              </a:ext>
            </a:extLst>
          </p:cNvPr>
          <p:cNvSpPr txBox="1"/>
          <p:nvPr/>
        </p:nvSpPr>
        <p:spPr>
          <a:xfrm>
            <a:off x="680860" y="2882933"/>
            <a:ext cx="9410537" cy="55665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31"/>
              </a:lnSpc>
            </a:pPr>
            <a:r>
              <a:rPr lang="en-US" sz="2093" dirty="0">
                <a:solidFill>
                  <a:srgbClr val="000000"/>
                </a:solidFill>
                <a:latin typeface="Trocchi"/>
                <a:ea typeface="Trocchi"/>
                <a:cs typeface="Trocchi"/>
                <a:sym typeface="Trocchi"/>
              </a:rPr>
              <a:t>What is an Advocate? </a:t>
            </a:r>
          </a:p>
          <a:p>
            <a:pPr algn="ctr">
              <a:lnSpc>
                <a:spcPts val="2931"/>
              </a:lnSpc>
            </a:pPr>
            <a:endParaRPr lang="en-US" sz="2093" dirty="0">
              <a:solidFill>
                <a:srgbClr val="000000"/>
              </a:solidFill>
              <a:latin typeface="Trocchi"/>
              <a:ea typeface="Trocchi"/>
              <a:cs typeface="Trocchi"/>
              <a:sym typeface="Trocchi"/>
            </a:endParaRPr>
          </a:p>
          <a:p>
            <a:pPr algn="ctr">
              <a:lnSpc>
                <a:spcPts val="2931"/>
              </a:lnSpc>
            </a:pPr>
            <a:r>
              <a:rPr lang="en-US" sz="2093" dirty="0">
                <a:solidFill>
                  <a:srgbClr val="000000"/>
                </a:solidFill>
                <a:latin typeface="Trocchi"/>
                <a:ea typeface="Trocchi"/>
                <a:cs typeface="Trocchi"/>
                <a:sym typeface="Trocchi"/>
              </a:rPr>
              <a:t>Confidential Crisis Response Advocates include trained volunteers (students, faculty and staff)</a:t>
            </a:r>
          </a:p>
          <a:p>
            <a:pPr algn="ctr">
              <a:lnSpc>
                <a:spcPts val="2931"/>
              </a:lnSpc>
            </a:pPr>
            <a:endParaRPr lang="en-US" sz="2093" dirty="0">
              <a:solidFill>
                <a:srgbClr val="000000"/>
              </a:solidFill>
              <a:latin typeface="Trocchi"/>
              <a:ea typeface="Trocchi"/>
              <a:cs typeface="Trocchi"/>
              <a:sym typeface="Trocchi"/>
            </a:endParaRPr>
          </a:p>
          <a:p>
            <a:pPr algn="ctr">
              <a:lnSpc>
                <a:spcPts val="2931"/>
              </a:lnSpc>
            </a:pPr>
            <a:r>
              <a:rPr lang="en-US" sz="2093" dirty="0">
                <a:solidFill>
                  <a:srgbClr val="000000"/>
                </a:solidFill>
                <a:latin typeface="Trocchi"/>
                <a:ea typeface="Trocchi"/>
                <a:cs typeface="Trocchi"/>
                <a:sym typeface="Trocchi"/>
              </a:rPr>
              <a:t>They receive a state mandated 60-hour training to respond to survivors of interpersonal violence. Their role is to:</a:t>
            </a:r>
          </a:p>
          <a:p>
            <a:pPr>
              <a:lnSpc>
                <a:spcPts val="2931"/>
              </a:lnSpc>
            </a:pPr>
            <a:endParaRPr lang="en-US" sz="2093" dirty="0">
              <a:solidFill>
                <a:srgbClr val="000000"/>
              </a:solidFill>
              <a:latin typeface="Trocchi"/>
              <a:ea typeface="Trocchi"/>
              <a:cs typeface="Trocchi"/>
              <a:sym typeface="Trocchi"/>
            </a:endParaRPr>
          </a:p>
          <a:p>
            <a:pPr marL="452015" lvl="1" indent="-226008">
              <a:lnSpc>
                <a:spcPts val="2931"/>
              </a:lnSpc>
              <a:buFont typeface="Arial"/>
              <a:buChar char="•"/>
            </a:pPr>
            <a:r>
              <a:rPr lang="en-US" sz="2093" dirty="0">
                <a:solidFill>
                  <a:srgbClr val="000000"/>
                </a:solidFill>
                <a:latin typeface="Trocchi"/>
                <a:ea typeface="Trocchi"/>
                <a:cs typeface="Trocchi"/>
                <a:sym typeface="Trocchi"/>
              </a:rPr>
              <a:t>Provide crisis intervention and emotional support to victims/survivors</a:t>
            </a:r>
          </a:p>
          <a:p>
            <a:pPr marL="452015" lvl="1" indent="-226008">
              <a:lnSpc>
                <a:spcPts val="2931"/>
              </a:lnSpc>
              <a:buFont typeface="Arial"/>
              <a:buChar char="•"/>
            </a:pPr>
            <a:r>
              <a:rPr lang="en-US" sz="2093" dirty="0">
                <a:solidFill>
                  <a:srgbClr val="000000"/>
                </a:solidFill>
                <a:latin typeface="Trocchi"/>
                <a:ea typeface="Trocchi"/>
                <a:cs typeface="Trocchi"/>
                <a:sym typeface="Trocchi"/>
              </a:rPr>
              <a:t>Provide information about rights, options, and referrals available </a:t>
            </a:r>
          </a:p>
          <a:p>
            <a:pPr marL="452015" lvl="1" indent="-226008">
              <a:lnSpc>
                <a:spcPts val="2931"/>
              </a:lnSpc>
              <a:buFont typeface="Arial"/>
              <a:buChar char="•"/>
            </a:pPr>
            <a:r>
              <a:rPr lang="en-US" sz="2093" dirty="0">
                <a:solidFill>
                  <a:srgbClr val="000000"/>
                </a:solidFill>
                <a:latin typeface="Trocchi"/>
                <a:ea typeface="Trocchi"/>
                <a:cs typeface="Trocchi"/>
                <a:sym typeface="Trocchi"/>
              </a:rPr>
              <a:t>To support whatever decision a survivor makes - we do not give advice</a:t>
            </a:r>
          </a:p>
          <a:p>
            <a:pPr marL="452015" lvl="1" indent="-226008">
              <a:lnSpc>
                <a:spcPts val="2931"/>
              </a:lnSpc>
              <a:buFont typeface="Arial"/>
              <a:buChar char="•"/>
            </a:pPr>
            <a:r>
              <a:rPr lang="en-US" sz="2093" dirty="0">
                <a:solidFill>
                  <a:srgbClr val="000000"/>
                </a:solidFill>
                <a:latin typeface="Trocchi"/>
                <a:ea typeface="Trocchi"/>
                <a:cs typeface="Trocchi"/>
                <a:sym typeface="Trocchi"/>
              </a:rPr>
              <a:t>To accompany (physically and emotionally) the survivor as they move through systems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72C7603-E7FD-C07F-1F81-481576AB6E3A}"/>
              </a:ext>
            </a:extLst>
          </p:cNvPr>
          <p:cNvSpPr/>
          <p:nvPr/>
        </p:nvSpPr>
        <p:spPr>
          <a:xfrm>
            <a:off x="10165350" y="4853525"/>
            <a:ext cx="75956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Apply at VPVA.rutgers.edu</a:t>
            </a:r>
          </a:p>
        </p:txBody>
      </p:sp>
    </p:spTree>
    <p:extLst>
      <p:ext uri="{BB962C8B-B14F-4D97-AF65-F5344CB8AC3E}">
        <p14:creationId xmlns:p14="http://schemas.microsoft.com/office/powerpoint/2010/main" val="3087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E97B78-5516-8489-CDDC-0ADA6512FA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48B285F6-535B-236A-217E-99388B7A269F}"/>
              </a:ext>
            </a:extLst>
          </p:cNvPr>
          <p:cNvGrpSpPr/>
          <p:nvPr/>
        </p:nvGrpSpPr>
        <p:grpSpPr>
          <a:xfrm>
            <a:off x="6568282" y="9258300"/>
            <a:ext cx="5859859" cy="1028700"/>
            <a:chOff x="0" y="0"/>
            <a:chExt cx="1543337" cy="2709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F549077F-3295-3939-E758-EDD1B1CF22C4}"/>
                </a:ext>
              </a:extLst>
            </p:cNvPr>
            <p:cNvSpPr/>
            <p:nvPr/>
          </p:nvSpPr>
          <p:spPr>
            <a:xfrm>
              <a:off x="0" y="0"/>
              <a:ext cx="1543337" cy="270933"/>
            </a:xfrm>
            <a:custGeom>
              <a:avLst/>
              <a:gdLst/>
              <a:ahLst/>
              <a:cxnLst/>
              <a:rect l="l" t="t" r="r" b="b"/>
              <a:pathLst>
                <a:path w="1543337" h="270933">
                  <a:moveTo>
                    <a:pt x="0" y="0"/>
                  </a:moveTo>
                  <a:lnTo>
                    <a:pt x="1543337" y="0"/>
                  </a:lnTo>
                  <a:lnTo>
                    <a:pt x="1543337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C3EDE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37FB96D3-D213-22F7-3BED-D72BC157D2DF}"/>
                </a:ext>
              </a:extLst>
            </p:cNvPr>
            <p:cNvSpPr txBox="1"/>
            <p:nvPr/>
          </p:nvSpPr>
          <p:spPr>
            <a:xfrm>
              <a:off x="0" y="-47625"/>
              <a:ext cx="1543337" cy="3185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549"/>
                </a:lnSpc>
              </a:pPr>
              <a:endParaRPr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23E2D4F2-59EA-2A8C-0C4A-8F06C2EF7D61}"/>
              </a:ext>
            </a:extLst>
          </p:cNvPr>
          <p:cNvGrpSpPr/>
          <p:nvPr/>
        </p:nvGrpSpPr>
        <p:grpSpPr>
          <a:xfrm>
            <a:off x="12428141" y="9258300"/>
            <a:ext cx="5859859" cy="1028700"/>
            <a:chOff x="0" y="0"/>
            <a:chExt cx="1543337" cy="270933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7A7395D0-6021-7C98-6949-5DB7FC9369F0}"/>
                </a:ext>
              </a:extLst>
            </p:cNvPr>
            <p:cNvSpPr/>
            <p:nvPr/>
          </p:nvSpPr>
          <p:spPr>
            <a:xfrm>
              <a:off x="0" y="0"/>
              <a:ext cx="1543337" cy="270933"/>
            </a:xfrm>
            <a:custGeom>
              <a:avLst/>
              <a:gdLst/>
              <a:ahLst/>
              <a:cxnLst/>
              <a:rect l="l" t="t" r="r" b="b"/>
              <a:pathLst>
                <a:path w="1543337" h="270933">
                  <a:moveTo>
                    <a:pt x="0" y="0"/>
                  </a:moveTo>
                  <a:lnTo>
                    <a:pt x="1543337" y="0"/>
                  </a:lnTo>
                  <a:lnTo>
                    <a:pt x="1543337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6422B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EFADB4C4-FA52-2CFA-1E67-00F680302EB8}"/>
                </a:ext>
              </a:extLst>
            </p:cNvPr>
            <p:cNvSpPr txBox="1"/>
            <p:nvPr/>
          </p:nvSpPr>
          <p:spPr>
            <a:xfrm>
              <a:off x="0" y="-38100"/>
              <a:ext cx="1543337" cy="309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00"/>
                </a:lnSpc>
                <a:spcBef>
                  <a:spcPct val="0"/>
                </a:spcBef>
              </a:pPr>
              <a:r>
                <a:rPr lang="en-US" sz="2000" u="none" strike="noStrike">
                  <a:solidFill>
                    <a:srgbClr val="FFFFFF"/>
                  </a:solidFill>
                  <a:latin typeface="Cy Grotesk Key"/>
                  <a:ea typeface="Cy Grotesk Key"/>
                  <a:cs typeface="Cy Grotesk Key"/>
                  <a:sym typeface="Cy Grotesk Key"/>
                </a:rPr>
                <a:t>Healing the Wounded Heart Exhibit </a:t>
              </a:r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2C46CE06-2B8D-E5C1-96D6-0C43639AB6DF}"/>
              </a:ext>
            </a:extLst>
          </p:cNvPr>
          <p:cNvGrpSpPr/>
          <p:nvPr/>
        </p:nvGrpSpPr>
        <p:grpSpPr>
          <a:xfrm>
            <a:off x="12428141" y="3086100"/>
            <a:ext cx="5859859" cy="6172200"/>
            <a:chOff x="0" y="0"/>
            <a:chExt cx="7813145" cy="8229600"/>
          </a:xfrm>
        </p:grpSpPr>
        <p:pic>
          <p:nvPicPr>
            <p:cNvPr id="9" name="Picture 9">
              <a:extLst>
                <a:ext uri="{FF2B5EF4-FFF2-40B4-BE49-F238E27FC236}">
                  <a16:creationId xmlns:a16="http://schemas.microsoft.com/office/drawing/2014/main" id="{FD6D1AD3-7468-F77F-223A-A61DD3AD9BF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6125" r="6125"/>
            <a:stretch>
              <a:fillRect/>
            </a:stretch>
          </p:blipFill>
          <p:spPr>
            <a:xfrm>
              <a:off x="0" y="0"/>
              <a:ext cx="7813145" cy="8229600"/>
            </a:xfrm>
            <a:prstGeom prst="rect">
              <a:avLst/>
            </a:prstGeom>
          </p:spPr>
        </p:pic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8AB00A2E-121A-8436-4666-4765F701F29B}"/>
              </a:ext>
            </a:extLst>
          </p:cNvPr>
          <p:cNvGrpSpPr/>
          <p:nvPr/>
        </p:nvGrpSpPr>
        <p:grpSpPr>
          <a:xfrm>
            <a:off x="0" y="9258300"/>
            <a:ext cx="6568282" cy="1028700"/>
            <a:chOff x="0" y="0"/>
            <a:chExt cx="1729918" cy="270933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74B32EE2-F9DA-9FF2-6EA7-2F5C4C307AEB}"/>
                </a:ext>
              </a:extLst>
            </p:cNvPr>
            <p:cNvSpPr/>
            <p:nvPr/>
          </p:nvSpPr>
          <p:spPr>
            <a:xfrm>
              <a:off x="0" y="0"/>
              <a:ext cx="1729918" cy="270933"/>
            </a:xfrm>
            <a:custGeom>
              <a:avLst/>
              <a:gdLst/>
              <a:ahLst/>
              <a:cxnLst/>
              <a:rect l="l" t="t" r="r" b="b"/>
              <a:pathLst>
                <a:path w="1729918" h="270933">
                  <a:moveTo>
                    <a:pt x="0" y="0"/>
                  </a:moveTo>
                  <a:lnTo>
                    <a:pt x="1729918" y="0"/>
                  </a:lnTo>
                  <a:lnTo>
                    <a:pt x="1729918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C3EDE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72317D87-DA7D-1ED2-A9D6-BEAE7BCFE7FC}"/>
                </a:ext>
              </a:extLst>
            </p:cNvPr>
            <p:cNvSpPr txBox="1"/>
            <p:nvPr/>
          </p:nvSpPr>
          <p:spPr>
            <a:xfrm>
              <a:off x="0" y="-47625"/>
              <a:ext cx="1729918" cy="3185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454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0CF895B2-3D44-5472-2F6D-C9E81CD94E91}"/>
              </a:ext>
            </a:extLst>
          </p:cNvPr>
          <p:cNvGrpSpPr/>
          <p:nvPr/>
        </p:nvGrpSpPr>
        <p:grpSpPr>
          <a:xfrm>
            <a:off x="0" y="0"/>
            <a:ext cx="18288000" cy="3086100"/>
            <a:chOff x="0" y="0"/>
            <a:chExt cx="4816593" cy="812800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D65A86A3-FAD6-8B07-B1A0-5DD5C616D8AE}"/>
                </a:ext>
              </a:extLst>
            </p:cNvPr>
            <p:cNvSpPr/>
            <p:nvPr/>
          </p:nvSpPr>
          <p:spPr>
            <a:xfrm>
              <a:off x="0" y="0"/>
              <a:ext cx="4816592" cy="812800"/>
            </a:xfrm>
            <a:custGeom>
              <a:avLst/>
              <a:gdLst/>
              <a:ahLst/>
              <a:cxnLst/>
              <a:rect l="l" t="t" r="r" b="b"/>
              <a:pathLst>
                <a:path w="4816592" h="812800">
                  <a:moveTo>
                    <a:pt x="0" y="0"/>
                  </a:moveTo>
                  <a:lnTo>
                    <a:pt x="4816592" y="0"/>
                  </a:lnTo>
                  <a:lnTo>
                    <a:pt x="481659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C4C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66BDD31E-8D5E-4ED0-4F49-898CF779DE64}"/>
                </a:ext>
              </a:extLst>
            </p:cNvPr>
            <p:cNvSpPr txBox="1"/>
            <p:nvPr/>
          </p:nvSpPr>
          <p:spPr>
            <a:xfrm>
              <a:off x="0" y="-95250"/>
              <a:ext cx="4816593" cy="908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49"/>
                </a:lnSpc>
              </a:pPr>
              <a:r>
                <a:rPr lang="en-US" sz="8499">
                  <a:solidFill>
                    <a:srgbClr val="FFFFFF"/>
                  </a:solidFill>
                  <a:latin typeface="Cy Grotesk Key"/>
                  <a:ea typeface="Cy Grotesk Key"/>
                  <a:cs typeface="Cy Grotesk Key"/>
                  <a:sym typeface="Cy Grotesk Key"/>
                </a:rPr>
                <a:t>Counseling</a:t>
              </a:r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DFD2FBFF-23CC-3329-1C24-B2C225B7E995}"/>
              </a:ext>
            </a:extLst>
          </p:cNvPr>
          <p:cNvGrpSpPr/>
          <p:nvPr/>
        </p:nvGrpSpPr>
        <p:grpSpPr>
          <a:xfrm>
            <a:off x="15099274" y="2362511"/>
            <a:ext cx="2875737" cy="1099509"/>
            <a:chOff x="0" y="0"/>
            <a:chExt cx="3834316" cy="1466012"/>
          </a:xfrm>
        </p:grpSpPr>
        <p:grpSp>
          <p:nvGrpSpPr>
            <p:cNvPr id="17" name="Group 17">
              <a:extLst>
                <a:ext uri="{FF2B5EF4-FFF2-40B4-BE49-F238E27FC236}">
                  <a16:creationId xmlns:a16="http://schemas.microsoft.com/office/drawing/2014/main" id="{56C01EDF-A11F-EA5C-7987-868131A21BD2}"/>
                </a:ext>
              </a:extLst>
            </p:cNvPr>
            <p:cNvGrpSpPr/>
            <p:nvPr/>
          </p:nvGrpSpPr>
          <p:grpSpPr>
            <a:xfrm>
              <a:off x="0" y="0"/>
              <a:ext cx="3834316" cy="1466012"/>
              <a:chOff x="0" y="0"/>
              <a:chExt cx="1119438" cy="428006"/>
            </a:xfrm>
          </p:grpSpPr>
          <p:sp>
            <p:nvSpPr>
              <p:cNvPr id="18" name="Freeform 18">
                <a:extLst>
                  <a:ext uri="{FF2B5EF4-FFF2-40B4-BE49-F238E27FC236}">
                    <a16:creationId xmlns:a16="http://schemas.microsoft.com/office/drawing/2014/main" id="{C95AD6FF-2A79-66DE-2639-98D8BEDD634D}"/>
                  </a:ext>
                </a:extLst>
              </p:cNvPr>
              <p:cNvSpPr/>
              <p:nvPr/>
            </p:nvSpPr>
            <p:spPr>
              <a:xfrm>
                <a:off x="0" y="0"/>
                <a:ext cx="1119438" cy="428006"/>
              </a:xfrm>
              <a:custGeom>
                <a:avLst/>
                <a:gdLst/>
                <a:ahLst/>
                <a:cxnLst/>
                <a:rect l="l" t="t" r="r" b="b"/>
                <a:pathLst>
                  <a:path w="1119438" h="428006">
                    <a:moveTo>
                      <a:pt x="214003" y="0"/>
                    </a:moveTo>
                    <a:lnTo>
                      <a:pt x="905435" y="0"/>
                    </a:lnTo>
                    <a:cubicBezTo>
                      <a:pt x="1023626" y="0"/>
                      <a:pt x="1119438" y="95812"/>
                      <a:pt x="1119438" y="214003"/>
                    </a:cubicBezTo>
                    <a:lnTo>
                      <a:pt x="1119438" y="214003"/>
                    </a:lnTo>
                    <a:cubicBezTo>
                      <a:pt x="1119438" y="270760"/>
                      <a:pt x="1096892" y="325193"/>
                      <a:pt x="1056758" y="365326"/>
                    </a:cubicBezTo>
                    <a:cubicBezTo>
                      <a:pt x="1016625" y="405459"/>
                      <a:pt x="962192" y="428006"/>
                      <a:pt x="905435" y="428006"/>
                    </a:cubicBezTo>
                    <a:lnTo>
                      <a:pt x="214003" y="428006"/>
                    </a:lnTo>
                    <a:cubicBezTo>
                      <a:pt x="95812" y="428006"/>
                      <a:pt x="0" y="332194"/>
                      <a:pt x="0" y="214003"/>
                    </a:cubicBezTo>
                    <a:lnTo>
                      <a:pt x="0" y="214003"/>
                    </a:lnTo>
                    <a:cubicBezTo>
                      <a:pt x="0" y="95812"/>
                      <a:pt x="95812" y="0"/>
                      <a:pt x="214003" y="0"/>
                    </a:cubicBezTo>
                    <a:close/>
                  </a:path>
                </a:pathLst>
              </a:custGeom>
              <a:solidFill>
                <a:srgbClr val="A548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TextBox 19">
                <a:extLst>
                  <a:ext uri="{FF2B5EF4-FFF2-40B4-BE49-F238E27FC236}">
                    <a16:creationId xmlns:a16="http://schemas.microsoft.com/office/drawing/2014/main" id="{A5D7EAED-CE09-0C62-5BD4-A9B769193D37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1119438" cy="46610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00"/>
                  </a:lnSpc>
                </a:pPr>
                <a:endParaRPr/>
              </a:p>
            </p:txBody>
          </p:sp>
        </p:grp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4B73F9A5-5831-3CC8-ED0A-DD68E9AD2CD5}"/>
                </a:ext>
              </a:extLst>
            </p:cNvPr>
            <p:cNvSpPr/>
            <p:nvPr/>
          </p:nvSpPr>
          <p:spPr>
            <a:xfrm rot="5400000">
              <a:off x="1427837" y="-685074"/>
              <a:ext cx="861162" cy="2836161"/>
            </a:xfrm>
            <a:custGeom>
              <a:avLst/>
              <a:gdLst/>
              <a:ahLst/>
              <a:cxnLst/>
              <a:rect l="l" t="t" r="r" b="b"/>
              <a:pathLst>
                <a:path w="861162" h="2836161">
                  <a:moveTo>
                    <a:pt x="0" y="0"/>
                  </a:moveTo>
                  <a:lnTo>
                    <a:pt x="861162" y="0"/>
                  </a:lnTo>
                  <a:lnTo>
                    <a:pt x="861162" y="2836161"/>
                  </a:lnTo>
                  <a:lnTo>
                    <a:pt x="0" y="28361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" name="TextBox 21">
            <a:extLst>
              <a:ext uri="{FF2B5EF4-FFF2-40B4-BE49-F238E27FC236}">
                <a16:creationId xmlns:a16="http://schemas.microsoft.com/office/drawing/2014/main" id="{55290E3F-9880-EEA8-4DE4-90751652F890}"/>
              </a:ext>
            </a:extLst>
          </p:cNvPr>
          <p:cNvSpPr txBox="1"/>
          <p:nvPr/>
        </p:nvSpPr>
        <p:spPr>
          <a:xfrm>
            <a:off x="829370" y="3132955"/>
            <a:ext cx="9927952" cy="60213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28502" lvl="1" indent="-264251" algn="l">
              <a:lnSpc>
                <a:spcPts val="3427"/>
              </a:lnSpc>
              <a:buFont typeface="Arial"/>
              <a:buChar char="•"/>
            </a:pPr>
            <a:r>
              <a:rPr lang="en-US" sz="2447" spc="-73" dirty="0">
                <a:solidFill>
                  <a:srgbClr val="2D0D57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Confidential and Free (no need for insurance)</a:t>
            </a:r>
          </a:p>
          <a:p>
            <a:pPr algn="l">
              <a:lnSpc>
                <a:spcPts val="3427"/>
              </a:lnSpc>
            </a:pPr>
            <a:endParaRPr lang="en-US" sz="2447" spc="-73" dirty="0">
              <a:solidFill>
                <a:srgbClr val="2D0D57"/>
              </a:solidFill>
              <a:latin typeface="Cy Grotesk Key"/>
              <a:ea typeface="Cy Grotesk Key"/>
              <a:cs typeface="Cy Grotesk Key"/>
              <a:sym typeface="Cy Grotesk Key"/>
            </a:endParaRPr>
          </a:p>
          <a:p>
            <a:pPr marL="528502" lvl="1" indent="-264251" algn="l">
              <a:lnSpc>
                <a:spcPts val="3427"/>
              </a:lnSpc>
              <a:buFont typeface="Arial"/>
              <a:buChar char="•"/>
            </a:pPr>
            <a:r>
              <a:rPr lang="en-US" sz="2447" spc="-73" dirty="0">
                <a:solidFill>
                  <a:srgbClr val="2D0D57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Work with ALL victims of trauma and crime</a:t>
            </a:r>
          </a:p>
          <a:p>
            <a:pPr algn="l">
              <a:lnSpc>
                <a:spcPts val="3427"/>
              </a:lnSpc>
            </a:pPr>
            <a:endParaRPr lang="en-US" sz="2447" spc="-73" dirty="0">
              <a:solidFill>
                <a:srgbClr val="2D0D57"/>
              </a:solidFill>
              <a:latin typeface="Cy Grotesk Key"/>
              <a:ea typeface="Cy Grotesk Key"/>
              <a:cs typeface="Cy Grotesk Key"/>
              <a:sym typeface="Cy Grotesk Key"/>
            </a:endParaRPr>
          </a:p>
          <a:p>
            <a:pPr marL="528502" lvl="1" indent="-264251" algn="l">
              <a:lnSpc>
                <a:spcPts val="3427"/>
              </a:lnSpc>
              <a:buFont typeface="Arial"/>
              <a:buChar char="•"/>
            </a:pPr>
            <a:r>
              <a:rPr lang="en-US" sz="2447" spc="-73" dirty="0">
                <a:solidFill>
                  <a:srgbClr val="2D0D57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Trauma doesn’t have to be while at Rutgers</a:t>
            </a:r>
          </a:p>
          <a:p>
            <a:pPr algn="l">
              <a:lnSpc>
                <a:spcPts val="3427"/>
              </a:lnSpc>
            </a:pPr>
            <a:endParaRPr lang="en-US" sz="2447" spc="-73" dirty="0">
              <a:solidFill>
                <a:srgbClr val="2D0D57"/>
              </a:solidFill>
              <a:latin typeface="Cy Grotesk Key"/>
              <a:ea typeface="Cy Grotesk Key"/>
              <a:cs typeface="Cy Grotesk Key"/>
              <a:sym typeface="Cy Grotesk Key"/>
            </a:endParaRPr>
          </a:p>
          <a:p>
            <a:pPr marL="528502" lvl="1" indent="-264251" algn="l">
              <a:lnSpc>
                <a:spcPts val="3427"/>
              </a:lnSpc>
              <a:buFont typeface="Arial"/>
              <a:buChar char="•"/>
            </a:pPr>
            <a:r>
              <a:rPr lang="en-US" sz="2447" spc="-73" dirty="0">
                <a:solidFill>
                  <a:srgbClr val="2D0D57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Focus on sexual violence, dating/family violence, stalking and harassment</a:t>
            </a:r>
          </a:p>
          <a:p>
            <a:pPr algn="l">
              <a:lnSpc>
                <a:spcPts val="3427"/>
              </a:lnSpc>
            </a:pPr>
            <a:endParaRPr lang="en-US" sz="2447" spc="-73" dirty="0">
              <a:solidFill>
                <a:srgbClr val="2D0D57"/>
              </a:solidFill>
              <a:latin typeface="Cy Grotesk Key"/>
              <a:ea typeface="Cy Grotesk Key"/>
              <a:cs typeface="Cy Grotesk Key"/>
              <a:sym typeface="Cy Grotesk Key"/>
            </a:endParaRPr>
          </a:p>
          <a:p>
            <a:pPr marL="528502" lvl="1" indent="-264251" algn="l">
              <a:lnSpc>
                <a:spcPts val="3427"/>
              </a:lnSpc>
              <a:buFont typeface="Arial"/>
              <a:buChar char="•"/>
            </a:pPr>
            <a:r>
              <a:rPr lang="en-US" sz="2447" spc="-73" dirty="0">
                <a:solidFill>
                  <a:srgbClr val="2D0D57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In-Person and virtual </a:t>
            </a:r>
          </a:p>
          <a:p>
            <a:pPr algn="l">
              <a:lnSpc>
                <a:spcPts val="3427"/>
              </a:lnSpc>
            </a:pPr>
            <a:endParaRPr lang="en-US" sz="2447" spc="-73" dirty="0">
              <a:solidFill>
                <a:srgbClr val="2D0D57"/>
              </a:solidFill>
              <a:latin typeface="Cy Grotesk Key"/>
              <a:ea typeface="Cy Grotesk Key"/>
              <a:cs typeface="Cy Grotesk Key"/>
              <a:sym typeface="Cy Grotesk Key"/>
            </a:endParaRPr>
          </a:p>
          <a:p>
            <a:pPr marL="528502" lvl="1" indent="-264251" algn="l">
              <a:lnSpc>
                <a:spcPts val="3427"/>
              </a:lnSpc>
              <a:buFont typeface="Arial"/>
              <a:buChar char="•"/>
            </a:pPr>
            <a:r>
              <a:rPr lang="en-US" sz="2447" spc="-73" dirty="0">
                <a:solidFill>
                  <a:srgbClr val="2D0D57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Trauma-informed counseling modalities </a:t>
            </a:r>
          </a:p>
          <a:p>
            <a:pPr algn="l">
              <a:lnSpc>
                <a:spcPts val="3427"/>
              </a:lnSpc>
            </a:pPr>
            <a:endParaRPr lang="en-US" sz="2447" spc="-73" dirty="0">
              <a:solidFill>
                <a:srgbClr val="2D0D57"/>
              </a:solidFill>
              <a:latin typeface="Cy Grotesk Key"/>
              <a:ea typeface="Cy Grotesk Key"/>
              <a:cs typeface="Cy Grotesk Key"/>
              <a:sym typeface="Cy Grotesk Key"/>
            </a:endParaRPr>
          </a:p>
          <a:p>
            <a:pPr marL="528502" lvl="1" indent="-264251" algn="l">
              <a:lnSpc>
                <a:spcPts val="3427"/>
              </a:lnSpc>
              <a:buFont typeface="Arial"/>
              <a:buChar char="•"/>
            </a:pPr>
            <a:r>
              <a:rPr lang="en-US" sz="2447" spc="-73" dirty="0">
                <a:solidFill>
                  <a:srgbClr val="2D0D57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Secondary Survivors</a:t>
            </a:r>
          </a:p>
        </p:txBody>
      </p:sp>
    </p:spTree>
    <p:extLst>
      <p:ext uri="{BB962C8B-B14F-4D97-AF65-F5344CB8AC3E}">
        <p14:creationId xmlns:p14="http://schemas.microsoft.com/office/powerpoint/2010/main" val="3105740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2FCDD1-0381-142C-17E8-85C441328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4080F63-3459-B586-6DC0-9D2C61B5108C}"/>
              </a:ext>
            </a:extLst>
          </p:cNvPr>
          <p:cNvGrpSpPr/>
          <p:nvPr/>
        </p:nvGrpSpPr>
        <p:grpSpPr>
          <a:xfrm>
            <a:off x="8972242" y="3086100"/>
            <a:ext cx="7967152" cy="7200900"/>
            <a:chOff x="0" y="0"/>
            <a:chExt cx="10622870" cy="9601200"/>
          </a:xfrm>
        </p:grpSpPr>
        <p:pic>
          <p:nvPicPr>
            <p:cNvPr id="3" name="Picture 3">
              <a:extLst>
                <a:ext uri="{FF2B5EF4-FFF2-40B4-BE49-F238E27FC236}">
                  <a16:creationId xmlns:a16="http://schemas.microsoft.com/office/drawing/2014/main" id="{34284D9D-C2B6-C40E-25CD-CFE4DCED0D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4890" b="4890"/>
            <a:stretch>
              <a:fillRect/>
            </a:stretch>
          </p:blipFill>
          <p:spPr>
            <a:xfrm>
              <a:off x="0" y="0"/>
              <a:ext cx="10622870" cy="9601200"/>
            </a:xfrm>
            <a:prstGeom prst="rect">
              <a:avLst/>
            </a:prstGeom>
          </p:spPr>
        </p:pic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F7C9008D-BAAC-7C2A-8D4F-8A81FC0F309A}"/>
              </a:ext>
            </a:extLst>
          </p:cNvPr>
          <p:cNvGrpSpPr/>
          <p:nvPr/>
        </p:nvGrpSpPr>
        <p:grpSpPr>
          <a:xfrm>
            <a:off x="0" y="9258300"/>
            <a:ext cx="6568282" cy="1028700"/>
            <a:chOff x="0" y="0"/>
            <a:chExt cx="1729918" cy="270933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E92917E8-E2AC-CF79-4851-A61621E5F7D2}"/>
                </a:ext>
              </a:extLst>
            </p:cNvPr>
            <p:cNvSpPr/>
            <p:nvPr/>
          </p:nvSpPr>
          <p:spPr>
            <a:xfrm>
              <a:off x="0" y="0"/>
              <a:ext cx="1729918" cy="270933"/>
            </a:xfrm>
            <a:custGeom>
              <a:avLst/>
              <a:gdLst/>
              <a:ahLst/>
              <a:cxnLst/>
              <a:rect l="l" t="t" r="r" b="b"/>
              <a:pathLst>
                <a:path w="1729918" h="270933">
                  <a:moveTo>
                    <a:pt x="0" y="0"/>
                  </a:moveTo>
                  <a:lnTo>
                    <a:pt x="1729918" y="0"/>
                  </a:lnTo>
                  <a:lnTo>
                    <a:pt x="1729918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6422B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6EE1A507-9467-50A3-1DCB-F4A7C9DC3B62}"/>
                </a:ext>
              </a:extLst>
            </p:cNvPr>
            <p:cNvSpPr txBox="1"/>
            <p:nvPr/>
          </p:nvSpPr>
          <p:spPr>
            <a:xfrm>
              <a:off x="0" y="-38100"/>
              <a:ext cx="1729918" cy="309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0"/>
                </a:lnSpc>
              </a:pPr>
              <a:endParaRPr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E56A09DE-A017-8A5D-8C66-34BBD73BD73F}"/>
              </a:ext>
            </a:extLst>
          </p:cNvPr>
          <p:cNvGrpSpPr/>
          <p:nvPr/>
        </p:nvGrpSpPr>
        <p:grpSpPr>
          <a:xfrm>
            <a:off x="0" y="0"/>
            <a:ext cx="18288000" cy="3086100"/>
            <a:chOff x="0" y="0"/>
            <a:chExt cx="4816593" cy="812800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FBA7409A-9ED8-1D22-15A4-9FA842218653}"/>
                </a:ext>
              </a:extLst>
            </p:cNvPr>
            <p:cNvSpPr/>
            <p:nvPr/>
          </p:nvSpPr>
          <p:spPr>
            <a:xfrm>
              <a:off x="0" y="0"/>
              <a:ext cx="4816592" cy="812800"/>
            </a:xfrm>
            <a:custGeom>
              <a:avLst/>
              <a:gdLst/>
              <a:ahLst/>
              <a:cxnLst/>
              <a:rect l="l" t="t" r="r" b="b"/>
              <a:pathLst>
                <a:path w="4816592" h="812800">
                  <a:moveTo>
                    <a:pt x="0" y="0"/>
                  </a:moveTo>
                  <a:lnTo>
                    <a:pt x="4816592" y="0"/>
                  </a:lnTo>
                  <a:lnTo>
                    <a:pt x="481659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C4C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CB49EFF7-492A-FFDD-AA42-20D914C43781}"/>
                </a:ext>
              </a:extLst>
            </p:cNvPr>
            <p:cNvSpPr txBox="1"/>
            <p:nvPr/>
          </p:nvSpPr>
          <p:spPr>
            <a:xfrm>
              <a:off x="0" y="-95250"/>
              <a:ext cx="4816593" cy="908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49"/>
                </a:lnSpc>
              </a:pPr>
              <a:r>
                <a:rPr lang="en-US" sz="8499">
                  <a:solidFill>
                    <a:srgbClr val="FFFFFF"/>
                  </a:solidFill>
                  <a:latin typeface="Cy Grotesk Key"/>
                  <a:ea typeface="Cy Grotesk Key"/>
                  <a:cs typeface="Cy Grotesk Key"/>
                  <a:sym typeface="Cy Grotesk Key"/>
                </a:rPr>
                <a:t>Prevention Education</a:t>
              </a:r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435E743A-C7B5-F5B8-009A-9C8D7CA1F5EA}"/>
              </a:ext>
            </a:extLst>
          </p:cNvPr>
          <p:cNvSpPr txBox="1"/>
          <p:nvPr/>
        </p:nvSpPr>
        <p:spPr>
          <a:xfrm>
            <a:off x="158134" y="4251052"/>
            <a:ext cx="8531799" cy="3775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681" lvl="1" indent="-388840" algn="l">
              <a:lnSpc>
                <a:spcPts val="5042"/>
              </a:lnSpc>
              <a:buFont typeface="Arial"/>
              <a:buChar char="•"/>
            </a:pPr>
            <a:r>
              <a:rPr lang="en-US" sz="3602" spc="-108">
                <a:solidFill>
                  <a:srgbClr val="2D0D57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SCREAM Theater</a:t>
            </a:r>
          </a:p>
          <a:p>
            <a:pPr marL="777681" lvl="1" indent="-388840" algn="l">
              <a:lnSpc>
                <a:spcPts val="5042"/>
              </a:lnSpc>
              <a:buFont typeface="Arial"/>
              <a:buChar char="•"/>
            </a:pPr>
            <a:r>
              <a:rPr lang="en-US" sz="3602" spc="-108">
                <a:solidFill>
                  <a:srgbClr val="2D0D57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Bystander Intervention Trainings</a:t>
            </a:r>
          </a:p>
          <a:p>
            <a:pPr marL="777681" lvl="1" indent="-388840" algn="l">
              <a:lnSpc>
                <a:spcPts val="5042"/>
              </a:lnSpc>
              <a:buFont typeface="Arial"/>
              <a:buChar char="•"/>
            </a:pPr>
            <a:r>
              <a:rPr lang="en-US" sz="3602" spc="-108">
                <a:solidFill>
                  <a:srgbClr val="2D0D57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Healthy Masculinity</a:t>
            </a:r>
          </a:p>
          <a:p>
            <a:pPr marL="777681" lvl="1" indent="-388840" algn="l">
              <a:lnSpc>
                <a:spcPts val="5042"/>
              </a:lnSpc>
              <a:buFont typeface="Arial"/>
              <a:buChar char="•"/>
            </a:pPr>
            <a:r>
              <a:rPr lang="en-US" sz="3602" spc="-108">
                <a:solidFill>
                  <a:srgbClr val="2D0D57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Identity and Oppression</a:t>
            </a:r>
          </a:p>
          <a:p>
            <a:pPr marL="777681" lvl="1" indent="-388840" algn="l">
              <a:lnSpc>
                <a:spcPts val="5042"/>
              </a:lnSpc>
              <a:buFont typeface="Arial"/>
              <a:buChar char="•"/>
            </a:pPr>
            <a:r>
              <a:rPr lang="en-US" sz="3602" spc="-108">
                <a:solidFill>
                  <a:srgbClr val="2D0D57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Sexy and Mandatory </a:t>
            </a:r>
          </a:p>
          <a:p>
            <a:pPr marL="777681" lvl="1" indent="-388840" algn="l">
              <a:lnSpc>
                <a:spcPts val="5042"/>
              </a:lnSpc>
              <a:buFont typeface="Arial"/>
              <a:buChar char="•"/>
            </a:pPr>
            <a:r>
              <a:rPr lang="en-US" sz="3602" spc="-108">
                <a:solidFill>
                  <a:srgbClr val="2D0D57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Rutgers CARES</a:t>
            </a:r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69D1BE76-3FAF-A0AD-8415-29125A8C6858}"/>
              </a:ext>
            </a:extLst>
          </p:cNvPr>
          <p:cNvGrpSpPr/>
          <p:nvPr/>
        </p:nvGrpSpPr>
        <p:grpSpPr>
          <a:xfrm>
            <a:off x="1846273" y="2536345"/>
            <a:ext cx="2875737" cy="1099509"/>
            <a:chOff x="0" y="0"/>
            <a:chExt cx="3834316" cy="1466012"/>
          </a:xfrm>
        </p:grpSpPr>
        <p:grpSp>
          <p:nvGrpSpPr>
            <p:cNvPr id="12" name="Group 12">
              <a:extLst>
                <a:ext uri="{FF2B5EF4-FFF2-40B4-BE49-F238E27FC236}">
                  <a16:creationId xmlns:a16="http://schemas.microsoft.com/office/drawing/2014/main" id="{BA7EF853-77FB-CABA-ED18-E909A7CF1CAA}"/>
                </a:ext>
              </a:extLst>
            </p:cNvPr>
            <p:cNvGrpSpPr/>
            <p:nvPr/>
          </p:nvGrpSpPr>
          <p:grpSpPr>
            <a:xfrm>
              <a:off x="0" y="0"/>
              <a:ext cx="3834316" cy="1466012"/>
              <a:chOff x="0" y="0"/>
              <a:chExt cx="1119438" cy="428006"/>
            </a:xfrm>
          </p:grpSpPr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60A088C0-DFF1-7E43-AAEF-B2C29A12A5B6}"/>
                  </a:ext>
                </a:extLst>
              </p:cNvPr>
              <p:cNvSpPr/>
              <p:nvPr/>
            </p:nvSpPr>
            <p:spPr>
              <a:xfrm>
                <a:off x="0" y="0"/>
                <a:ext cx="1119438" cy="428006"/>
              </a:xfrm>
              <a:custGeom>
                <a:avLst/>
                <a:gdLst/>
                <a:ahLst/>
                <a:cxnLst/>
                <a:rect l="l" t="t" r="r" b="b"/>
                <a:pathLst>
                  <a:path w="1119438" h="428006">
                    <a:moveTo>
                      <a:pt x="214003" y="0"/>
                    </a:moveTo>
                    <a:lnTo>
                      <a:pt x="905435" y="0"/>
                    </a:lnTo>
                    <a:cubicBezTo>
                      <a:pt x="1023626" y="0"/>
                      <a:pt x="1119438" y="95812"/>
                      <a:pt x="1119438" y="214003"/>
                    </a:cubicBezTo>
                    <a:lnTo>
                      <a:pt x="1119438" y="214003"/>
                    </a:lnTo>
                    <a:cubicBezTo>
                      <a:pt x="1119438" y="270760"/>
                      <a:pt x="1096892" y="325193"/>
                      <a:pt x="1056758" y="365326"/>
                    </a:cubicBezTo>
                    <a:cubicBezTo>
                      <a:pt x="1016625" y="405459"/>
                      <a:pt x="962192" y="428006"/>
                      <a:pt x="905435" y="428006"/>
                    </a:cubicBezTo>
                    <a:lnTo>
                      <a:pt x="214003" y="428006"/>
                    </a:lnTo>
                    <a:cubicBezTo>
                      <a:pt x="95812" y="428006"/>
                      <a:pt x="0" y="332194"/>
                      <a:pt x="0" y="214003"/>
                    </a:cubicBezTo>
                    <a:lnTo>
                      <a:pt x="0" y="214003"/>
                    </a:lnTo>
                    <a:cubicBezTo>
                      <a:pt x="0" y="95812"/>
                      <a:pt x="95812" y="0"/>
                      <a:pt x="214003" y="0"/>
                    </a:cubicBezTo>
                    <a:close/>
                  </a:path>
                </a:pathLst>
              </a:custGeom>
              <a:solidFill>
                <a:srgbClr val="A548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TextBox 14">
                <a:extLst>
                  <a:ext uri="{FF2B5EF4-FFF2-40B4-BE49-F238E27FC236}">
                    <a16:creationId xmlns:a16="http://schemas.microsoft.com/office/drawing/2014/main" id="{892B55BA-AEA0-F178-6487-506633A78411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1119438" cy="46610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00"/>
                  </a:lnSpc>
                </a:pPr>
                <a:endParaRPr/>
              </a:p>
            </p:txBody>
          </p:sp>
        </p:grp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0B7C82EE-2482-41FB-B99B-F635BA7E7134}"/>
                </a:ext>
              </a:extLst>
            </p:cNvPr>
            <p:cNvSpPr/>
            <p:nvPr/>
          </p:nvSpPr>
          <p:spPr>
            <a:xfrm rot="5400000">
              <a:off x="1427837" y="-685074"/>
              <a:ext cx="861162" cy="2836161"/>
            </a:xfrm>
            <a:custGeom>
              <a:avLst/>
              <a:gdLst/>
              <a:ahLst/>
              <a:cxnLst/>
              <a:rect l="l" t="t" r="r" b="b"/>
              <a:pathLst>
                <a:path w="861162" h="2836161">
                  <a:moveTo>
                    <a:pt x="0" y="0"/>
                  </a:moveTo>
                  <a:lnTo>
                    <a:pt x="861162" y="0"/>
                  </a:lnTo>
                  <a:lnTo>
                    <a:pt x="861162" y="2836161"/>
                  </a:lnTo>
                  <a:lnTo>
                    <a:pt x="0" y="28361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993116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363023" cy="10287000"/>
            <a:chOff x="0" y="0"/>
            <a:chExt cx="2465981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65981" cy="2709333"/>
            </a:xfrm>
            <a:custGeom>
              <a:avLst/>
              <a:gdLst/>
              <a:ahLst/>
              <a:cxnLst/>
              <a:rect l="l" t="t" r="r" b="b"/>
              <a:pathLst>
                <a:path w="2465981" h="2709333">
                  <a:moveTo>
                    <a:pt x="0" y="0"/>
                  </a:moveTo>
                  <a:lnTo>
                    <a:pt x="2465981" y="0"/>
                  </a:lnTo>
                  <a:lnTo>
                    <a:pt x="246598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422B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95250"/>
              <a:ext cx="2465981" cy="2804583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l">
                <a:lnSpc>
                  <a:spcPts val="1104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363023" y="9258300"/>
            <a:ext cx="8924977" cy="1028700"/>
            <a:chOff x="0" y="0"/>
            <a:chExt cx="2350611" cy="2709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50611" cy="270933"/>
            </a:xfrm>
            <a:custGeom>
              <a:avLst/>
              <a:gdLst/>
              <a:ahLst/>
              <a:cxnLst/>
              <a:rect l="l" t="t" r="r" b="b"/>
              <a:pathLst>
                <a:path w="2350611" h="270933">
                  <a:moveTo>
                    <a:pt x="0" y="0"/>
                  </a:moveTo>
                  <a:lnTo>
                    <a:pt x="2350611" y="0"/>
                  </a:lnTo>
                  <a:lnTo>
                    <a:pt x="2350611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00C4CC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350611" cy="309033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r">
                <a:lnSpc>
                  <a:spcPts val="260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28700" y="8673141"/>
            <a:ext cx="2875737" cy="1099509"/>
            <a:chOff x="0" y="0"/>
            <a:chExt cx="3834316" cy="1466012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3834316" cy="1466012"/>
              <a:chOff x="0" y="0"/>
              <a:chExt cx="1119438" cy="428006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119438" cy="428006"/>
              </a:xfrm>
              <a:custGeom>
                <a:avLst/>
                <a:gdLst/>
                <a:ahLst/>
                <a:cxnLst/>
                <a:rect l="l" t="t" r="r" b="b"/>
                <a:pathLst>
                  <a:path w="1119438" h="428006">
                    <a:moveTo>
                      <a:pt x="214003" y="0"/>
                    </a:moveTo>
                    <a:lnTo>
                      <a:pt x="905435" y="0"/>
                    </a:lnTo>
                    <a:cubicBezTo>
                      <a:pt x="1023626" y="0"/>
                      <a:pt x="1119438" y="95812"/>
                      <a:pt x="1119438" y="214003"/>
                    </a:cubicBezTo>
                    <a:lnTo>
                      <a:pt x="1119438" y="214003"/>
                    </a:lnTo>
                    <a:cubicBezTo>
                      <a:pt x="1119438" y="270760"/>
                      <a:pt x="1096892" y="325193"/>
                      <a:pt x="1056758" y="365326"/>
                    </a:cubicBezTo>
                    <a:cubicBezTo>
                      <a:pt x="1016625" y="405459"/>
                      <a:pt x="962192" y="428006"/>
                      <a:pt x="905435" y="428006"/>
                    </a:cubicBezTo>
                    <a:lnTo>
                      <a:pt x="214003" y="428006"/>
                    </a:lnTo>
                    <a:cubicBezTo>
                      <a:pt x="95812" y="428006"/>
                      <a:pt x="0" y="332194"/>
                      <a:pt x="0" y="214003"/>
                    </a:cubicBezTo>
                    <a:lnTo>
                      <a:pt x="0" y="214003"/>
                    </a:lnTo>
                    <a:cubicBezTo>
                      <a:pt x="0" y="95812"/>
                      <a:pt x="95812" y="0"/>
                      <a:pt x="214003" y="0"/>
                    </a:cubicBezTo>
                    <a:close/>
                  </a:path>
                </a:pathLst>
              </a:custGeom>
              <a:solidFill>
                <a:srgbClr val="00C4C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-38100"/>
                <a:ext cx="1119438" cy="46610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00"/>
                  </a:lnSpc>
                </a:pPr>
                <a:endParaRPr/>
              </a:p>
            </p:txBody>
          </p:sp>
        </p:grpSp>
        <p:sp>
          <p:nvSpPr>
            <p:cNvPr id="12" name="Freeform 12"/>
            <p:cNvSpPr/>
            <p:nvPr/>
          </p:nvSpPr>
          <p:spPr>
            <a:xfrm rot="5400000">
              <a:off x="1427837" y="-685074"/>
              <a:ext cx="861162" cy="2836161"/>
            </a:xfrm>
            <a:custGeom>
              <a:avLst/>
              <a:gdLst/>
              <a:ahLst/>
              <a:cxnLst/>
              <a:rect l="l" t="t" r="r" b="b"/>
              <a:pathLst>
                <a:path w="861162" h="2836161">
                  <a:moveTo>
                    <a:pt x="0" y="0"/>
                  </a:moveTo>
                  <a:lnTo>
                    <a:pt x="861162" y="0"/>
                  </a:lnTo>
                  <a:lnTo>
                    <a:pt x="861162" y="2836161"/>
                  </a:lnTo>
                  <a:lnTo>
                    <a:pt x="0" y="28361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0449026" y="971550"/>
            <a:ext cx="6810274" cy="64145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spc="-77" dirty="0">
                <a:solidFill>
                  <a:srgbClr val="2D0D57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Looking Ahead!</a:t>
            </a:r>
          </a:p>
          <a:p>
            <a:pPr algn="l">
              <a:lnSpc>
                <a:spcPts val="3639"/>
              </a:lnSpc>
            </a:pPr>
            <a:endParaRPr lang="en-US" sz="2599" spc="-77" dirty="0">
              <a:solidFill>
                <a:srgbClr val="2D0D57"/>
              </a:solidFill>
              <a:latin typeface="Cy Grotesk Key"/>
              <a:ea typeface="Cy Grotesk Key"/>
              <a:cs typeface="Cy Grotesk Key"/>
              <a:sym typeface="Cy Grotesk Key"/>
            </a:endParaRPr>
          </a:p>
          <a:p>
            <a:pPr algn="l">
              <a:lnSpc>
                <a:spcPts val="3639"/>
              </a:lnSpc>
            </a:pPr>
            <a:r>
              <a:rPr lang="en-US" sz="2599" spc="-77">
                <a:solidFill>
                  <a:srgbClr val="2D0D57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September 24</a:t>
            </a:r>
            <a:r>
              <a:rPr lang="en-US" sz="2599" spc="-77" baseline="30000">
                <a:solidFill>
                  <a:srgbClr val="2D0D57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th</a:t>
            </a:r>
            <a:r>
              <a:rPr lang="en-US" sz="2599" spc="-77">
                <a:solidFill>
                  <a:srgbClr val="2D0D57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 2026 </a:t>
            </a:r>
            <a:r>
              <a:rPr lang="en-US" sz="2599" spc="-77" dirty="0">
                <a:solidFill>
                  <a:srgbClr val="2D0D57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| Clothesline Project | Voorhees Mall | </a:t>
            </a:r>
            <a:r>
              <a:rPr lang="en-US" sz="2599" spc="-77">
                <a:solidFill>
                  <a:srgbClr val="2D0D57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College Ave</a:t>
            </a:r>
          </a:p>
          <a:p>
            <a:pPr algn="l">
              <a:lnSpc>
                <a:spcPts val="3639"/>
              </a:lnSpc>
            </a:pPr>
            <a:endParaRPr lang="en-US" sz="2599" spc="-77">
              <a:solidFill>
                <a:srgbClr val="2D0D57"/>
              </a:solidFill>
              <a:latin typeface="Cy Grotesk Key"/>
              <a:ea typeface="Cy Grotesk Key"/>
              <a:cs typeface="Cy Grotesk Key"/>
              <a:sym typeface="Cy Grotesk Key"/>
            </a:endParaRPr>
          </a:p>
          <a:p>
            <a:pPr>
              <a:lnSpc>
                <a:spcPts val="3639"/>
              </a:lnSpc>
            </a:pPr>
            <a:r>
              <a:rPr lang="en-US" sz="2599" spc="-77">
                <a:solidFill>
                  <a:srgbClr val="2D0D57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September 29</a:t>
            </a:r>
            <a:r>
              <a:rPr lang="en-US" sz="2599" spc="-77" baseline="30000">
                <a:solidFill>
                  <a:srgbClr val="2D0D57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th</a:t>
            </a:r>
            <a:r>
              <a:rPr lang="en-US" sz="2599" spc="-77">
                <a:solidFill>
                  <a:srgbClr val="2D0D57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 2026 | VPVA Open House</a:t>
            </a:r>
          </a:p>
          <a:p>
            <a:pPr algn="l">
              <a:lnSpc>
                <a:spcPts val="3639"/>
              </a:lnSpc>
            </a:pPr>
            <a:endParaRPr lang="en-US" sz="2599" spc="-77" dirty="0">
              <a:solidFill>
                <a:srgbClr val="2D0D57"/>
              </a:solidFill>
              <a:latin typeface="Cy Grotesk Key"/>
              <a:ea typeface="Cy Grotesk Key"/>
              <a:cs typeface="Cy Grotesk Key"/>
              <a:sym typeface="Cy Grotesk Key"/>
            </a:endParaRPr>
          </a:p>
          <a:p>
            <a:pPr algn="l">
              <a:lnSpc>
                <a:spcPts val="3639"/>
              </a:lnSpc>
            </a:pPr>
            <a:r>
              <a:rPr lang="en-US" sz="2599" spc="-77">
                <a:solidFill>
                  <a:srgbClr val="2D0D57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October 2026 </a:t>
            </a:r>
            <a:r>
              <a:rPr lang="en-US" sz="2599" spc="-77" dirty="0">
                <a:solidFill>
                  <a:srgbClr val="2D0D57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| </a:t>
            </a:r>
            <a:r>
              <a:rPr lang="en-US" sz="2599" b="1" spc="-77" dirty="0">
                <a:solidFill>
                  <a:srgbClr val="7030A0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Turn The Campus Purple</a:t>
            </a:r>
          </a:p>
          <a:p>
            <a:pPr algn="l">
              <a:lnSpc>
                <a:spcPts val="3639"/>
              </a:lnSpc>
            </a:pPr>
            <a:r>
              <a:rPr lang="en-US" sz="2599" spc="-77" dirty="0">
                <a:solidFill>
                  <a:srgbClr val="2D0D57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       --Smash the Pumpkin/Patriarchy</a:t>
            </a:r>
            <a:br>
              <a:rPr lang="en-US" sz="2599" spc="-77" dirty="0">
                <a:solidFill>
                  <a:srgbClr val="2D0D57"/>
                </a:solidFill>
                <a:latin typeface="Cy Grotesk Key"/>
                <a:ea typeface="Cy Grotesk Key"/>
                <a:cs typeface="Cy Grotesk Key"/>
                <a:sym typeface="Cy Grotesk Key"/>
              </a:rPr>
            </a:br>
            <a:r>
              <a:rPr lang="en-US" sz="2599" spc="-77" dirty="0">
                <a:solidFill>
                  <a:srgbClr val="2D0D57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       </a:t>
            </a:r>
            <a:r>
              <a:rPr lang="en-US" sz="2599" spc="-77">
                <a:solidFill>
                  <a:srgbClr val="2D0D57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-- SCREAM Theater</a:t>
            </a:r>
            <a:br>
              <a:rPr lang="en-US" sz="2599" spc="-77" dirty="0">
                <a:solidFill>
                  <a:srgbClr val="2D0D57"/>
                </a:solidFill>
                <a:latin typeface="Cy Grotesk Key"/>
                <a:ea typeface="Cy Grotesk Key"/>
                <a:cs typeface="Cy Grotesk Key"/>
                <a:sym typeface="Cy Grotesk Key"/>
              </a:rPr>
            </a:br>
            <a:r>
              <a:rPr lang="en-US" sz="2599" spc="-77" dirty="0">
                <a:solidFill>
                  <a:srgbClr val="2D0D57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       -- Survivor Support Squad</a:t>
            </a:r>
            <a:br>
              <a:rPr lang="en-US" sz="2599" spc="-77" dirty="0">
                <a:solidFill>
                  <a:srgbClr val="2D0D57"/>
                </a:solidFill>
                <a:latin typeface="Cy Grotesk Key"/>
                <a:ea typeface="Cy Grotesk Key"/>
                <a:cs typeface="Cy Grotesk Key"/>
                <a:sym typeface="Cy Grotesk Key"/>
              </a:rPr>
            </a:br>
            <a:br>
              <a:rPr lang="en-US" sz="2599" spc="-77">
                <a:solidFill>
                  <a:srgbClr val="2D0D57"/>
                </a:solidFill>
                <a:latin typeface="Cy Grotesk Key"/>
                <a:ea typeface="Cy Grotesk Key"/>
                <a:cs typeface="Cy Grotesk Key"/>
                <a:sym typeface="Cy Grotesk Key"/>
              </a:rPr>
            </a:br>
            <a:endParaRPr lang="en-US" sz="2599" spc="-77" dirty="0">
              <a:solidFill>
                <a:srgbClr val="2D0D57"/>
              </a:solidFill>
              <a:latin typeface="Cy Grotesk Key"/>
              <a:ea typeface="Cy Grotesk Key"/>
              <a:cs typeface="Cy Grotesk Key"/>
              <a:sym typeface="Cy Grotesk Key"/>
            </a:endParaRPr>
          </a:p>
          <a:p>
            <a:pPr algn="l">
              <a:lnSpc>
                <a:spcPts val="3639"/>
              </a:lnSpc>
            </a:pPr>
            <a:endParaRPr lang="en-US" sz="2599" spc="-77" dirty="0">
              <a:solidFill>
                <a:srgbClr val="2D0D57"/>
              </a:solidFill>
              <a:latin typeface="Cy Grotesk Key"/>
              <a:ea typeface="Cy Grotesk Key"/>
              <a:cs typeface="Cy Grotesk Key"/>
              <a:sym typeface="Cy Grotesk Key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038224" y="707315"/>
            <a:ext cx="8105776" cy="72396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049"/>
              </a:lnSpc>
            </a:pPr>
            <a:r>
              <a:rPr lang="en-US" sz="8499" dirty="0">
                <a:solidFill>
                  <a:srgbClr val="FFFFFF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Connect with us :) </a:t>
            </a:r>
          </a:p>
          <a:p>
            <a:pPr algn="l">
              <a:lnSpc>
                <a:spcPts val="4420"/>
              </a:lnSpc>
            </a:pPr>
            <a:endParaRPr lang="en-US" sz="8499" dirty="0">
              <a:solidFill>
                <a:srgbClr val="FFFFFF"/>
              </a:solidFill>
              <a:latin typeface="Cy Grotesk Key"/>
              <a:ea typeface="Cy Grotesk Key"/>
              <a:cs typeface="Cy Grotesk Key"/>
              <a:sym typeface="Cy Grotesk Key"/>
            </a:endParaRPr>
          </a:p>
          <a:p>
            <a:pPr algn="just">
              <a:lnSpc>
                <a:spcPts val="4420"/>
              </a:lnSpc>
            </a:pPr>
            <a:r>
              <a:rPr lang="en-US" sz="3400" dirty="0">
                <a:solidFill>
                  <a:srgbClr val="FFFFFF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VPVA</a:t>
            </a:r>
          </a:p>
          <a:p>
            <a:pPr algn="just">
              <a:lnSpc>
                <a:spcPts val="4420"/>
              </a:lnSpc>
            </a:pPr>
            <a:r>
              <a:rPr lang="en-US" sz="3400" dirty="0">
                <a:solidFill>
                  <a:srgbClr val="FFFFFF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3 Bartlett Street</a:t>
            </a:r>
          </a:p>
          <a:p>
            <a:pPr algn="just">
              <a:lnSpc>
                <a:spcPts val="4420"/>
              </a:lnSpc>
            </a:pPr>
            <a:r>
              <a:rPr lang="en-US" sz="3400" dirty="0">
                <a:solidFill>
                  <a:srgbClr val="FFFFFF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College Ave Campus</a:t>
            </a:r>
          </a:p>
          <a:p>
            <a:pPr algn="just">
              <a:lnSpc>
                <a:spcPts val="4420"/>
              </a:lnSpc>
            </a:pPr>
            <a:r>
              <a:rPr lang="en-US" sz="3400" dirty="0">
                <a:solidFill>
                  <a:srgbClr val="FFFFFF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(around the corner from CASC and Panera)</a:t>
            </a:r>
          </a:p>
          <a:p>
            <a:pPr algn="just">
              <a:lnSpc>
                <a:spcPts val="4420"/>
              </a:lnSpc>
            </a:pPr>
            <a:r>
              <a:rPr lang="en-US" sz="3400" dirty="0">
                <a:solidFill>
                  <a:srgbClr val="00C4CC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848-932-1181 (24/7 hotline)</a:t>
            </a:r>
          </a:p>
          <a:p>
            <a:pPr algn="just">
              <a:lnSpc>
                <a:spcPts val="4420"/>
              </a:lnSpc>
              <a:spcBef>
                <a:spcPct val="0"/>
              </a:spcBef>
            </a:pPr>
            <a:r>
              <a:rPr lang="en-US" sz="3400" dirty="0">
                <a:solidFill>
                  <a:srgbClr val="D6C3FF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IG @rupvpva     @ruscreamtheater</a:t>
            </a: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CF8E9E06-D60F-4E7B-EE3E-0ECE10998AB1}"/>
              </a:ext>
            </a:extLst>
          </p:cNvPr>
          <p:cNvSpPr/>
          <p:nvPr/>
        </p:nvSpPr>
        <p:spPr>
          <a:xfrm>
            <a:off x="13854163" y="9334405"/>
            <a:ext cx="4077771" cy="885506"/>
          </a:xfrm>
          <a:custGeom>
            <a:avLst/>
            <a:gdLst/>
            <a:ahLst/>
            <a:cxnLst/>
            <a:rect l="l" t="t" r="r" b="b"/>
            <a:pathLst>
              <a:path w="4077771" h="885506">
                <a:moveTo>
                  <a:pt x="0" y="0"/>
                </a:moveTo>
                <a:lnTo>
                  <a:pt x="4077771" y="0"/>
                </a:lnTo>
                <a:lnTo>
                  <a:pt x="4077771" y="885507"/>
                </a:lnTo>
                <a:lnTo>
                  <a:pt x="0" y="8855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1.5.0.0"/>
  <p:tag name="SLIDO_PRESENTATION_ID" val="68adb0e4-d04f-4b9f-acaa-407debc3c8f4"/>
  <p:tag name="SLIDO_EVENT_UUID" val="7ab083b6-bb25-424d-84ae-43cf4f62fd46"/>
  <p:tag name="SLIDO_EVENT_SECTION_UUID" val="040a16e3-8216-4a4d-bf04-be4c5d014c8f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10536</TotalTime>
  <Words>367</Words>
  <Application>Microsoft Macintosh PowerPoint</Application>
  <PresentationFormat>Custom</PresentationFormat>
  <Paragraphs>76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Cy Grotesk Key</vt:lpstr>
      <vt:lpstr>Trocchi</vt:lpstr>
      <vt:lpstr>Arial</vt:lpstr>
      <vt:lpstr>Calibri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 Life | New RA's and AA's 2024</dc:title>
  <dc:creator>Rebecca Vazquez</dc:creator>
  <cp:lastModifiedBy>Maddy Zijdel</cp:lastModifiedBy>
  <cp:revision>25</cp:revision>
  <dcterms:created xsi:type="dcterms:W3CDTF">2006-08-16T00:00:00Z</dcterms:created>
  <dcterms:modified xsi:type="dcterms:W3CDTF">2026-08-20T21:08:00Z</dcterms:modified>
  <dc:identifier>DAGOfi4ks2U</dc:identifier>
</cp:coreProperties>
</file>