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6" r:id="rId4"/>
    <p:sldMasterId id="2147483689" r:id="rId5"/>
  </p:sldMasterIdLst>
  <p:notesMasterIdLst>
    <p:notesMasterId r:id="rId30"/>
  </p:notesMasterIdLst>
  <p:handoutMasterIdLst>
    <p:handoutMasterId r:id="rId31"/>
  </p:handoutMasterIdLst>
  <p:sldIdLst>
    <p:sldId id="263" r:id="rId6"/>
    <p:sldId id="1166" r:id="rId7"/>
    <p:sldId id="1169" r:id="rId8"/>
    <p:sldId id="1162" r:id="rId9"/>
    <p:sldId id="296" r:id="rId10"/>
    <p:sldId id="1168" r:id="rId11"/>
    <p:sldId id="3961" r:id="rId12"/>
    <p:sldId id="3960" r:id="rId13"/>
    <p:sldId id="3962" r:id="rId14"/>
    <p:sldId id="280" r:id="rId15"/>
    <p:sldId id="2147472983" r:id="rId16"/>
    <p:sldId id="288" r:id="rId17"/>
    <p:sldId id="2147472979" r:id="rId18"/>
    <p:sldId id="1171" r:id="rId19"/>
    <p:sldId id="257" r:id="rId20"/>
    <p:sldId id="2147472981" r:id="rId21"/>
    <p:sldId id="1170" r:id="rId22"/>
    <p:sldId id="289" r:id="rId23"/>
    <p:sldId id="2147472984" r:id="rId24"/>
    <p:sldId id="1167" r:id="rId25"/>
    <p:sldId id="2147472980" r:id="rId26"/>
    <p:sldId id="258" r:id="rId27"/>
    <p:sldId id="2147472982" r:id="rId28"/>
    <p:sldId id="287"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5B7CFBC-F826-4E8E-B23E-DF0AE610FDC6}">
          <p14:sldIdLst>
            <p14:sldId id="263"/>
            <p14:sldId id="1166"/>
            <p14:sldId id="1169"/>
            <p14:sldId id="1162"/>
            <p14:sldId id="296"/>
            <p14:sldId id="1168"/>
            <p14:sldId id="3961"/>
            <p14:sldId id="3960"/>
            <p14:sldId id="3962"/>
            <p14:sldId id="280"/>
          </p14:sldIdLst>
        </p14:section>
        <p14:section name="Panelist Section" id="{4364DBCD-AEF2-489F-AB1A-D24B3B364890}">
          <p14:sldIdLst>
            <p14:sldId id="2147472983"/>
            <p14:sldId id="288"/>
            <p14:sldId id="2147472979"/>
            <p14:sldId id="1171"/>
            <p14:sldId id="257"/>
            <p14:sldId id="2147472981"/>
            <p14:sldId id="1170"/>
          </p14:sldIdLst>
        </p14:section>
        <p14:section name="Q&amp;A" id="{F090AB62-0BF9-4F17-9699-A372367B7135}">
          <p14:sldIdLst>
            <p14:sldId id="289"/>
          </p14:sldIdLst>
        </p14:section>
        <p14:section name="Advise session" id="{D0A6125E-1115-4FB3-BEAC-3B2BF6D5DBC4}">
          <p14:sldIdLst>
            <p14:sldId id="2147472984"/>
            <p14:sldId id="1167"/>
            <p14:sldId id="2147472980"/>
            <p14:sldId id="258"/>
            <p14:sldId id="2147472982"/>
            <p14:sldId id="28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22BD94E-D98E-8B57-7E67-BFCFB54E64CB}" name="Yung Chan" initials="YC" userId="S::yung.chan@applechem.com::41b466e9-2d77-4edc-b1f1-da8a415fdb8f" providerId="AD"/>
  <p188:author id="{CE38F363-C52B-4CF6-122F-65C6D195F9AD}" name="Moloye-olabisi, Olajompo [JANUS]" initials="OM" userId="S::OMoloye@its.jnj.com::f6acf99f-e985-4337-9efa-3914a856eab6" providerId="AD"/>
  <p188:author id="{5B278A91-7091-DF84-0F17-86793D4992ED}" name="Moloye-olabisi, Olajompo [JANUS]" initials="MO" userId="S::omoloye@its.jnj.com::f6acf99f-e985-4337-9efa-3914a856eab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CB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B71EE5-3C2D-4FE7-9A88-2459CF3487B8}" v="129" dt="2026-10-23T20:01:50.2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035" autoAdjust="0"/>
    <p:restoredTop sz="85930" autoAdjust="0"/>
  </p:normalViewPr>
  <p:slideViewPr>
    <p:cSldViewPr snapToGrid="0">
      <p:cViewPr varScale="1">
        <p:scale>
          <a:sx n="113" d="100"/>
          <a:sy n="113" d="100"/>
        </p:scale>
        <p:origin x="101" y="144"/>
      </p:cViewPr>
      <p:guideLst/>
    </p:cSldViewPr>
  </p:slideViewPr>
  <p:notesTextViewPr>
    <p:cViewPr>
      <p:scale>
        <a:sx n="1" d="1"/>
        <a:sy n="1" d="1"/>
      </p:scale>
      <p:origin x="0" y="0"/>
    </p:cViewPr>
  </p:notesTextViewPr>
  <p:sorterViewPr>
    <p:cViewPr>
      <p:scale>
        <a:sx n="100" d="100"/>
        <a:sy n="100" d="100"/>
      </p:scale>
      <p:origin x="0" y="-3197"/>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C334DF-E546-49B3-97FB-D1041F4B639F}" type="doc">
      <dgm:prSet loTypeId="urn:microsoft.com/office/officeart/2005/8/layout/chevron1" loCatId="process" qsTypeId="urn:microsoft.com/office/officeart/2005/8/quickstyle/simple1" qsCatId="simple" csTypeId="urn:microsoft.com/office/officeart/2005/8/colors/accent2_3" csCatId="accent2" phldr="1"/>
      <dgm:spPr/>
    </dgm:pt>
    <dgm:pt modelId="{C1476F27-3896-4FBB-963E-2FE5AF4B734C}">
      <dgm:prSet phldrT="[Text]" custT="1"/>
      <dgm:spPr/>
      <dgm:t>
        <a:bodyPr/>
        <a:lstStyle/>
        <a:p>
          <a:r>
            <a:rPr lang="en-US" sz="2400" b="1">
              <a:latin typeface="Aptos Display"/>
              <a:ea typeface="Source Sans Pro"/>
            </a:rPr>
            <a:t>Close</a:t>
          </a:r>
          <a:endParaRPr lang="en-US">
            <a:latin typeface="Aptos Display"/>
          </a:endParaRPr>
        </a:p>
      </dgm:t>
    </dgm:pt>
    <dgm:pt modelId="{1A0A190E-EDB4-4D3B-9ACE-E65510E096E0}" type="parTrans" cxnId="{5AD3F599-6AEA-4C1B-9F0E-5EE2FF48F4D1}">
      <dgm:prSet/>
      <dgm:spPr/>
      <dgm:t>
        <a:bodyPr/>
        <a:lstStyle/>
        <a:p>
          <a:endParaRPr lang="en-US" sz="1600" b="1">
            <a:latin typeface="Source Sans Pro" panose="020B0503030403020204" pitchFamily="34" charset="0"/>
            <a:ea typeface="Source Sans Pro" panose="020B0503030403020204" pitchFamily="34" charset="0"/>
          </a:endParaRPr>
        </a:p>
      </dgm:t>
    </dgm:pt>
    <dgm:pt modelId="{228459AC-00D5-4F1F-AA37-467B774A03C5}" type="sibTrans" cxnId="{5AD3F599-6AEA-4C1B-9F0E-5EE2FF48F4D1}">
      <dgm:prSet/>
      <dgm:spPr/>
      <dgm:t>
        <a:bodyPr/>
        <a:lstStyle/>
        <a:p>
          <a:endParaRPr lang="en-US" sz="1600" b="1">
            <a:latin typeface="Source Sans Pro" panose="020B0503030403020204" pitchFamily="34" charset="0"/>
            <a:ea typeface="Source Sans Pro" panose="020B0503030403020204" pitchFamily="34" charset="0"/>
          </a:endParaRPr>
        </a:p>
      </dgm:t>
    </dgm:pt>
    <dgm:pt modelId="{FEEBDD49-7880-475C-A823-2699F311C6A3}">
      <dgm:prSet phldr="0"/>
      <dgm:spPr/>
      <dgm:t>
        <a:bodyPr/>
        <a:lstStyle/>
        <a:p>
          <a:pPr rtl="0"/>
          <a:r>
            <a:rPr lang="en-US" sz="2400" b="1">
              <a:latin typeface="Aptos Display"/>
              <a:ea typeface="Source Sans Pro"/>
            </a:rPr>
            <a:t>Initiate</a:t>
          </a:r>
          <a:endParaRPr lang="en-US">
            <a:latin typeface="Aptos Display"/>
          </a:endParaRPr>
        </a:p>
      </dgm:t>
    </dgm:pt>
    <dgm:pt modelId="{35CB45DF-001A-4AEB-AC91-06D51DD1BD0F}" type="parTrans" cxnId="{3865CDB9-E4CC-4D4C-A97B-A04E5645AFC2}">
      <dgm:prSet/>
      <dgm:spPr/>
    </dgm:pt>
    <dgm:pt modelId="{12223A87-85EB-4CA6-821D-0A5EC6E7F56E}" type="sibTrans" cxnId="{3865CDB9-E4CC-4D4C-A97B-A04E5645AFC2}">
      <dgm:prSet/>
      <dgm:spPr/>
    </dgm:pt>
    <dgm:pt modelId="{A8393B0B-D291-4CCB-8CFC-FAF536E1DCF9}">
      <dgm:prSet phldr="0"/>
      <dgm:spPr/>
      <dgm:t>
        <a:bodyPr/>
        <a:lstStyle/>
        <a:p>
          <a:pPr rtl="0"/>
          <a:r>
            <a:rPr lang="en-US" sz="2400" b="1">
              <a:latin typeface="Aptos Display"/>
              <a:ea typeface="Source Sans Pro"/>
            </a:rPr>
            <a:t>Plan</a:t>
          </a:r>
          <a:endParaRPr lang="en-US">
            <a:latin typeface="Aptos Display"/>
          </a:endParaRPr>
        </a:p>
      </dgm:t>
    </dgm:pt>
    <dgm:pt modelId="{E75ED77D-611D-417A-BEEA-222AF3CB1B67}" type="parTrans" cxnId="{8C2A2DAA-1BAB-4638-A298-845988F7F2F6}">
      <dgm:prSet/>
      <dgm:spPr/>
    </dgm:pt>
    <dgm:pt modelId="{F8150193-37E6-45D5-80A0-E93F4EF20CC3}" type="sibTrans" cxnId="{8C2A2DAA-1BAB-4638-A298-845988F7F2F6}">
      <dgm:prSet/>
      <dgm:spPr/>
    </dgm:pt>
    <dgm:pt modelId="{A8AC7421-C652-4FDA-8801-F06C37513F43}">
      <dgm:prSet phldr="0"/>
      <dgm:spPr/>
      <dgm:t>
        <a:bodyPr/>
        <a:lstStyle/>
        <a:p>
          <a:pPr rtl="0"/>
          <a:r>
            <a:rPr lang="en-US" sz="2400" b="1">
              <a:latin typeface="Aptos Display"/>
              <a:ea typeface="Source Sans Pro"/>
            </a:rPr>
            <a:t>Execute</a:t>
          </a:r>
          <a:endParaRPr lang="en-US">
            <a:latin typeface="Aptos Display"/>
          </a:endParaRPr>
        </a:p>
      </dgm:t>
    </dgm:pt>
    <dgm:pt modelId="{FEEECDE9-D9B2-44DB-A818-3648B57C185C}" type="parTrans" cxnId="{80851F7A-E2FA-463F-A8D5-AAD255ACB0A8}">
      <dgm:prSet/>
      <dgm:spPr/>
    </dgm:pt>
    <dgm:pt modelId="{66F1E0C9-653A-43D6-82BF-DF43E2208353}" type="sibTrans" cxnId="{80851F7A-E2FA-463F-A8D5-AAD255ACB0A8}">
      <dgm:prSet/>
      <dgm:spPr/>
    </dgm:pt>
    <dgm:pt modelId="{77294B8B-303E-4FF2-B03A-EDF6B6D45630}" type="pres">
      <dgm:prSet presAssocID="{AAC334DF-E546-49B3-97FB-D1041F4B639F}" presName="Name0" presStyleCnt="0">
        <dgm:presLayoutVars>
          <dgm:dir/>
          <dgm:animLvl val="lvl"/>
          <dgm:resizeHandles val="exact"/>
        </dgm:presLayoutVars>
      </dgm:prSet>
      <dgm:spPr/>
    </dgm:pt>
    <dgm:pt modelId="{401EB631-F993-4DF8-88FF-E5C8A2DF46BF}" type="pres">
      <dgm:prSet presAssocID="{FEEBDD49-7880-475C-A823-2699F311C6A3}" presName="parTxOnly" presStyleLbl="node1" presStyleIdx="0" presStyleCnt="4">
        <dgm:presLayoutVars>
          <dgm:chMax val="0"/>
          <dgm:chPref val="0"/>
          <dgm:bulletEnabled val="1"/>
        </dgm:presLayoutVars>
      </dgm:prSet>
      <dgm:spPr/>
    </dgm:pt>
    <dgm:pt modelId="{78B506F0-B209-4578-B295-113C4AB8F40F}" type="pres">
      <dgm:prSet presAssocID="{12223A87-85EB-4CA6-821D-0A5EC6E7F56E}" presName="parTxOnlySpace" presStyleCnt="0"/>
      <dgm:spPr/>
    </dgm:pt>
    <dgm:pt modelId="{A1ACBA5B-A7E7-4E3D-82D6-7F2DDD686D8B}" type="pres">
      <dgm:prSet presAssocID="{A8393B0B-D291-4CCB-8CFC-FAF536E1DCF9}" presName="parTxOnly" presStyleLbl="node1" presStyleIdx="1" presStyleCnt="4">
        <dgm:presLayoutVars>
          <dgm:chMax val="0"/>
          <dgm:chPref val="0"/>
          <dgm:bulletEnabled val="1"/>
        </dgm:presLayoutVars>
      </dgm:prSet>
      <dgm:spPr/>
    </dgm:pt>
    <dgm:pt modelId="{9208A3A0-346C-4891-8AFC-3BF6FE6AF3DB}" type="pres">
      <dgm:prSet presAssocID="{F8150193-37E6-45D5-80A0-E93F4EF20CC3}" presName="parTxOnlySpace" presStyleCnt="0"/>
      <dgm:spPr/>
    </dgm:pt>
    <dgm:pt modelId="{57F3354C-D98F-4B12-861D-57CCD1B2C8FB}" type="pres">
      <dgm:prSet presAssocID="{A8AC7421-C652-4FDA-8801-F06C37513F43}" presName="parTxOnly" presStyleLbl="node1" presStyleIdx="2" presStyleCnt="4">
        <dgm:presLayoutVars>
          <dgm:chMax val="0"/>
          <dgm:chPref val="0"/>
          <dgm:bulletEnabled val="1"/>
        </dgm:presLayoutVars>
      </dgm:prSet>
      <dgm:spPr/>
    </dgm:pt>
    <dgm:pt modelId="{4D7BEED4-B034-451C-B11F-01F39CB0EF2C}" type="pres">
      <dgm:prSet presAssocID="{66F1E0C9-653A-43D6-82BF-DF43E2208353}" presName="parTxOnlySpace" presStyleCnt="0"/>
      <dgm:spPr/>
    </dgm:pt>
    <dgm:pt modelId="{A849DE2F-FCF8-4B2B-83E2-FE88449CFC5B}" type="pres">
      <dgm:prSet presAssocID="{C1476F27-3896-4FBB-963E-2FE5AF4B734C}" presName="parTxOnly" presStyleLbl="node1" presStyleIdx="3" presStyleCnt="4">
        <dgm:presLayoutVars>
          <dgm:chMax val="0"/>
          <dgm:chPref val="0"/>
          <dgm:bulletEnabled val="1"/>
        </dgm:presLayoutVars>
      </dgm:prSet>
      <dgm:spPr/>
    </dgm:pt>
  </dgm:ptLst>
  <dgm:cxnLst>
    <dgm:cxn modelId="{CD5C1E11-C110-483A-87F2-93FC8258D637}" type="presOf" srcId="{C1476F27-3896-4FBB-963E-2FE5AF4B734C}" destId="{A849DE2F-FCF8-4B2B-83E2-FE88449CFC5B}" srcOrd="0" destOrd="0" presId="urn:microsoft.com/office/officeart/2005/8/layout/chevron1"/>
    <dgm:cxn modelId="{2BC18C33-2902-4CA5-94A4-00DEEDAD51D0}" type="presOf" srcId="{A8393B0B-D291-4CCB-8CFC-FAF536E1DCF9}" destId="{A1ACBA5B-A7E7-4E3D-82D6-7F2DDD686D8B}" srcOrd="0" destOrd="0" presId="urn:microsoft.com/office/officeart/2005/8/layout/chevron1"/>
    <dgm:cxn modelId="{11C0DB55-3595-40E9-A112-A910E234A42C}" type="presOf" srcId="{FEEBDD49-7880-475C-A823-2699F311C6A3}" destId="{401EB631-F993-4DF8-88FF-E5C8A2DF46BF}" srcOrd="0" destOrd="0" presId="urn:microsoft.com/office/officeart/2005/8/layout/chevron1"/>
    <dgm:cxn modelId="{80851F7A-E2FA-463F-A8D5-AAD255ACB0A8}" srcId="{AAC334DF-E546-49B3-97FB-D1041F4B639F}" destId="{A8AC7421-C652-4FDA-8801-F06C37513F43}" srcOrd="2" destOrd="0" parTransId="{FEEECDE9-D9B2-44DB-A818-3648B57C185C}" sibTransId="{66F1E0C9-653A-43D6-82BF-DF43E2208353}"/>
    <dgm:cxn modelId="{2D95A07E-4CDA-49E0-A191-AF6735ABE0C9}" type="presOf" srcId="{AAC334DF-E546-49B3-97FB-D1041F4B639F}" destId="{77294B8B-303E-4FF2-B03A-EDF6B6D45630}" srcOrd="0" destOrd="0" presId="urn:microsoft.com/office/officeart/2005/8/layout/chevron1"/>
    <dgm:cxn modelId="{5AD3F599-6AEA-4C1B-9F0E-5EE2FF48F4D1}" srcId="{AAC334DF-E546-49B3-97FB-D1041F4B639F}" destId="{C1476F27-3896-4FBB-963E-2FE5AF4B734C}" srcOrd="3" destOrd="0" parTransId="{1A0A190E-EDB4-4D3B-9ACE-E65510E096E0}" sibTransId="{228459AC-00D5-4F1F-AA37-467B774A03C5}"/>
    <dgm:cxn modelId="{8C2A2DAA-1BAB-4638-A298-845988F7F2F6}" srcId="{AAC334DF-E546-49B3-97FB-D1041F4B639F}" destId="{A8393B0B-D291-4CCB-8CFC-FAF536E1DCF9}" srcOrd="1" destOrd="0" parTransId="{E75ED77D-611D-417A-BEEA-222AF3CB1B67}" sibTransId="{F8150193-37E6-45D5-80A0-E93F4EF20CC3}"/>
    <dgm:cxn modelId="{3865CDB9-E4CC-4D4C-A97B-A04E5645AFC2}" srcId="{AAC334DF-E546-49B3-97FB-D1041F4B639F}" destId="{FEEBDD49-7880-475C-A823-2699F311C6A3}" srcOrd="0" destOrd="0" parTransId="{35CB45DF-001A-4AEB-AC91-06D51DD1BD0F}" sibTransId="{12223A87-85EB-4CA6-821D-0A5EC6E7F56E}"/>
    <dgm:cxn modelId="{F7BD8ECE-3E74-49F2-8435-82ED39BD6B04}" type="presOf" srcId="{A8AC7421-C652-4FDA-8801-F06C37513F43}" destId="{57F3354C-D98F-4B12-861D-57CCD1B2C8FB}" srcOrd="0" destOrd="0" presId="urn:microsoft.com/office/officeart/2005/8/layout/chevron1"/>
    <dgm:cxn modelId="{6A58FC7A-43BB-48DE-98AB-9E909EE5B032}" type="presParOf" srcId="{77294B8B-303E-4FF2-B03A-EDF6B6D45630}" destId="{401EB631-F993-4DF8-88FF-E5C8A2DF46BF}" srcOrd="0" destOrd="0" presId="urn:microsoft.com/office/officeart/2005/8/layout/chevron1"/>
    <dgm:cxn modelId="{CB6921DB-2436-418B-AACD-FB1E9AD53F84}" type="presParOf" srcId="{77294B8B-303E-4FF2-B03A-EDF6B6D45630}" destId="{78B506F0-B209-4578-B295-113C4AB8F40F}" srcOrd="1" destOrd="0" presId="urn:microsoft.com/office/officeart/2005/8/layout/chevron1"/>
    <dgm:cxn modelId="{8FD19F00-B534-4A81-B749-89DCDB592F32}" type="presParOf" srcId="{77294B8B-303E-4FF2-B03A-EDF6B6D45630}" destId="{A1ACBA5B-A7E7-4E3D-82D6-7F2DDD686D8B}" srcOrd="2" destOrd="0" presId="urn:microsoft.com/office/officeart/2005/8/layout/chevron1"/>
    <dgm:cxn modelId="{D3878537-DD35-4C5C-B2E0-7596CE7B13C3}" type="presParOf" srcId="{77294B8B-303E-4FF2-B03A-EDF6B6D45630}" destId="{9208A3A0-346C-4891-8AFC-3BF6FE6AF3DB}" srcOrd="3" destOrd="0" presId="urn:microsoft.com/office/officeart/2005/8/layout/chevron1"/>
    <dgm:cxn modelId="{A314271D-6F15-4D19-8212-0A23C724AD27}" type="presParOf" srcId="{77294B8B-303E-4FF2-B03A-EDF6B6D45630}" destId="{57F3354C-D98F-4B12-861D-57CCD1B2C8FB}" srcOrd="4" destOrd="0" presId="urn:microsoft.com/office/officeart/2005/8/layout/chevron1"/>
    <dgm:cxn modelId="{A2EDA60B-E9E6-4E5B-B083-218D5AEF5842}" type="presParOf" srcId="{77294B8B-303E-4FF2-B03A-EDF6B6D45630}" destId="{4D7BEED4-B034-451C-B11F-01F39CB0EF2C}" srcOrd="5" destOrd="0" presId="urn:microsoft.com/office/officeart/2005/8/layout/chevron1"/>
    <dgm:cxn modelId="{EBB08C37-7A5C-4857-9F7E-0E882821EA24}" type="presParOf" srcId="{77294B8B-303E-4FF2-B03A-EDF6B6D45630}" destId="{A849DE2F-FCF8-4B2B-83E2-FE88449CFC5B}"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C7CC1E-5E34-44D4-97BD-72DB01D5A099}" type="doc">
      <dgm:prSet loTypeId="urn:microsoft.com/office/officeart/2016/7/layout/RepeatingBendingProcessNew" loCatId="process" qsTypeId="urn:microsoft.com/office/officeart/2005/8/quickstyle/simple1" qsCatId="simple" csTypeId="urn:microsoft.com/office/officeart/2005/8/colors/colorful2" csCatId="colorful" phldr="1"/>
      <dgm:spPr/>
      <dgm:t>
        <a:bodyPr/>
        <a:lstStyle/>
        <a:p>
          <a:endParaRPr lang="en-US"/>
        </a:p>
      </dgm:t>
    </dgm:pt>
    <dgm:pt modelId="{0482B5D0-BA03-4E34-AE62-2D0A0D374348}">
      <dgm:prSet/>
      <dgm:spPr/>
      <dgm:t>
        <a:bodyPr/>
        <a:lstStyle/>
        <a:p>
          <a:r>
            <a:rPr lang="en-US" b="1" i="0" baseline="0" dirty="0"/>
            <a:t>Observation / Problem</a:t>
          </a:r>
          <a:br>
            <a:rPr lang="en-US" b="0" i="0" baseline="0" dirty="0"/>
          </a:br>
          <a:endParaRPr lang="en-US" dirty="0"/>
        </a:p>
      </dgm:t>
    </dgm:pt>
    <dgm:pt modelId="{16D3BFFB-A923-4003-98C5-C6121A62F74F}" type="parTrans" cxnId="{F78EE3CA-5B29-482E-BE04-A22A200F0B20}">
      <dgm:prSet/>
      <dgm:spPr/>
      <dgm:t>
        <a:bodyPr/>
        <a:lstStyle/>
        <a:p>
          <a:endParaRPr lang="en-US"/>
        </a:p>
      </dgm:t>
    </dgm:pt>
    <dgm:pt modelId="{BF35551B-099E-4071-A23E-65EE665E5C60}" type="sibTrans" cxnId="{F78EE3CA-5B29-482E-BE04-A22A200F0B20}">
      <dgm:prSet/>
      <dgm:spPr/>
      <dgm:t>
        <a:bodyPr/>
        <a:lstStyle/>
        <a:p>
          <a:endParaRPr lang="en-US"/>
        </a:p>
      </dgm:t>
    </dgm:pt>
    <dgm:pt modelId="{33A33A86-173E-4750-B3D5-64C7D5F8141B}">
      <dgm:prSet/>
      <dgm:spPr/>
      <dgm:t>
        <a:bodyPr/>
        <a:lstStyle/>
        <a:p>
          <a:r>
            <a:rPr lang="en-US" b="1" i="0" baseline="0" dirty="0"/>
            <a:t>Experiment (Agile Iterations)</a:t>
          </a:r>
          <a:endParaRPr lang="en-US" dirty="0"/>
        </a:p>
      </dgm:t>
    </dgm:pt>
    <dgm:pt modelId="{55BBDAAB-8ED7-44FF-88F1-D3C37083B8C4}" type="parTrans" cxnId="{BB454DA0-ADA8-47F3-ABAF-9DA9122128F5}">
      <dgm:prSet/>
      <dgm:spPr/>
      <dgm:t>
        <a:bodyPr/>
        <a:lstStyle/>
        <a:p>
          <a:endParaRPr lang="en-US"/>
        </a:p>
      </dgm:t>
    </dgm:pt>
    <dgm:pt modelId="{E822B726-7A76-4F3D-B86E-3D6396894884}" type="sibTrans" cxnId="{BB454DA0-ADA8-47F3-ABAF-9DA9122128F5}">
      <dgm:prSet/>
      <dgm:spPr/>
      <dgm:t>
        <a:bodyPr/>
        <a:lstStyle/>
        <a:p>
          <a:endParaRPr lang="en-US"/>
        </a:p>
      </dgm:t>
    </dgm:pt>
    <dgm:pt modelId="{91FE6B9E-8027-47CC-BE41-16C7F929C85D}">
      <dgm:prSet/>
      <dgm:spPr/>
      <dgm:t>
        <a:bodyPr/>
        <a:lstStyle/>
        <a:p>
          <a:r>
            <a:rPr lang="en-US" b="1" i="0" baseline="0" dirty="0"/>
            <a:t>Decision Gate</a:t>
          </a:r>
          <a:endParaRPr lang="en-US" dirty="0"/>
        </a:p>
      </dgm:t>
    </dgm:pt>
    <dgm:pt modelId="{4895A68F-ECEA-4806-9415-A0F50FC4BA70}" type="parTrans" cxnId="{67F0FAA0-09C0-4D6D-B5CB-D042CC2B05F0}">
      <dgm:prSet/>
      <dgm:spPr/>
      <dgm:t>
        <a:bodyPr/>
        <a:lstStyle/>
        <a:p>
          <a:endParaRPr lang="en-US"/>
        </a:p>
      </dgm:t>
    </dgm:pt>
    <dgm:pt modelId="{CA3DC0AE-E317-4994-AD79-A6F5BD6FDA87}" type="sibTrans" cxnId="{67F0FAA0-09C0-4D6D-B5CB-D042CC2B05F0}">
      <dgm:prSet/>
      <dgm:spPr/>
      <dgm:t>
        <a:bodyPr/>
        <a:lstStyle/>
        <a:p>
          <a:endParaRPr lang="en-US"/>
        </a:p>
      </dgm:t>
    </dgm:pt>
    <dgm:pt modelId="{18E7FE16-A1BF-4EA9-86E2-DFEA7A00F4B4}">
      <dgm:prSet/>
      <dgm:spPr/>
      <dgm:t>
        <a:bodyPr/>
        <a:lstStyle/>
        <a:p>
          <a:r>
            <a:rPr lang="en-US" b="1" i="0" baseline="0" dirty="0"/>
            <a:t>Hypothesis</a:t>
          </a:r>
          <a:endParaRPr lang="en-US" dirty="0"/>
        </a:p>
      </dgm:t>
    </dgm:pt>
    <dgm:pt modelId="{0D33FAA5-8642-465D-8239-6097FBA9705A}" type="parTrans" cxnId="{6B89BDCD-8FA1-4054-B8E1-B779A87C1363}">
      <dgm:prSet/>
      <dgm:spPr/>
      <dgm:t>
        <a:bodyPr/>
        <a:lstStyle/>
        <a:p>
          <a:endParaRPr lang="en-US"/>
        </a:p>
      </dgm:t>
    </dgm:pt>
    <dgm:pt modelId="{9259AF87-DBC2-4F20-9F7C-E8C3CEA9CD90}" type="sibTrans" cxnId="{6B89BDCD-8FA1-4054-B8E1-B779A87C1363}">
      <dgm:prSet/>
      <dgm:spPr/>
      <dgm:t>
        <a:bodyPr/>
        <a:lstStyle/>
        <a:p>
          <a:endParaRPr lang="en-US"/>
        </a:p>
      </dgm:t>
    </dgm:pt>
    <dgm:pt modelId="{86A4BEE0-848A-4B4D-B251-7C3CC33DC054}">
      <dgm:prSet/>
      <dgm:spPr/>
      <dgm:t>
        <a:bodyPr/>
        <a:lstStyle/>
        <a:p>
          <a:r>
            <a:rPr lang="en-US" b="1" i="0" baseline="0" dirty="0"/>
            <a:t>Evidence-based Data Analysis</a:t>
          </a:r>
          <a:br>
            <a:rPr lang="en-US" b="0" i="0" baseline="0" dirty="0"/>
          </a:br>
          <a:r>
            <a:rPr lang="en-US" b="0" i="0" baseline="0" dirty="0"/>
            <a:t>. </a:t>
          </a:r>
          <a:endParaRPr lang="en-US" dirty="0"/>
        </a:p>
      </dgm:t>
    </dgm:pt>
    <dgm:pt modelId="{B4578BF2-770D-4AAC-8AA7-659B610F3DAB}" type="parTrans" cxnId="{52E3164C-2536-4523-9749-8FEE99B7487E}">
      <dgm:prSet/>
      <dgm:spPr/>
      <dgm:t>
        <a:bodyPr/>
        <a:lstStyle/>
        <a:p>
          <a:endParaRPr lang="en-US"/>
        </a:p>
      </dgm:t>
    </dgm:pt>
    <dgm:pt modelId="{2C0C6500-776C-422D-BA8B-45F31421F567}" type="sibTrans" cxnId="{52E3164C-2536-4523-9749-8FEE99B7487E}">
      <dgm:prSet/>
      <dgm:spPr/>
      <dgm:t>
        <a:bodyPr/>
        <a:lstStyle/>
        <a:p>
          <a:endParaRPr lang="en-US"/>
        </a:p>
      </dgm:t>
    </dgm:pt>
    <dgm:pt modelId="{4F4C1C83-9947-4232-8166-7D00DFA7E035}">
      <dgm:prSet/>
      <dgm:spPr/>
      <dgm:t>
        <a:bodyPr/>
        <a:lstStyle/>
        <a:p>
          <a:r>
            <a:rPr lang="en-US" b="1" i="0" baseline="0" dirty="0"/>
            <a:t>Conclusion</a:t>
          </a:r>
          <a:endParaRPr lang="en-US" dirty="0"/>
        </a:p>
      </dgm:t>
    </dgm:pt>
    <dgm:pt modelId="{F526AF08-CF33-4082-A02E-B41B2015F005}" type="parTrans" cxnId="{3CDBBBA5-697B-4A8F-9EBC-C35C56705250}">
      <dgm:prSet/>
      <dgm:spPr/>
      <dgm:t>
        <a:bodyPr/>
        <a:lstStyle/>
        <a:p>
          <a:endParaRPr lang="en-US"/>
        </a:p>
      </dgm:t>
    </dgm:pt>
    <dgm:pt modelId="{9EA7049D-2FE8-45B3-80E0-A91184B000FB}" type="sibTrans" cxnId="{3CDBBBA5-697B-4A8F-9EBC-C35C56705250}">
      <dgm:prSet/>
      <dgm:spPr/>
      <dgm:t>
        <a:bodyPr/>
        <a:lstStyle/>
        <a:p>
          <a:endParaRPr lang="en-US"/>
        </a:p>
      </dgm:t>
    </dgm:pt>
    <dgm:pt modelId="{37C923B8-6987-483F-8CE8-51E1EF2E3539}" type="pres">
      <dgm:prSet presAssocID="{3AC7CC1E-5E34-44D4-97BD-72DB01D5A099}" presName="Name0" presStyleCnt="0">
        <dgm:presLayoutVars>
          <dgm:dir/>
          <dgm:resizeHandles val="exact"/>
        </dgm:presLayoutVars>
      </dgm:prSet>
      <dgm:spPr/>
    </dgm:pt>
    <dgm:pt modelId="{78D6E430-EEF5-4B1F-867A-2C002B033692}" type="pres">
      <dgm:prSet presAssocID="{0482B5D0-BA03-4E34-AE62-2D0A0D374348}" presName="node" presStyleLbl="node1" presStyleIdx="0" presStyleCnt="6">
        <dgm:presLayoutVars>
          <dgm:bulletEnabled val="1"/>
        </dgm:presLayoutVars>
      </dgm:prSet>
      <dgm:spPr/>
    </dgm:pt>
    <dgm:pt modelId="{E74E65B4-A585-4125-88A3-0572F5251B30}" type="pres">
      <dgm:prSet presAssocID="{BF35551B-099E-4071-A23E-65EE665E5C60}" presName="sibTrans" presStyleLbl="sibTrans1D1" presStyleIdx="0" presStyleCnt="5"/>
      <dgm:spPr/>
    </dgm:pt>
    <dgm:pt modelId="{6253D66A-E0C2-41E0-88FB-528AD2CFB9E6}" type="pres">
      <dgm:prSet presAssocID="{BF35551B-099E-4071-A23E-65EE665E5C60}" presName="connectorText" presStyleLbl="sibTrans1D1" presStyleIdx="0" presStyleCnt="5"/>
      <dgm:spPr/>
    </dgm:pt>
    <dgm:pt modelId="{4B320D11-A596-4A83-9E1D-5820111D66F7}" type="pres">
      <dgm:prSet presAssocID="{18E7FE16-A1BF-4EA9-86E2-DFEA7A00F4B4}" presName="node" presStyleLbl="node1" presStyleIdx="1" presStyleCnt="6">
        <dgm:presLayoutVars>
          <dgm:bulletEnabled val="1"/>
        </dgm:presLayoutVars>
      </dgm:prSet>
      <dgm:spPr/>
    </dgm:pt>
    <dgm:pt modelId="{EE511A19-673C-41CA-A5D1-ABFB101A7C7D}" type="pres">
      <dgm:prSet presAssocID="{9259AF87-DBC2-4F20-9F7C-E8C3CEA9CD90}" presName="sibTrans" presStyleLbl="sibTrans1D1" presStyleIdx="1" presStyleCnt="5"/>
      <dgm:spPr/>
    </dgm:pt>
    <dgm:pt modelId="{6C4A1B3B-C62D-4BB8-8CE6-3549CA73C87B}" type="pres">
      <dgm:prSet presAssocID="{9259AF87-DBC2-4F20-9F7C-E8C3CEA9CD90}" presName="connectorText" presStyleLbl="sibTrans1D1" presStyleIdx="1" presStyleCnt="5"/>
      <dgm:spPr/>
    </dgm:pt>
    <dgm:pt modelId="{620FCAA9-9D35-4A97-B645-640B1741B7C4}" type="pres">
      <dgm:prSet presAssocID="{33A33A86-173E-4750-B3D5-64C7D5F8141B}" presName="node" presStyleLbl="node1" presStyleIdx="2" presStyleCnt="6">
        <dgm:presLayoutVars>
          <dgm:bulletEnabled val="1"/>
        </dgm:presLayoutVars>
      </dgm:prSet>
      <dgm:spPr/>
    </dgm:pt>
    <dgm:pt modelId="{59917897-8442-4A3B-9329-49A5BE70D846}" type="pres">
      <dgm:prSet presAssocID="{E822B726-7A76-4F3D-B86E-3D6396894884}" presName="sibTrans" presStyleLbl="sibTrans1D1" presStyleIdx="2" presStyleCnt="5"/>
      <dgm:spPr/>
    </dgm:pt>
    <dgm:pt modelId="{201465EC-DDE4-448E-89F2-59F74691F809}" type="pres">
      <dgm:prSet presAssocID="{E822B726-7A76-4F3D-B86E-3D6396894884}" presName="connectorText" presStyleLbl="sibTrans1D1" presStyleIdx="2" presStyleCnt="5"/>
      <dgm:spPr/>
    </dgm:pt>
    <dgm:pt modelId="{0DB39C89-E756-451B-8B63-B0CCDE52CE55}" type="pres">
      <dgm:prSet presAssocID="{86A4BEE0-848A-4B4D-B251-7C3CC33DC054}" presName="node" presStyleLbl="node1" presStyleIdx="3" presStyleCnt="6">
        <dgm:presLayoutVars>
          <dgm:bulletEnabled val="1"/>
        </dgm:presLayoutVars>
      </dgm:prSet>
      <dgm:spPr/>
    </dgm:pt>
    <dgm:pt modelId="{3766250E-D0C3-4492-9591-08F766D86077}" type="pres">
      <dgm:prSet presAssocID="{2C0C6500-776C-422D-BA8B-45F31421F567}" presName="sibTrans" presStyleLbl="sibTrans1D1" presStyleIdx="3" presStyleCnt="5"/>
      <dgm:spPr/>
    </dgm:pt>
    <dgm:pt modelId="{68E0A698-C2ED-4D25-B327-16E3E195587C}" type="pres">
      <dgm:prSet presAssocID="{2C0C6500-776C-422D-BA8B-45F31421F567}" presName="connectorText" presStyleLbl="sibTrans1D1" presStyleIdx="3" presStyleCnt="5"/>
      <dgm:spPr/>
    </dgm:pt>
    <dgm:pt modelId="{E0BE30C8-0F5E-4251-9D5A-C5F95D0E1B5D}" type="pres">
      <dgm:prSet presAssocID="{91FE6B9E-8027-47CC-BE41-16C7F929C85D}" presName="node" presStyleLbl="node1" presStyleIdx="4" presStyleCnt="6">
        <dgm:presLayoutVars>
          <dgm:bulletEnabled val="1"/>
        </dgm:presLayoutVars>
      </dgm:prSet>
      <dgm:spPr/>
    </dgm:pt>
    <dgm:pt modelId="{2AFB20F3-94C8-4666-9AEB-3EC71DCA0302}" type="pres">
      <dgm:prSet presAssocID="{CA3DC0AE-E317-4994-AD79-A6F5BD6FDA87}" presName="sibTrans" presStyleLbl="sibTrans1D1" presStyleIdx="4" presStyleCnt="5"/>
      <dgm:spPr/>
    </dgm:pt>
    <dgm:pt modelId="{1ACC2619-641F-474D-B0AF-E24B2AA9B5C0}" type="pres">
      <dgm:prSet presAssocID="{CA3DC0AE-E317-4994-AD79-A6F5BD6FDA87}" presName="connectorText" presStyleLbl="sibTrans1D1" presStyleIdx="4" presStyleCnt="5"/>
      <dgm:spPr/>
    </dgm:pt>
    <dgm:pt modelId="{048222BB-1196-4C7E-9F9A-5CEDCE91E883}" type="pres">
      <dgm:prSet presAssocID="{4F4C1C83-9947-4232-8166-7D00DFA7E035}" presName="node" presStyleLbl="node1" presStyleIdx="5" presStyleCnt="6">
        <dgm:presLayoutVars>
          <dgm:bulletEnabled val="1"/>
        </dgm:presLayoutVars>
      </dgm:prSet>
      <dgm:spPr/>
    </dgm:pt>
  </dgm:ptLst>
  <dgm:cxnLst>
    <dgm:cxn modelId="{3479D200-39B6-4016-8F5B-7D3F14F685DA}" type="presOf" srcId="{18E7FE16-A1BF-4EA9-86E2-DFEA7A00F4B4}" destId="{4B320D11-A596-4A83-9E1D-5820111D66F7}" srcOrd="0" destOrd="0" presId="urn:microsoft.com/office/officeart/2016/7/layout/RepeatingBendingProcessNew"/>
    <dgm:cxn modelId="{48375511-7F27-4A82-8E48-D371F45DF7FA}" type="presOf" srcId="{CA3DC0AE-E317-4994-AD79-A6F5BD6FDA87}" destId="{1ACC2619-641F-474D-B0AF-E24B2AA9B5C0}" srcOrd="1" destOrd="0" presId="urn:microsoft.com/office/officeart/2016/7/layout/RepeatingBendingProcessNew"/>
    <dgm:cxn modelId="{20758C22-616E-4F45-9CA0-7AA8795FCC94}" type="presOf" srcId="{9259AF87-DBC2-4F20-9F7C-E8C3CEA9CD90}" destId="{6C4A1B3B-C62D-4BB8-8CE6-3549CA73C87B}" srcOrd="1" destOrd="0" presId="urn:microsoft.com/office/officeart/2016/7/layout/RepeatingBendingProcessNew"/>
    <dgm:cxn modelId="{AE08FE22-C3B8-4568-9492-35A2245B469E}" type="presOf" srcId="{86A4BEE0-848A-4B4D-B251-7C3CC33DC054}" destId="{0DB39C89-E756-451B-8B63-B0CCDE52CE55}" srcOrd="0" destOrd="0" presId="urn:microsoft.com/office/officeart/2016/7/layout/RepeatingBendingProcessNew"/>
    <dgm:cxn modelId="{12BC6823-0EF6-4E6B-BD88-6348DB78A4CD}" type="presOf" srcId="{9259AF87-DBC2-4F20-9F7C-E8C3CEA9CD90}" destId="{EE511A19-673C-41CA-A5D1-ABFB101A7C7D}" srcOrd="0" destOrd="0" presId="urn:microsoft.com/office/officeart/2016/7/layout/RepeatingBendingProcessNew"/>
    <dgm:cxn modelId="{EBC3F239-9E2C-4BDA-A871-73C0F11847E2}" type="presOf" srcId="{BF35551B-099E-4071-A23E-65EE665E5C60}" destId="{6253D66A-E0C2-41E0-88FB-528AD2CFB9E6}" srcOrd="1" destOrd="0" presId="urn:microsoft.com/office/officeart/2016/7/layout/RepeatingBendingProcessNew"/>
    <dgm:cxn modelId="{7B89E969-BA8D-47A1-BE6A-CC8B53EBCAF8}" type="presOf" srcId="{E822B726-7A76-4F3D-B86E-3D6396894884}" destId="{201465EC-DDE4-448E-89F2-59F74691F809}" srcOrd="1" destOrd="0" presId="urn:microsoft.com/office/officeart/2016/7/layout/RepeatingBendingProcessNew"/>
    <dgm:cxn modelId="{332E116B-3753-475D-B89F-9039BFAE0909}" type="presOf" srcId="{E822B726-7A76-4F3D-B86E-3D6396894884}" destId="{59917897-8442-4A3B-9329-49A5BE70D846}" srcOrd="0" destOrd="0" presId="urn:microsoft.com/office/officeart/2016/7/layout/RepeatingBendingProcessNew"/>
    <dgm:cxn modelId="{52E3164C-2536-4523-9749-8FEE99B7487E}" srcId="{3AC7CC1E-5E34-44D4-97BD-72DB01D5A099}" destId="{86A4BEE0-848A-4B4D-B251-7C3CC33DC054}" srcOrd="3" destOrd="0" parTransId="{B4578BF2-770D-4AAC-8AA7-659B610F3DAB}" sibTransId="{2C0C6500-776C-422D-BA8B-45F31421F567}"/>
    <dgm:cxn modelId="{2361F150-460E-46F0-8FFA-DB77412A23A6}" type="presOf" srcId="{CA3DC0AE-E317-4994-AD79-A6F5BD6FDA87}" destId="{2AFB20F3-94C8-4666-9AEB-3EC71DCA0302}" srcOrd="0" destOrd="0" presId="urn:microsoft.com/office/officeart/2016/7/layout/RepeatingBendingProcessNew"/>
    <dgm:cxn modelId="{3DC39372-97CB-4DEC-A173-3F87965669A1}" type="presOf" srcId="{2C0C6500-776C-422D-BA8B-45F31421F567}" destId="{3766250E-D0C3-4492-9591-08F766D86077}" srcOrd="0" destOrd="0" presId="urn:microsoft.com/office/officeart/2016/7/layout/RepeatingBendingProcessNew"/>
    <dgm:cxn modelId="{D40D9154-B4CF-4D42-899F-0EE664C89844}" type="presOf" srcId="{91FE6B9E-8027-47CC-BE41-16C7F929C85D}" destId="{E0BE30C8-0F5E-4251-9D5A-C5F95D0E1B5D}" srcOrd="0" destOrd="0" presId="urn:microsoft.com/office/officeart/2016/7/layout/RepeatingBendingProcessNew"/>
    <dgm:cxn modelId="{5AB77995-97A4-46AC-BA31-F5887A0F64FF}" type="presOf" srcId="{4F4C1C83-9947-4232-8166-7D00DFA7E035}" destId="{048222BB-1196-4C7E-9F9A-5CEDCE91E883}" srcOrd="0" destOrd="0" presId="urn:microsoft.com/office/officeart/2016/7/layout/RepeatingBendingProcessNew"/>
    <dgm:cxn modelId="{BB454DA0-ADA8-47F3-ABAF-9DA9122128F5}" srcId="{3AC7CC1E-5E34-44D4-97BD-72DB01D5A099}" destId="{33A33A86-173E-4750-B3D5-64C7D5F8141B}" srcOrd="2" destOrd="0" parTransId="{55BBDAAB-8ED7-44FF-88F1-D3C37083B8C4}" sibTransId="{E822B726-7A76-4F3D-B86E-3D6396894884}"/>
    <dgm:cxn modelId="{67F0FAA0-09C0-4D6D-B5CB-D042CC2B05F0}" srcId="{3AC7CC1E-5E34-44D4-97BD-72DB01D5A099}" destId="{91FE6B9E-8027-47CC-BE41-16C7F929C85D}" srcOrd="4" destOrd="0" parTransId="{4895A68F-ECEA-4806-9415-A0F50FC4BA70}" sibTransId="{CA3DC0AE-E317-4994-AD79-A6F5BD6FDA87}"/>
    <dgm:cxn modelId="{3CDBBBA5-697B-4A8F-9EBC-C35C56705250}" srcId="{3AC7CC1E-5E34-44D4-97BD-72DB01D5A099}" destId="{4F4C1C83-9947-4232-8166-7D00DFA7E035}" srcOrd="5" destOrd="0" parTransId="{F526AF08-CF33-4082-A02E-B41B2015F005}" sibTransId="{9EA7049D-2FE8-45B3-80E0-A91184B000FB}"/>
    <dgm:cxn modelId="{C1C00CA7-DB31-4D60-9991-9DCA57C10819}" type="presOf" srcId="{33A33A86-173E-4750-B3D5-64C7D5F8141B}" destId="{620FCAA9-9D35-4A97-B645-640B1741B7C4}" srcOrd="0" destOrd="0" presId="urn:microsoft.com/office/officeart/2016/7/layout/RepeatingBendingProcessNew"/>
    <dgm:cxn modelId="{D9FDAFB4-D5CB-409D-928E-9D67B7C43A26}" type="presOf" srcId="{0482B5D0-BA03-4E34-AE62-2D0A0D374348}" destId="{78D6E430-EEF5-4B1F-867A-2C002B033692}" srcOrd="0" destOrd="0" presId="urn:microsoft.com/office/officeart/2016/7/layout/RepeatingBendingProcessNew"/>
    <dgm:cxn modelId="{F78EE3CA-5B29-482E-BE04-A22A200F0B20}" srcId="{3AC7CC1E-5E34-44D4-97BD-72DB01D5A099}" destId="{0482B5D0-BA03-4E34-AE62-2D0A0D374348}" srcOrd="0" destOrd="0" parTransId="{16D3BFFB-A923-4003-98C5-C6121A62F74F}" sibTransId="{BF35551B-099E-4071-A23E-65EE665E5C60}"/>
    <dgm:cxn modelId="{6B89BDCD-8FA1-4054-B8E1-B779A87C1363}" srcId="{3AC7CC1E-5E34-44D4-97BD-72DB01D5A099}" destId="{18E7FE16-A1BF-4EA9-86E2-DFEA7A00F4B4}" srcOrd="1" destOrd="0" parTransId="{0D33FAA5-8642-465D-8239-6097FBA9705A}" sibTransId="{9259AF87-DBC2-4F20-9F7C-E8C3CEA9CD90}"/>
    <dgm:cxn modelId="{DD82A5D3-8C32-42E7-8BF0-5702798C3382}" type="presOf" srcId="{2C0C6500-776C-422D-BA8B-45F31421F567}" destId="{68E0A698-C2ED-4D25-B327-16E3E195587C}" srcOrd="1" destOrd="0" presId="urn:microsoft.com/office/officeart/2016/7/layout/RepeatingBendingProcessNew"/>
    <dgm:cxn modelId="{0E222ADB-F800-4A2C-BB87-5F8069F77C15}" type="presOf" srcId="{3AC7CC1E-5E34-44D4-97BD-72DB01D5A099}" destId="{37C923B8-6987-483F-8CE8-51E1EF2E3539}" srcOrd="0" destOrd="0" presId="urn:microsoft.com/office/officeart/2016/7/layout/RepeatingBendingProcessNew"/>
    <dgm:cxn modelId="{1143F1F0-9EB4-4946-A157-FBDCF2CF570C}" type="presOf" srcId="{BF35551B-099E-4071-A23E-65EE665E5C60}" destId="{E74E65B4-A585-4125-88A3-0572F5251B30}" srcOrd="0" destOrd="0" presId="urn:microsoft.com/office/officeart/2016/7/layout/RepeatingBendingProcessNew"/>
    <dgm:cxn modelId="{47016B5C-61AA-4909-9FFF-CE69654C6DEC}" type="presParOf" srcId="{37C923B8-6987-483F-8CE8-51E1EF2E3539}" destId="{78D6E430-EEF5-4B1F-867A-2C002B033692}" srcOrd="0" destOrd="0" presId="urn:microsoft.com/office/officeart/2016/7/layout/RepeatingBendingProcessNew"/>
    <dgm:cxn modelId="{251FBA6A-1973-4EF9-9BF3-D6484E7C1BEB}" type="presParOf" srcId="{37C923B8-6987-483F-8CE8-51E1EF2E3539}" destId="{E74E65B4-A585-4125-88A3-0572F5251B30}" srcOrd="1" destOrd="0" presId="urn:microsoft.com/office/officeart/2016/7/layout/RepeatingBendingProcessNew"/>
    <dgm:cxn modelId="{3DEC5921-AC0E-4E67-B11D-8AAE513B2E66}" type="presParOf" srcId="{E74E65B4-A585-4125-88A3-0572F5251B30}" destId="{6253D66A-E0C2-41E0-88FB-528AD2CFB9E6}" srcOrd="0" destOrd="0" presId="urn:microsoft.com/office/officeart/2016/7/layout/RepeatingBendingProcessNew"/>
    <dgm:cxn modelId="{1ED4B7F3-AF75-44F3-9E06-60413098E944}" type="presParOf" srcId="{37C923B8-6987-483F-8CE8-51E1EF2E3539}" destId="{4B320D11-A596-4A83-9E1D-5820111D66F7}" srcOrd="2" destOrd="0" presId="urn:microsoft.com/office/officeart/2016/7/layout/RepeatingBendingProcessNew"/>
    <dgm:cxn modelId="{40D7A7E4-458A-4854-BAC4-FCAEC00DDD5B}" type="presParOf" srcId="{37C923B8-6987-483F-8CE8-51E1EF2E3539}" destId="{EE511A19-673C-41CA-A5D1-ABFB101A7C7D}" srcOrd="3" destOrd="0" presId="urn:microsoft.com/office/officeart/2016/7/layout/RepeatingBendingProcessNew"/>
    <dgm:cxn modelId="{DC920134-9473-455A-BC7D-E10875389B1D}" type="presParOf" srcId="{EE511A19-673C-41CA-A5D1-ABFB101A7C7D}" destId="{6C4A1B3B-C62D-4BB8-8CE6-3549CA73C87B}" srcOrd="0" destOrd="0" presId="urn:microsoft.com/office/officeart/2016/7/layout/RepeatingBendingProcessNew"/>
    <dgm:cxn modelId="{E4C2F173-3627-4758-8EF0-A3E20159B7A5}" type="presParOf" srcId="{37C923B8-6987-483F-8CE8-51E1EF2E3539}" destId="{620FCAA9-9D35-4A97-B645-640B1741B7C4}" srcOrd="4" destOrd="0" presId="urn:microsoft.com/office/officeart/2016/7/layout/RepeatingBendingProcessNew"/>
    <dgm:cxn modelId="{CD972C90-584A-4A8A-93E6-2530965061EA}" type="presParOf" srcId="{37C923B8-6987-483F-8CE8-51E1EF2E3539}" destId="{59917897-8442-4A3B-9329-49A5BE70D846}" srcOrd="5" destOrd="0" presId="urn:microsoft.com/office/officeart/2016/7/layout/RepeatingBendingProcessNew"/>
    <dgm:cxn modelId="{16F299FB-A50D-4067-B241-523D61F41747}" type="presParOf" srcId="{59917897-8442-4A3B-9329-49A5BE70D846}" destId="{201465EC-DDE4-448E-89F2-59F74691F809}" srcOrd="0" destOrd="0" presId="urn:microsoft.com/office/officeart/2016/7/layout/RepeatingBendingProcessNew"/>
    <dgm:cxn modelId="{D3C1FCCC-2C49-4B55-BDAD-ADB9A84E6275}" type="presParOf" srcId="{37C923B8-6987-483F-8CE8-51E1EF2E3539}" destId="{0DB39C89-E756-451B-8B63-B0CCDE52CE55}" srcOrd="6" destOrd="0" presId="urn:microsoft.com/office/officeart/2016/7/layout/RepeatingBendingProcessNew"/>
    <dgm:cxn modelId="{CB4AAD3E-FA90-4FAD-868F-86E09E2E3371}" type="presParOf" srcId="{37C923B8-6987-483F-8CE8-51E1EF2E3539}" destId="{3766250E-D0C3-4492-9591-08F766D86077}" srcOrd="7" destOrd="0" presId="urn:microsoft.com/office/officeart/2016/7/layout/RepeatingBendingProcessNew"/>
    <dgm:cxn modelId="{5C3E74C0-2B9B-43C7-8A2C-809CF0D49F21}" type="presParOf" srcId="{3766250E-D0C3-4492-9591-08F766D86077}" destId="{68E0A698-C2ED-4D25-B327-16E3E195587C}" srcOrd="0" destOrd="0" presId="urn:microsoft.com/office/officeart/2016/7/layout/RepeatingBendingProcessNew"/>
    <dgm:cxn modelId="{39622077-E24E-4BD1-9DE4-09AA0A57C325}" type="presParOf" srcId="{37C923B8-6987-483F-8CE8-51E1EF2E3539}" destId="{E0BE30C8-0F5E-4251-9D5A-C5F95D0E1B5D}" srcOrd="8" destOrd="0" presId="urn:microsoft.com/office/officeart/2016/7/layout/RepeatingBendingProcessNew"/>
    <dgm:cxn modelId="{6CDDE0D7-C9B9-49C6-83D9-F0E06D48679C}" type="presParOf" srcId="{37C923B8-6987-483F-8CE8-51E1EF2E3539}" destId="{2AFB20F3-94C8-4666-9AEB-3EC71DCA0302}" srcOrd="9" destOrd="0" presId="urn:microsoft.com/office/officeart/2016/7/layout/RepeatingBendingProcessNew"/>
    <dgm:cxn modelId="{451CC33D-2E87-465C-8A7E-AC4FE72A32E2}" type="presParOf" srcId="{2AFB20F3-94C8-4666-9AEB-3EC71DCA0302}" destId="{1ACC2619-641F-474D-B0AF-E24B2AA9B5C0}" srcOrd="0" destOrd="0" presId="urn:microsoft.com/office/officeart/2016/7/layout/RepeatingBendingProcessNew"/>
    <dgm:cxn modelId="{4FF54584-4A84-49B0-9617-898ED6713BFB}" type="presParOf" srcId="{37C923B8-6987-483F-8CE8-51E1EF2E3539}" destId="{048222BB-1196-4C7E-9F9A-5CEDCE91E883}" srcOrd="1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1EB631-F993-4DF8-88FF-E5C8A2DF46BF}">
      <dsp:nvSpPr>
        <dsp:cNvPr id="0" name=""/>
        <dsp:cNvSpPr/>
      </dsp:nvSpPr>
      <dsp:spPr>
        <a:xfrm>
          <a:off x="3338" y="0"/>
          <a:ext cx="1943162" cy="713479"/>
        </a:xfrm>
        <a:prstGeom prst="chevron">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marL="0" lvl="0" indent="0" algn="ctr" defTabSz="1111250" rtl="0">
            <a:lnSpc>
              <a:spcPct val="90000"/>
            </a:lnSpc>
            <a:spcBef>
              <a:spcPct val="0"/>
            </a:spcBef>
            <a:spcAft>
              <a:spcPct val="35000"/>
            </a:spcAft>
            <a:buNone/>
          </a:pPr>
          <a:r>
            <a:rPr lang="en-US" sz="2500" b="1" kern="1200">
              <a:latin typeface="Aptos Display"/>
              <a:ea typeface="Source Sans Pro"/>
            </a:rPr>
            <a:t>Initiate</a:t>
          </a:r>
          <a:endParaRPr lang="en-US" sz="2500" kern="1200">
            <a:latin typeface="Aptos Display"/>
          </a:endParaRPr>
        </a:p>
      </dsp:txBody>
      <dsp:txXfrm>
        <a:off x="360078" y="0"/>
        <a:ext cx="1229683" cy="713479"/>
      </dsp:txXfrm>
    </dsp:sp>
    <dsp:sp modelId="{A1ACBA5B-A7E7-4E3D-82D6-7F2DDD686D8B}">
      <dsp:nvSpPr>
        <dsp:cNvPr id="0" name=""/>
        <dsp:cNvSpPr/>
      </dsp:nvSpPr>
      <dsp:spPr>
        <a:xfrm>
          <a:off x="1752184" y="0"/>
          <a:ext cx="1943162" cy="713479"/>
        </a:xfrm>
        <a:prstGeom prst="chevron">
          <a:avLst/>
        </a:prstGeom>
        <a:solidFill>
          <a:schemeClr val="accent2">
            <a:shade val="80000"/>
            <a:hueOff val="-160472"/>
            <a:satOff val="3389"/>
            <a:lumOff val="90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marL="0" lvl="0" indent="0" algn="ctr" defTabSz="1111250" rtl="0">
            <a:lnSpc>
              <a:spcPct val="90000"/>
            </a:lnSpc>
            <a:spcBef>
              <a:spcPct val="0"/>
            </a:spcBef>
            <a:spcAft>
              <a:spcPct val="35000"/>
            </a:spcAft>
            <a:buNone/>
          </a:pPr>
          <a:r>
            <a:rPr lang="en-US" sz="2500" b="1" kern="1200">
              <a:latin typeface="Aptos Display"/>
              <a:ea typeface="Source Sans Pro"/>
            </a:rPr>
            <a:t>Plan</a:t>
          </a:r>
          <a:endParaRPr lang="en-US" sz="2500" kern="1200">
            <a:latin typeface="Aptos Display"/>
          </a:endParaRPr>
        </a:p>
      </dsp:txBody>
      <dsp:txXfrm>
        <a:off x="2108924" y="0"/>
        <a:ext cx="1229683" cy="713479"/>
      </dsp:txXfrm>
    </dsp:sp>
    <dsp:sp modelId="{57F3354C-D98F-4B12-861D-57CCD1B2C8FB}">
      <dsp:nvSpPr>
        <dsp:cNvPr id="0" name=""/>
        <dsp:cNvSpPr/>
      </dsp:nvSpPr>
      <dsp:spPr>
        <a:xfrm>
          <a:off x="3501029" y="0"/>
          <a:ext cx="1943162" cy="713479"/>
        </a:xfrm>
        <a:prstGeom prst="chevron">
          <a:avLst/>
        </a:prstGeom>
        <a:solidFill>
          <a:schemeClr val="accent2">
            <a:shade val="80000"/>
            <a:hueOff val="-320943"/>
            <a:satOff val="6777"/>
            <a:lumOff val="180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marL="0" lvl="0" indent="0" algn="ctr" defTabSz="1111250" rtl="0">
            <a:lnSpc>
              <a:spcPct val="90000"/>
            </a:lnSpc>
            <a:spcBef>
              <a:spcPct val="0"/>
            </a:spcBef>
            <a:spcAft>
              <a:spcPct val="35000"/>
            </a:spcAft>
            <a:buNone/>
          </a:pPr>
          <a:r>
            <a:rPr lang="en-US" sz="2500" b="1" kern="1200">
              <a:latin typeface="Aptos Display"/>
              <a:ea typeface="Source Sans Pro"/>
            </a:rPr>
            <a:t>Execute</a:t>
          </a:r>
          <a:endParaRPr lang="en-US" sz="2500" kern="1200">
            <a:latin typeface="Aptos Display"/>
          </a:endParaRPr>
        </a:p>
      </dsp:txBody>
      <dsp:txXfrm>
        <a:off x="3857769" y="0"/>
        <a:ext cx="1229683" cy="713479"/>
      </dsp:txXfrm>
    </dsp:sp>
    <dsp:sp modelId="{A849DE2F-FCF8-4B2B-83E2-FE88449CFC5B}">
      <dsp:nvSpPr>
        <dsp:cNvPr id="0" name=""/>
        <dsp:cNvSpPr/>
      </dsp:nvSpPr>
      <dsp:spPr>
        <a:xfrm>
          <a:off x="5249875" y="0"/>
          <a:ext cx="1943162" cy="713479"/>
        </a:xfrm>
        <a:prstGeom prst="chevron">
          <a:avLst/>
        </a:prstGeom>
        <a:solidFill>
          <a:schemeClr val="accent2">
            <a:shade val="80000"/>
            <a:hueOff val="-481415"/>
            <a:satOff val="10166"/>
            <a:lumOff val="270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latin typeface="Aptos Display"/>
              <a:ea typeface="Source Sans Pro"/>
            </a:rPr>
            <a:t>Close</a:t>
          </a:r>
          <a:endParaRPr lang="en-US" kern="1200">
            <a:latin typeface="Aptos Display"/>
          </a:endParaRPr>
        </a:p>
      </dsp:txBody>
      <dsp:txXfrm>
        <a:off x="5606615" y="0"/>
        <a:ext cx="1229683" cy="7134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4E65B4-A585-4125-88A3-0572F5251B30}">
      <dsp:nvSpPr>
        <dsp:cNvPr id="0" name=""/>
        <dsp:cNvSpPr/>
      </dsp:nvSpPr>
      <dsp:spPr>
        <a:xfrm>
          <a:off x="2899779" y="686484"/>
          <a:ext cx="530464" cy="91440"/>
        </a:xfrm>
        <a:custGeom>
          <a:avLst/>
          <a:gdLst/>
          <a:ahLst/>
          <a:cxnLst/>
          <a:rect l="0" t="0" r="0" b="0"/>
          <a:pathLst>
            <a:path>
              <a:moveTo>
                <a:pt x="0" y="45720"/>
              </a:moveTo>
              <a:lnTo>
                <a:pt x="530464"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50985" y="729398"/>
        <a:ext cx="28053" cy="5610"/>
      </dsp:txXfrm>
    </dsp:sp>
    <dsp:sp modelId="{78D6E430-EEF5-4B1F-867A-2C002B033692}">
      <dsp:nvSpPr>
        <dsp:cNvPr id="0" name=""/>
        <dsp:cNvSpPr/>
      </dsp:nvSpPr>
      <dsp:spPr>
        <a:xfrm>
          <a:off x="462167" y="380"/>
          <a:ext cx="2439412" cy="146364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9533" tIns="125471" rIns="119533" bIns="125471" numCol="1" spcCol="1270" anchor="ctr" anchorCtr="0">
          <a:noAutofit/>
        </a:bodyPr>
        <a:lstStyle/>
        <a:p>
          <a:pPr marL="0" lvl="0" indent="0" algn="ctr" defTabSz="1155700">
            <a:lnSpc>
              <a:spcPct val="90000"/>
            </a:lnSpc>
            <a:spcBef>
              <a:spcPct val="0"/>
            </a:spcBef>
            <a:spcAft>
              <a:spcPct val="35000"/>
            </a:spcAft>
            <a:buNone/>
          </a:pPr>
          <a:r>
            <a:rPr lang="en-US" sz="2600" b="1" i="0" kern="1200" baseline="0" dirty="0"/>
            <a:t>Observation / Problem</a:t>
          </a:r>
          <a:br>
            <a:rPr lang="en-US" sz="2600" b="0" i="0" kern="1200" baseline="0" dirty="0"/>
          </a:br>
          <a:endParaRPr lang="en-US" sz="2600" kern="1200" dirty="0"/>
        </a:p>
      </dsp:txBody>
      <dsp:txXfrm>
        <a:off x="462167" y="380"/>
        <a:ext cx="2439412" cy="1463647"/>
      </dsp:txXfrm>
    </dsp:sp>
    <dsp:sp modelId="{EE511A19-673C-41CA-A5D1-ABFB101A7C7D}">
      <dsp:nvSpPr>
        <dsp:cNvPr id="0" name=""/>
        <dsp:cNvSpPr/>
      </dsp:nvSpPr>
      <dsp:spPr>
        <a:xfrm>
          <a:off x="1681873" y="1462227"/>
          <a:ext cx="3000476" cy="530464"/>
        </a:xfrm>
        <a:custGeom>
          <a:avLst/>
          <a:gdLst/>
          <a:ahLst/>
          <a:cxnLst/>
          <a:rect l="0" t="0" r="0" b="0"/>
          <a:pathLst>
            <a:path>
              <a:moveTo>
                <a:pt x="3000476" y="0"/>
              </a:moveTo>
              <a:lnTo>
                <a:pt x="3000476" y="282332"/>
              </a:lnTo>
              <a:lnTo>
                <a:pt x="0" y="282332"/>
              </a:lnTo>
              <a:lnTo>
                <a:pt x="0" y="530464"/>
              </a:lnTo>
            </a:path>
          </a:pathLst>
        </a:custGeom>
        <a:noFill/>
        <a:ln w="6350" cap="flat" cmpd="sng" algn="ctr">
          <a:solidFill>
            <a:schemeClr val="accent2">
              <a:hueOff val="-363841"/>
              <a:satOff val="-20982"/>
              <a:lumOff val="215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05799" y="1724654"/>
        <a:ext cx="152624" cy="5610"/>
      </dsp:txXfrm>
    </dsp:sp>
    <dsp:sp modelId="{4B320D11-A596-4A83-9E1D-5820111D66F7}">
      <dsp:nvSpPr>
        <dsp:cNvPr id="0" name=""/>
        <dsp:cNvSpPr/>
      </dsp:nvSpPr>
      <dsp:spPr>
        <a:xfrm>
          <a:off x="3462644" y="380"/>
          <a:ext cx="2439412" cy="1463647"/>
        </a:xfrm>
        <a:prstGeom prst="rect">
          <a:avLst/>
        </a:prstGeom>
        <a:solidFill>
          <a:schemeClr val="accent2">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9533" tIns="125471" rIns="119533" bIns="125471" numCol="1" spcCol="1270" anchor="ctr" anchorCtr="0">
          <a:noAutofit/>
        </a:bodyPr>
        <a:lstStyle/>
        <a:p>
          <a:pPr marL="0" lvl="0" indent="0" algn="ctr" defTabSz="1155700">
            <a:lnSpc>
              <a:spcPct val="90000"/>
            </a:lnSpc>
            <a:spcBef>
              <a:spcPct val="0"/>
            </a:spcBef>
            <a:spcAft>
              <a:spcPct val="35000"/>
            </a:spcAft>
            <a:buNone/>
          </a:pPr>
          <a:r>
            <a:rPr lang="en-US" sz="2600" b="1" i="0" kern="1200" baseline="0" dirty="0"/>
            <a:t>Hypothesis</a:t>
          </a:r>
          <a:endParaRPr lang="en-US" sz="2600" kern="1200" dirty="0"/>
        </a:p>
      </dsp:txBody>
      <dsp:txXfrm>
        <a:off x="3462644" y="380"/>
        <a:ext cx="2439412" cy="1463647"/>
      </dsp:txXfrm>
    </dsp:sp>
    <dsp:sp modelId="{59917897-8442-4A3B-9329-49A5BE70D846}">
      <dsp:nvSpPr>
        <dsp:cNvPr id="0" name=""/>
        <dsp:cNvSpPr/>
      </dsp:nvSpPr>
      <dsp:spPr>
        <a:xfrm>
          <a:off x="2899779" y="2711196"/>
          <a:ext cx="530464" cy="91440"/>
        </a:xfrm>
        <a:custGeom>
          <a:avLst/>
          <a:gdLst/>
          <a:ahLst/>
          <a:cxnLst/>
          <a:rect l="0" t="0" r="0" b="0"/>
          <a:pathLst>
            <a:path>
              <a:moveTo>
                <a:pt x="0" y="45720"/>
              </a:moveTo>
              <a:lnTo>
                <a:pt x="530464" y="45720"/>
              </a:lnTo>
            </a:path>
          </a:pathLst>
        </a:custGeom>
        <a:noFill/>
        <a:ln w="6350" cap="flat" cmpd="sng" algn="ctr">
          <a:solidFill>
            <a:schemeClr val="accent2">
              <a:hueOff val="-727682"/>
              <a:satOff val="-41964"/>
              <a:lumOff val="431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50985" y="2754110"/>
        <a:ext cx="28053" cy="5610"/>
      </dsp:txXfrm>
    </dsp:sp>
    <dsp:sp modelId="{620FCAA9-9D35-4A97-B645-640B1741B7C4}">
      <dsp:nvSpPr>
        <dsp:cNvPr id="0" name=""/>
        <dsp:cNvSpPr/>
      </dsp:nvSpPr>
      <dsp:spPr>
        <a:xfrm>
          <a:off x="462167" y="2025092"/>
          <a:ext cx="2439412" cy="1463647"/>
        </a:xfrm>
        <a:prstGeom prst="rect">
          <a:avLst/>
        </a:prstGeom>
        <a:solidFill>
          <a:schemeClr val="accent2">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9533" tIns="125471" rIns="119533" bIns="125471" numCol="1" spcCol="1270" anchor="ctr" anchorCtr="0">
          <a:noAutofit/>
        </a:bodyPr>
        <a:lstStyle/>
        <a:p>
          <a:pPr marL="0" lvl="0" indent="0" algn="ctr" defTabSz="1155700">
            <a:lnSpc>
              <a:spcPct val="90000"/>
            </a:lnSpc>
            <a:spcBef>
              <a:spcPct val="0"/>
            </a:spcBef>
            <a:spcAft>
              <a:spcPct val="35000"/>
            </a:spcAft>
            <a:buNone/>
          </a:pPr>
          <a:r>
            <a:rPr lang="en-US" sz="2600" b="1" i="0" kern="1200" baseline="0" dirty="0"/>
            <a:t>Experiment (Agile Iterations)</a:t>
          </a:r>
          <a:endParaRPr lang="en-US" sz="2600" kern="1200" dirty="0"/>
        </a:p>
      </dsp:txBody>
      <dsp:txXfrm>
        <a:off x="462167" y="2025092"/>
        <a:ext cx="2439412" cy="1463647"/>
      </dsp:txXfrm>
    </dsp:sp>
    <dsp:sp modelId="{3766250E-D0C3-4492-9591-08F766D86077}">
      <dsp:nvSpPr>
        <dsp:cNvPr id="0" name=""/>
        <dsp:cNvSpPr/>
      </dsp:nvSpPr>
      <dsp:spPr>
        <a:xfrm>
          <a:off x="1681873" y="3486939"/>
          <a:ext cx="3000476" cy="530464"/>
        </a:xfrm>
        <a:custGeom>
          <a:avLst/>
          <a:gdLst/>
          <a:ahLst/>
          <a:cxnLst/>
          <a:rect l="0" t="0" r="0" b="0"/>
          <a:pathLst>
            <a:path>
              <a:moveTo>
                <a:pt x="3000476" y="0"/>
              </a:moveTo>
              <a:lnTo>
                <a:pt x="3000476" y="282332"/>
              </a:lnTo>
              <a:lnTo>
                <a:pt x="0" y="282332"/>
              </a:lnTo>
              <a:lnTo>
                <a:pt x="0" y="530464"/>
              </a:lnTo>
            </a:path>
          </a:pathLst>
        </a:custGeom>
        <a:noFill/>
        <a:ln w="6350" cap="flat" cmpd="sng" algn="ctr">
          <a:solidFill>
            <a:schemeClr val="accent2">
              <a:hueOff val="-1091522"/>
              <a:satOff val="-62946"/>
              <a:lumOff val="647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05799" y="3749366"/>
        <a:ext cx="152624" cy="5610"/>
      </dsp:txXfrm>
    </dsp:sp>
    <dsp:sp modelId="{0DB39C89-E756-451B-8B63-B0CCDE52CE55}">
      <dsp:nvSpPr>
        <dsp:cNvPr id="0" name=""/>
        <dsp:cNvSpPr/>
      </dsp:nvSpPr>
      <dsp:spPr>
        <a:xfrm>
          <a:off x="3462644" y="2025092"/>
          <a:ext cx="2439412" cy="1463647"/>
        </a:xfrm>
        <a:prstGeom prst="rect">
          <a:avLst/>
        </a:prstGeom>
        <a:solidFill>
          <a:schemeClr val="accent2">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9533" tIns="125471" rIns="119533" bIns="125471" numCol="1" spcCol="1270" anchor="ctr" anchorCtr="0">
          <a:noAutofit/>
        </a:bodyPr>
        <a:lstStyle/>
        <a:p>
          <a:pPr marL="0" lvl="0" indent="0" algn="ctr" defTabSz="1155700">
            <a:lnSpc>
              <a:spcPct val="90000"/>
            </a:lnSpc>
            <a:spcBef>
              <a:spcPct val="0"/>
            </a:spcBef>
            <a:spcAft>
              <a:spcPct val="35000"/>
            </a:spcAft>
            <a:buNone/>
          </a:pPr>
          <a:r>
            <a:rPr lang="en-US" sz="2600" b="1" i="0" kern="1200" baseline="0" dirty="0"/>
            <a:t>Evidence-based Data Analysis</a:t>
          </a:r>
          <a:br>
            <a:rPr lang="en-US" sz="2600" b="0" i="0" kern="1200" baseline="0" dirty="0"/>
          </a:br>
          <a:r>
            <a:rPr lang="en-US" sz="2600" b="0" i="0" kern="1200" baseline="0" dirty="0"/>
            <a:t>. </a:t>
          </a:r>
          <a:endParaRPr lang="en-US" sz="2600" kern="1200" dirty="0"/>
        </a:p>
      </dsp:txBody>
      <dsp:txXfrm>
        <a:off x="3462644" y="2025092"/>
        <a:ext cx="2439412" cy="1463647"/>
      </dsp:txXfrm>
    </dsp:sp>
    <dsp:sp modelId="{2AFB20F3-94C8-4666-9AEB-3EC71DCA0302}">
      <dsp:nvSpPr>
        <dsp:cNvPr id="0" name=""/>
        <dsp:cNvSpPr/>
      </dsp:nvSpPr>
      <dsp:spPr>
        <a:xfrm>
          <a:off x="2899779" y="4735907"/>
          <a:ext cx="530464" cy="91440"/>
        </a:xfrm>
        <a:custGeom>
          <a:avLst/>
          <a:gdLst/>
          <a:ahLst/>
          <a:cxnLst/>
          <a:rect l="0" t="0" r="0" b="0"/>
          <a:pathLst>
            <a:path>
              <a:moveTo>
                <a:pt x="0" y="45720"/>
              </a:moveTo>
              <a:lnTo>
                <a:pt x="530464" y="45720"/>
              </a:lnTo>
            </a:path>
          </a:pathLst>
        </a:custGeom>
        <a:noFill/>
        <a:ln w="6350" cap="flat" cmpd="sng" algn="ctr">
          <a:solidFill>
            <a:schemeClr val="accent2">
              <a:hueOff val="-1455363"/>
              <a:satOff val="-83928"/>
              <a:lumOff val="862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50985" y="4778822"/>
        <a:ext cx="28053" cy="5610"/>
      </dsp:txXfrm>
    </dsp:sp>
    <dsp:sp modelId="{E0BE30C8-0F5E-4251-9D5A-C5F95D0E1B5D}">
      <dsp:nvSpPr>
        <dsp:cNvPr id="0" name=""/>
        <dsp:cNvSpPr/>
      </dsp:nvSpPr>
      <dsp:spPr>
        <a:xfrm>
          <a:off x="462167" y="4049804"/>
          <a:ext cx="2439412" cy="1463647"/>
        </a:xfrm>
        <a:prstGeom prst="rect">
          <a:avLst/>
        </a:prstGeom>
        <a:solidFill>
          <a:schemeClr val="accent2">
            <a:hueOff val="-1164290"/>
            <a:satOff val="-67142"/>
            <a:lumOff val="6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9533" tIns="125471" rIns="119533" bIns="125471" numCol="1" spcCol="1270" anchor="ctr" anchorCtr="0">
          <a:noAutofit/>
        </a:bodyPr>
        <a:lstStyle/>
        <a:p>
          <a:pPr marL="0" lvl="0" indent="0" algn="ctr" defTabSz="1155700">
            <a:lnSpc>
              <a:spcPct val="90000"/>
            </a:lnSpc>
            <a:spcBef>
              <a:spcPct val="0"/>
            </a:spcBef>
            <a:spcAft>
              <a:spcPct val="35000"/>
            </a:spcAft>
            <a:buNone/>
          </a:pPr>
          <a:r>
            <a:rPr lang="en-US" sz="2600" b="1" i="0" kern="1200" baseline="0" dirty="0"/>
            <a:t>Decision Gate</a:t>
          </a:r>
          <a:endParaRPr lang="en-US" sz="2600" kern="1200" dirty="0"/>
        </a:p>
      </dsp:txBody>
      <dsp:txXfrm>
        <a:off x="462167" y="4049804"/>
        <a:ext cx="2439412" cy="1463647"/>
      </dsp:txXfrm>
    </dsp:sp>
    <dsp:sp modelId="{048222BB-1196-4C7E-9F9A-5CEDCE91E883}">
      <dsp:nvSpPr>
        <dsp:cNvPr id="0" name=""/>
        <dsp:cNvSpPr/>
      </dsp:nvSpPr>
      <dsp:spPr>
        <a:xfrm>
          <a:off x="3462644" y="4049804"/>
          <a:ext cx="2439412" cy="1463647"/>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9533" tIns="125471" rIns="119533" bIns="125471" numCol="1" spcCol="1270" anchor="ctr" anchorCtr="0">
          <a:noAutofit/>
        </a:bodyPr>
        <a:lstStyle/>
        <a:p>
          <a:pPr marL="0" lvl="0" indent="0" algn="ctr" defTabSz="1155700">
            <a:lnSpc>
              <a:spcPct val="90000"/>
            </a:lnSpc>
            <a:spcBef>
              <a:spcPct val="0"/>
            </a:spcBef>
            <a:spcAft>
              <a:spcPct val="35000"/>
            </a:spcAft>
            <a:buNone/>
          </a:pPr>
          <a:r>
            <a:rPr lang="en-US" sz="2600" b="1" i="0" kern="1200" baseline="0" dirty="0"/>
            <a:t>Conclusion</a:t>
          </a:r>
          <a:endParaRPr lang="en-US" sz="2600" kern="1200" dirty="0"/>
        </a:p>
      </dsp:txBody>
      <dsp:txXfrm>
        <a:off x="3462644" y="4049804"/>
        <a:ext cx="2439412" cy="1463647"/>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BECF27A-AE9E-B941-B42A-271F3FA789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FC566DB-AD23-DF48-8E5E-D3F9D6EA5B6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54F9B1-296D-474D-BEE5-76BE9C215827}" type="datetimeFigureOut">
              <a:rPr lang="en-US" smtClean="0"/>
              <a:t>10/26/2026</a:t>
            </a:fld>
            <a:endParaRPr lang="en-US" dirty="0"/>
          </a:p>
        </p:txBody>
      </p:sp>
      <p:sp>
        <p:nvSpPr>
          <p:cNvPr id="4" name="Footer Placeholder 3">
            <a:extLst>
              <a:ext uri="{FF2B5EF4-FFF2-40B4-BE49-F238E27FC236}">
                <a16:creationId xmlns:a16="http://schemas.microsoft.com/office/drawing/2014/main" id="{608F551D-931C-3745-A4DC-B411CA5577A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9C62263-7945-B846-B201-EC6C1AF72A9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5132B4D-A39A-684C-A994-C0610914F270}" type="slidenum">
              <a:rPr lang="en-US" smtClean="0"/>
              <a:t>‹#›</a:t>
            </a:fld>
            <a:endParaRPr lang="en-US" dirty="0"/>
          </a:p>
        </p:txBody>
      </p:sp>
    </p:spTree>
    <p:extLst>
      <p:ext uri="{BB962C8B-B14F-4D97-AF65-F5344CB8AC3E}">
        <p14:creationId xmlns:p14="http://schemas.microsoft.com/office/powerpoint/2010/main" val="652724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44EB2F-5927-4D29-AADD-32F517A761DB}" type="datetimeFigureOut">
              <a:rPr lang="en-US" smtClean="0"/>
              <a:t>10/26/2026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A3887D-7684-42C1-8060-A632B3E365C2}" type="slidenum">
              <a:rPr lang="en-US" smtClean="0"/>
              <a:t>‹#›</a:t>
            </a:fld>
            <a:endParaRPr lang="en-US" dirty="0"/>
          </a:p>
        </p:txBody>
      </p:sp>
    </p:spTree>
    <p:extLst>
      <p:ext uri="{BB962C8B-B14F-4D97-AF65-F5344CB8AC3E}">
        <p14:creationId xmlns:p14="http://schemas.microsoft.com/office/powerpoint/2010/main" val="3702812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Success is not only delivering good science. Success means aligning multiple stakeholders with different priorities.</a:t>
            </a:r>
          </a:p>
          <a:p>
            <a:endParaRPr lang="en-US" dirty="0"/>
          </a:p>
        </p:txBody>
      </p:sp>
      <p:sp>
        <p:nvSpPr>
          <p:cNvPr id="4" name="Slide Number Placeholder 3"/>
          <p:cNvSpPr>
            <a:spLocks noGrp="1"/>
          </p:cNvSpPr>
          <p:nvPr>
            <p:ph type="sldNum" sz="quarter" idx="5"/>
          </p:nvPr>
        </p:nvSpPr>
        <p:spPr/>
        <p:txBody>
          <a:bodyPr/>
          <a:lstStyle/>
          <a:p>
            <a:fld id="{98A3887D-7684-42C1-8060-A632B3E365C2}" type="slidenum">
              <a:rPr lang="en-US" smtClean="0"/>
              <a:t>3</a:t>
            </a:fld>
            <a:endParaRPr lang="en-US"/>
          </a:p>
        </p:txBody>
      </p:sp>
    </p:spTree>
    <p:extLst>
      <p:ext uri="{BB962C8B-B14F-4D97-AF65-F5344CB8AC3E}">
        <p14:creationId xmlns:p14="http://schemas.microsoft.com/office/powerpoint/2010/main" val="95079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Yung</a:t>
            </a:r>
          </a:p>
        </p:txBody>
      </p:sp>
      <p:sp>
        <p:nvSpPr>
          <p:cNvPr id="4" name="Slide Number Placeholder 3"/>
          <p:cNvSpPr>
            <a:spLocks noGrp="1"/>
          </p:cNvSpPr>
          <p:nvPr>
            <p:ph type="sldNum" sz="quarter" idx="5"/>
          </p:nvPr>
        </p:nvSpPr>
        <p:spPr/>
        <p:txBody>
          <a:bodyPr/>
          <a:lstStyle/>
          <a:p>
            <a:fld id="{98A3887D-7684-42C1-8060-A632B3E365C2}" type="slidenum">
              <a:rPr lang="en-US" smtClean="0"/>
              <a:t>4</a:t>
            </a:fld>
            <a:endParaRPr lang="en-US"/>
          </a:p>
        </p:txBody>
      </p:sp>
    </p:spTree>
    <p:extLst>
      <p:ext uri="{BB962C8B-B14F-4D97-AF65-F5344CB8AC3E}">
        <p14:creationId xmlns:p14="http://schemas.microsoft.com/office/powerpoint/2010/main" val="2997482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36094-016E-7278-D58A-12336BF01F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36B5CA-A928-4647-3A8B-A977C62392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E70962-3CCD-E4A0-6C54-F5DFD3429EDB}"/>
              </a:ext>
            </a:extLst>
          </p:cNvPr>
          <p:cNvSpPr>
            <a:spLocks noGrp="1"/>
          </p:cNvSpPr>
          <p:nvPr>
            <p:ph type="body" idx="1"/>
          </p:nvPr>
        </p:nvSpPr>
        <p:spPr/>
        <p:txBody>
          <a:bodyPr/>
          <a:lstStyle/>
          <a:p>
            <a:r>
              <a:rPr lang="en-US" dirty="0"/>
              <a:t>Evidence and decision gates keep us ground and confidence with the outcome.</a:t>
            </a:r>
          </a:p>
          <a:p>
            <a:r>
              <a:rPr lang="en-US" dirty="0"/>
              <a:t>Think like a scientist, act like a project manager.</a:t>
            </a:r>
          </a:p>
          <a:p>
            <a:r>
              <a:rPr lang="en-US" dirty="0"/>
              <a:t>Use the scientific method to experiment and present </a:t>
            </a:r>
            <a:r>
              <a:rPr lang="en-US" b="1" dirty="0"/>
              <a:t>evidence‑based</a:t>
            </a:r>
            <a:r>
              <a:rPr lang="en-US" dirty="0"/>
              <a:t> project methods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1" i="0" u="none" strike="noStrike" cap="none" normalizeH="0" baseline="0" dirty="0">
                <a:ln>
                  <a:noFill/>
                </a:ln>
                <a:solidFill>
                  <a:schemeClr val="tx1"/>
                </a:solidFill>
                <a:effectLst/>
                <a:latin typeface="Aptos" panose="020B0004020202020204" pitchFamily="34" charset="0"/>
              </a:rPr>
              <a:t>Decision Gate (Go / No‑Go / Iterate / Escalate)</a:t>
            </a:r>
            <a:r>
              <a:rPr kumimoji="0" lang="en-US" altLang="en-US" sz="1200" b="0" i="0" u="none" strike="noStrike" cap="none" normalizeH="0" baseline="0" dirty="0">
                <a:ln>
                  <a:noFill/>
                </a:ln>
                <a:solidFill>
                  <a:schemeClr val="tx1"/>
                </a:solidFill>
                <a:effectLst/>
                <a:latin typeface="Aptos" panose="020B0004020202020204" pitchFamily="34" charset="0"/>
              </a:rPr>
              <a:t> </a:t>
            </a:r>
          </a:p>
          <a:p>
            <a:pPr marL="0" lvl="0" indent="0" eaLnBrk="0" fontAlgn="base" hangingPunct="0">
              <a:lnSpc>
                <a:spcPct val="100000"/>
              </a:lnSpc>
              <a:spcBef>
                <a:spcPct val="0"/>
              </a:spcBef>
              <a:spcAft>
                <a:spcPct val="0"/>
              </a:spcAft>
              <a:buFontTx/>
              <a:buChar char="•"/>
            </a:pPr>
            <a:r>
              <a:rPr kumimoji="0" lang="en-US" altLang="en-US" sz="1200" b="1" i="0" u="none" strike="noStrike" cap="none" normalizeH="0" baseline="0" dirty="0">
                <a:ln>
                  <a:noFill/>
                </a:ln>
                <a:solidFill>
                  <a:schemeClr val="tx1"/>
                </a:solidFill>
                <a:effectLst/>
                <a:latin typeface="Aptos" panose="020B0004020202020204" pitchFamily="34" charset="0"/>
              </a:rPr>
              <a:t>Go →</a:t>
            </a:r>
            <a:r>
              <a:rPr kumimoji="0" lang="en-US" altLang="en-US" sz="1200" b="0" i="0" u="none" strike="noStrike" cap="none" normalizeH="0" baseline="0" dirty="0">
                <a:ln>
                  <a:noFill/>
                </a:ln>
                <a:solidFill>
                  <a:schemeClr val="tx1"/>
                </a:solidFill>
                <a:effectLst/>
                <a:latin typeface="Aptos" panose="020B0004020202020204" pitchFamily="34" charset="0"/>
              </a:rPr>
              <a:t> lock scope, plan scale‑u</a:t>
            </a:r>
            <a:r>
              <a:rPr lang="en-US" altLang="en-US" sz="1200" dirty="0">
                <a:latin typeface="Aptos" panose="020B0004020202020204" pitchFamily="34" charset="0"/>
              </a:rPr>
              <a:t> (</a:t>
            </a:r>
            <a:r>
              <a:rPr lang="en-US" altLang="en-US" sz="1200" b="1" dirty="0">
                <a:latin typeface="Aptos" panose="020B0004020202020204" pitchFamily="34" charset="0"/>
              </a:rPr>
              <a:t>Waterfall</a:t>
            </a:r>
            <a:r>
              <a:rPr lang="en-US" altLang="en-US" sz="1200" dirty="0">
                <a:latin typeface="Aptos" panose="020B0004020202020204" pitchFamily="34" charset="0"/>
              </a:rPr>
              <a:t>). </a:t>
            </a:r>
          </a:p>
          <a:p>
            <a:pPr marL="0" lvl="0" indent="0" eaLnBrk="0" fontAlgn="base" hangingPunct="0">
              <a:lnSpc>
                <a:spcPct val="100000"/>
              </a:lnSpc>
              <a:spcBef>
                <a:spcPct val="0"/>
              </a:spcBef>
              <a:spcAft>
                <a:spcPct val="0"/>
              </a:spcAft>
              <a:buFontTx/>
              <a:buChar char="•"/>
            </a:pPr>
            <a:r>
              <a:rPr lang="en-US" altLang="en-US" sz="1200" b="1" dirty="0">
                <a:latin typeface="Aptos" panose="020B0004020202020204" pitchFamily="34" charset="0"/>
              </a:rPr>
              <a:t>Iterate →</a:t>
            </a:r>
            <a:r>
              <a:rPr lang="en-US" altLang="en-US" sz="1200" dirty="0">
                <a:latin typeface="Aptos" panose="020B0004020202020204" pitchFamily="34" charset="0"/>
              </a:rPr>
              <a:t> run another learning loop </a:t>
            </a:r>
            <a:r>
              <a:rPr kumimoji="0" lang="en-US" altLang="en-US" sz="1200" b="0" i="0" u="none" strike="noStrike" cap="none" normalizeH="0" baseline="0" dirty="0">
                <a:ln>
                  <a:noFill/>
                </a:ln>
                <a:solidFill>
                  <a:schemeClr val="tx1"/>
                </a:solidFill>
                <a:effectLst/>
                <a:latin typeface="Aptos" panose="020B0004020202020204" pitchFamily="34" charset="0"/>
              </a:rPr>
              <a:t> (</a:t>
            </a:r>
            <a:r>
              <a:rPr kumimoji="0" lang="en-US" altLang="en-US" sz="1200" b="1" i="0" u="none" strike="noStrike" cap="none" normalizeH="0" baseline="0" dirty="0">
                <a:ln>
                  <a:noFill/>
                </a:ln>
                <a:solidFill>
                  <a:schemeClr val="tx1"/>
                </a:solidFill>
                <a:effectLst/>
                <a:latin typeface="Aptos" panose="020B0004020202020204" pitchFamily="34" charset="0"/>
              </a:rPr>
              <a:t>Agile</a:t>
            </a:r>
            <a:r>
              <a:rPr kumimoji="0" lang="en-US" altLang="en-US" sz="1200" b="0" i="0" u="none" strike="noStrike" cap="none" normalizeH="0" baseline="0" dirty="0">
                <a:ln>
                  <a:noFill/>
                </a:ln>
                <a:solidFill>
                  <a:schemeClr val="tx1"/>
                </a:solidFill>
                <a:effectLst/>
                <a:latin typeface="Aptos" panose="020B00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1" i="0" u="none" strike="noStrike" cap="none" normalizeH="0" baseline="0" dirty="0">
                <a:ln>
                  <a:noFill/>
                </a:ln>
                <a:solidFill>
                  <a:schemeClr val="tx1"/>
                </a:solidFill>
                <a:effectLst/>
                <a:latin typeface="Aptos" panose="020B0004020202020204" pitchFamily="34" charset="0"/>
              </a:rPr>
              <a:t>Escalate →</a:t>
            </a:r>
            <a:r>
              <a:rPr kumimoji="0" lang="en-US" altLang="en-US" sz="1200" b="0" i="0" u="none" strike="noStrike" cap="none" normalizeH="0" baseline="0" dirty="0">
                <a:ln>
                  <a:noFill/>
                </a:ln>
                <a:solidFill>
                  <a:schemeClr val="tx1"/>
                </a:solidFill>
                <a:effectLst/>
                <a:latin typeface="Aptos" panose="020B0004020202020204" pitchFamily="34" charset="0"/>
              </a:rPr>
              <a:t> grey zone; bring stakeholders + dissenting data.</a:t>
            </a:r>
          </a:p>
          <a:p>
            <a:endParaRPr lang="en-US" dirty="0"/>
          </a:p>
        </p:txBody>
      </p:sp>
      <p:sp>
        <p:nvSpPr>
          <p:cNvPr id="4" name="Slide Number Placeholder 3">
            <a:extLst>
              <a:ext uri="{FF2B5EF4-FFF2-40B4-BE49-F238E27FC236}">
                <a16:creationId xmlns:a16="http://schemas.microsoft.com/office/drawing/2014/main" id="{CDE050A1-6F73-DD55-CBCE-EBE7DCA8FE08}"/>
              </a:ext>
            </a:extLst>
          </p:cNvPr>
          <p:cNvSpPr>
            <a:spLocks noGrp="1"/>
          </p:cNvSpPr>
          <p:nvPr>
            <p:ph type="sldNum" sz="quarter" idx="5"/>
          </p:nvPr>
        </p:nvSpPr>
        <p:spPr/>
        <p:txBody>
          <a:bodyPr/>
          <a:lstStyle/>
          <a:p>
            <a:fld id="{749B07FB-9C4F-48B5-B8A4-0A57AA4EE82D}" type="slidenum">
              <a:rPr lang="en-US" smtClean="0"/>
              <a:t>5</a:t>
            </a:fld>
            <a:endParaRPr lang="en-US"/>
          </a:p>
        </p:txBody>
      </p:sp>
    </p:spTree>
    <p:extLst>
      <p:ext uri="{BB962C8B-B14F-4D97-AF65-F5344CB8AC3E}">
        <p14:creationId xmlns:p14="http://schemas.microsoft.com/office/powerpoint/2010/main" val="3826664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Stakeholder: </a:t>
            </a:r>
            <a:r>
              <a:rPr lang="en-US" sz="1200" b="0" i="0" kern="1200" dirty="0">
                <a:solidFill>
                  <a:schemeClr val="tx1"/>
                </a:solidFill>
                <a:effectLst/>
                <a:latin typeface="+mn-lt"/>
                <a:ea typeface="+mn-ea"/>
                <a:cs typeface="+mn-cs"/>
              </a:rPr>
              <a:t>Anyone who can influence the project or is affected by the project's outcome.</a:t>
            </a:r>
          </a:p>
          <a:p>
            <a:endParaRPr lang="en-US" dirty="0"/>
          </a:p>
        </p:txBody>
      </p:sp>
      <p:sp>
        <p:nvSpPr>
          <p:cNvPr id="4" name="Slide Number Placeholder 3"/>
          <p:cNvSpPr>
            <a:spLocks noGrp="1"/>
          </p:cNvSpPr>
          <p:nvPr>
            <p:ph type="sldNum" sz="quarter" idx="5"/>
          </p:nvPr>
        </p:nvSpPr>
        <p:spPr/>
        <p:txBody>
          <a:bodyPr/>
          <a:lstStyle/>
          <a:p>
            <a:fld id="{98A3887D-7684-42C1-8060-A632B3E365C2}" type="slidenum">
              <a:rPr lang="en-US" smtClean="0"/>
              <a:t>6</a:t>
            </a:fld>
            <a:endParaRPr lang="en-US"/>
          </a:p>
        </p:txBody>
      </p:sp>
    </p:spTree>
    <p:extLst>
      <p:ext uri="{BB962C8B-B14F-4D97-AF65-F5344CB8AC3E}">
        <p14:creationId xmlns:p14="http://schemas.microsoft.com/office/powerpoint/2010/main" val="39670812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Stage-Gate is a structured decision-making process. Instead of automatically continuing a project because time or money has already been invested, each gate asks whether the project still deserves additional resources.</a:t>
            </a:r>
          </a:p>
          <a:p>
            <a:endParaRPr lang="en-US" dirty="0"/>
          </a:p>
        </p:txBody>
      </p:sp>
      <p:sp>
        <p:nvSpPr>
          <p:cNvPr id="4" name="Slide Number Placeholder 3"/>
          <p:cNvSpPr>
            <a:spLocks noGrp="1"/>
          </p:cNvSpPr>
          <p:nvPr>
            <p:ph type="sldNum" sz="quarter" idx="5"/>
          </p:nvPr>
        </p:nvSpPr>
        <p:spPr/>
        <p:txBody>
          <a:bodyPr/>
          <a:lstStyle/>
          <a:p>
            <a:fld id="{98A3887D-7684-42C1-8060-A632B3E365C2}" type="slidenum">
              <a:rPr lang="en-US" smtClean="0"/>
              <a:t>7</a:t>
            </a:fld>
            <a:endParaRPr lang="en-US"/>
          </a:p>
        </p:txBody>
      </p:sp>
    </p:spTree>
    <p:extLst>
      <p:ext uri="{BB962C8B-B14F-4D97-AF65-F5344CB8AC3E}">
        <p14:creationId xmlns:p14="http://schemas.microsoft.com/office/powerpoint/2010/main" val="1637917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E9F26-78E5-9542-67AC-ACC51A0E9187}"/>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518BC915-C28C-9B70-BDD7-9862E99B01C8}"/>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1D55D890-5507-BF13-0A2D-5C5081A7064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7CC31B04-A641-CCEB-24B4-779C316ED51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a:extLst>
              <a:ext uri="{FF2B5EF4-FFF2-40B4-BE49-F238E27FC236}">
                <a16:creationId xmlns:a16="http://schemas.microsoft.com/office/drawing/2014/main" id="{B647240B-3E13-71ED-E438-5CC7559A09A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Hybrid use best for approach</a:t>
            </a:r>
          </a:p>
        </p:txBody>
      </p:sp>
      <p:sp>
        <p:nvSpPr>
          <p:cNvPr id="6" name="Footer Placeholder 5">
            <a:extLst>
              <a:ext uri="{FF2B5EF4-FFF2-40B4-BE49-F238E27FC236}">
                <a16:creationId xmlns:a16="http://schemas.microsoft.com/office/drawing/2014/main" id="{CC3B9C33-055C-B092-4C3E-3CF634A5A516}"/>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1E21BDCC-21FD-D867-DC66-98D5DEC8CBB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3884220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79D24-6D2A-FFCF-6FC9-C4E32D7EBC3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DDF64E7E-E93F-53C9-159B-A8BC4F39BCF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36572460-0157-128B-4A01-D7DB03E3FC31}"/>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A3D7E562-14F7-AC4D-D962-FC57575F8783}"/>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a:extLst>
              <a:ext uri="{FF2B5EF4-FFF2-40B4-BE49-F238E27FC236}">
                <a16:creationId xmlns:a16="http://schemas.microsoft.com/office/drawing/2014/main" id="{BA2BA739-4C0F-4323-8E1C-19809D9982C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25</a:t>
            </a:r>
          </a:p>
        </p:txBody>
      </p:sp>
      <p:sp>
        <p:nvSpPr>
          <p:cNvPr id="6" name="Footer Placeholder 5">
            <a:extLst>
              <a:ext uri="{FF2B5EF4-FFF2-40B4-BE49-F238E27FC236}">
                <a16:creationId xmlns:a16="http://schemas.microsoft.com/office/drawing/2014/main" id="{FA6412B9-DEF3-659C-9613-F9E8298DCE6D}"/>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9C17AE77-8A16-4C70-E472-D566C0C14F64}"/>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1346578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Gantt chart focuses on project timelines, task durations, and dependencies. It helps teams visualize when activities will occur, how long they will take, and which tasks must be completed before others can begin. This makes it easier to plan schedules, track progress, and identify potential delays to key project milestones.</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A Kanban board focuses on workflow and current status. It helps teams visualize what is waiting to be started (Backlog), what is planned (To Do), what is actively being worked on (In Progress), and what has been completed (Done)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8EF2B-ECC1-A6F7-17DD-CA12B2A516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24056C-ADCA-EA27-68DF-FB6ADC8E7A9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278312E-F211-277D-4765-C448E447CBC3}"/>
              </a:ext>
            </a:extLst>
          </p:cNvPr>
          <p:cNvSpPr>
            <a:spLocks noGrp="1"/>
          </p:cNvSpPr>
          <p:nvPr>
            <p:ph type="body" idx="1"/>
          </p:nvPr>
        </p:nvSpPr>
        <p:spPr/>
        <p:txBody>
          <a:bodyPr/>
          <a:lstStyle/>
          <a:p>
            <a:pPr>
              <a:lnSpc>
                <a:spcPct val="90000"/>
              </a:lnSpc>
              <a:spcBef>
                <a:spcPts val="1000"/>
              </a:spcBef>
            </a:pPr>
            <a:endParaRPr lang="en-US" b="1" dirty="0">
              <a:latin typeface="Aptos"/>
              <a:ea typeface="Calibri"/>
              <a:cs typeface="Calibri"/>
            </a:endParaRPr>
          </a:p>
        </p:txBody>
      </p:sp>
      <p:sp>
        <p:nvSpPr>
          <p:cNvPr id="4" name="Slide Number Placeholder 3">
            <a:extLst>
              <a:ext uri="{FF2B5EF4-FFF2-40B4-BE49-F238E27FC236}">
                <a16:creationId xmlns:a16="http://schemas.microsoft.com/office/drawing/2014/main" id="{2421D9F6-4D05-E8FD-DAB8-C4270358909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A3887D-7684-42C1-8060-A632B3E365C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51495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PlaceHolder 1"/>
          <p:cNvSpPr>
            <a:spLocks noGrp="1" noRot="1" noChangeAspect="1"/>
          </p:cNvSpPr>
          <p:nvPr>
            <p:ph type="sldImg"/>
          </p:nvPr>
        </p:nvSpPr>
        <p:spPr>
          <a:xfrm>
            <a:off x="685800" y="1143000"/>
            <a:ext cx="5486400" cy="3086100"/>
          </a:xfrm>
          <a:prstGeom prst="rect">
            <a:avLst/>
          </a:prstGeom>
          <a:ln w="0">
            <a:noFill/>
          </a:ln>
        </p:spPr>
      </p:sp>
      <p:sp>
        <p:nvSpPr>
          <p:cNvPr id="126"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90000"/>
              </a:lnSpc>
              <a:spcBef>
                <a:spcPts val="1001"/>
              </a:spcBef>
              <a:buNone/>
              <a:tabLst>
                <a:tab pos="0" algn="l"/>
              </a:tabLst>
            </a:pPr>
            <a:endParaRPr lang="en-US" sz="2000" b="0" u="none" strike="noStrike" dirty="0">
              <a:solidFill>
                <a:srgbClr val="000000"/>
              </a:solidFill>
              <a:effectLst/>
              <a:uFillTx/>
              <a:latin typeface="Arial"/>
            </a:endParaRPr>
          </a:p>
        </p:txBody>
      </p:sp>
      <p:sp>
        <p:nvSpPr>
          <p:cNvPr id="127" name="PlaceHolder 3"/>
          <p:cNvSpPr>
            <a:spLocks noGrp="1"/>
          </p:cNvSpPr>
          <p:nvPr>
            <p:ph type="sldNum" idx="37"/>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rgbClr val="000000"/>
                </a:solidFill>
                <a:effectLst/>
                <a:uFillTx/>
                <a:latin typeface="Aptos"/>
                <a:ea typeface="+mn-ea"/>
              </a:defRPr>
            </a:lvl1pPr>
          </a:lstStyle>
          <a:p>
            <a:pPr marL="0" marR="0" lvl="0" indent="0" algn="r" defTabSz="914400" rtl="0" eaLnBrk="1" fontAlgn="auto" latinLnBrk="0" hangingPunct="1">
              <a:lnSpc>
                <a:spcPct val="100000"/>
              </a:lnSpc>
              <a:spcBef>
                <a:spcPts val="0"/>
              </a:spcBef>
              <a:spcAft>
                <a:spcPts val="0"/>
              </a:spcAft>
              <a:buClrTx/>
              <a:buSzTx/>
              <a:buFontTx/>
              <a:buNone/>
              <a:tabLst>
                <a:tab pos="0" algn="l"/>
              </a:tabLst>
              <a:defRPr/>
            </a:pPr>
            <a:fld id="{5A55F819-26BC-449F-ACBD-227C2648736B}" type="slidenum">
              <a:rPr kumimoji="0" lang="en-US" sz="1200" b="0" i="0" u="none" strike="noStrike" kern="1200" cap="none" spc="0" normalizeH="0" baseline="0" noProof="0">
                <a:ln>
                  <a:noFill/>
                </a:ln>
                <a:solidFill>
                  <a:srgbClr val="000000"/>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tab pos="0" algn="l"/>
                </a:tabLst>
                <a:defRPr/>
              </a:pPr>
              <a:t>14</a:t>
            </a:fld>
            <a:endParaRPr kumimoji="0" lang="en-US" sz="1200" b="0" i="0" u="none" strike="noStrike" kern="1200" cap="none" spc="0" normalizeH="0" baseline="0" noProof="0">
              <a:ln>
                <a:noFill/>
              </a:ln>
              <a:solidFill>
                <a:srgbClr val="000000"/>
              </a:solidFill>
              <a:effectLst/>
              <a:uLnTx/>
              <a:uFillTx/>
              <a:latin typeface="Times New Roman"/>
              <a:ea typeface="+mn-ea"/>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PlaceHolder 1"/>
          <p:cNvSpPr>
            <a:spLocks noGrp="1" noRot="1" noChangeAspect="1"/>
          </p:cNvSpPr>
          <p:nvPr>
            <p:ph type="sldImg"/>
          </p:nvPr>
        </p:nvSpPr>
        <p:spPr>
          <a:xfrm>
            <a:off x="685800" y="1143000"/>
            <a:ext cx="5486400" cy="3086100"/>
          </a:xfrm>
          <a:prstGeom prst="rect">
            <a:avLst/>
          </a:prstGeom>
          <a:ln w="0">
            <a:noFill/>
          </a:ln>
        </p:spPr>
      </p:sp>
      <p:sp>
        <p:nvSpPr>
          <p:cNvPr id="129"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gn="l">
              <a:lnSpc>
                <a:spcPct val="100000"/>
              </a:lnSpc>
              <a:buNone/>
              <a:tabLst>
                <a:tab pos="0" algn="l"/>
              </a:tabLst>
            </a:pPr>
            <a:r>
              <a:rPr lang="en-US" sz="2000" b="1" u="none" strike="noStrike">
                <a:solidFill>
                  <a:srgbClr val="000000"/>
                </a:solidFill>
                <a:effectLst/>
                <a:uFillTx/>
                <a:latin typeface="Arial"/>
              </a:rPr>
              <a:t>Technical Communication</a:t>
            </a:r>
            <a:endParaRPr lang="en-US" sz="2000" b="0" u="none" strike="noStrike">
              <a:solidFill>
                <a:srgbClr val="000000"/>
              </a:solidFill>
              <a:effectLst/>
              <a:uFillTx/>
              <a:latin typeface="Arial"/>
            </a:endParaRPr>
          </a:p>
          <a:p>
            <a:pPr marL="171360" indent="-171360" algn="l">
              <a:lnSpc>
                <a:spcPct val="100000"/>
              </a:lnSpc>
              <a:buClr>
                <a:srgbClr val="000000"/>
              </a:buClr>
              <a:buFont typeface="Arial,Sans-Serif"/>
              <a:buChar char="•"/>
              <a:tabLst>
                <a:tab pos="0" algn="l"/>
              </a:tabLst>
            </a:pPr>
            <a:r>
              <a:rPr lang="en-US" sz="2000" b="0" u="none" strike="noStrike">
                <a:solidFill>
                  <a:srgbClr val="000000"/>
                </a:solidFill>
                <a:effectLst/>
                <a:uFillTx/>
                <a:latin typeface="Arial"/>
              </a:rPr>
              <a:t>🔬 </a:t>
            </a:r>
            <a:r>
              <a:rPr lang="en-US" sz="2000" b="1" u="none" strike="noStrike">
                <a:solidFill>
                  <a:srgbClr val="000000"/>
                </a:solidFill>
                <a:effectLst/>
                <a:uFillTx/>
                <a:latin typeface="Arial"/>
              </a:rPr>
              <a:t>Explain to non-technical stakeholders</a:t>
            </a:r>
            <a:r>
              <a:rPr lang="en-US" sz="2000" b="0" u="none" strike="noStrike">
                <a:solidFill>
                  <a:srgbClr val="000000"/>
                </a:solidFill>
                <a:effectLst/>
                <a:uFillTx/>
                <a:latin typeface="Arial"/>
              </a:rPr>
              <a:t> → simplify complex science</a:t>
            </a:r>
          </a:p>
          <a:p>
            <a:pPr marL="171360" indent="-171360" algn="l">
              <a:lnSpc>
                <a:spcPct val="100000"/>
              </a:lnSpc>
              <a:buClr>
                <a:srgbClr val="000000"/>
              </a:buClr>
              <a:buFont typeface="Arial,Sans-Serif"/>
              <a:buChar char="•"/>
              <a:tabLst>
                <a:tab pos="0" algn="l"/>
              </a:tabLst>
            </a:pPr>
            <a:r>
              <a:rPr lang="en-US" sz="2000" b="0" u="none" strike="noStrike">
                <a:solidFill>
                  <a:srgbClr val="000000"/>
                </a:solidFill>
                <a:effectLst/>
                <a:uFillTx/>
                <a:latin typeface="Arial"/>
              </a:rPr>
              <a:t>📊 </a:t>
            </a:r>
            <a:r>
              <a:rPr lang="en-US" sz="2000" b="1" u="none" strike="noStrike">
                <a:solidFill>
                  <a:srgbClr val="000000"/>
                </a:solidFill>
                <a:effectLst/>
                <a:uFillTx/>
                <a:latin typeface="Arial"/>
              </a:rPr>
              <a:t>Present to leadership &amp; teams</a:t>
            </a:r>
            <a:r>
              <a:rPr lang="en-US" sz="2000" b="0" u="none" strike="noStrike">
                <a:solidFill>
                  <a:srgbClr val="000000"/>
                </a:solidFill>
                <a:effectLst/>
                <a:uFillTx/>
                <a:latin typeface="Arial"/>
              </a:rPr>
              <a:t> → speak to scientists &amp; non-scientists; translate complex science into clear, understandable insights for leadership or business teams</a:t>
            </a:r>
          </a:p>
          <a:p>
            <a:pPr marL="171360" indent="-171360" algn="l">
              <a:lnSpc>
                <a:spcPct val="100000"/>
              </a:lnSpc>
              <a:buClr>
                <a:srgbClr val="000000"/>
              </a:buClr>
              <a:buFont typeface="Arial,Sans-Serif"/>
              <a:buChar char="•"/>
              <a:tabLst>
                <a:tab pos="0" algn="l"/>
              </a:tabLst>
            </a:pPr>
            <a:r>
              <a:rPr lang="en-US" sz="2000" b="0" u="none" strike="noStrike">
                <a:solidFill>
                  <a:srgbClr val="000000"/>
                </a:solidFill>
                <a:effectLst/>
                <a:uFillTx/>
                <a:latin typeface="Arial"/>
              </a:rPr>
              <a:t>⏱️ </a:t>
            </a:r>
            <a:r>
              <a:rPr lang="en-US" sz="2000" b="1" u="none" strike="noStrike">
                <a:solidFill>
                  <a:srgbClr val="000000"/>
                </a:solidFill>
                <a:effectLst/>
                <a:uFillTx/>
                <a:latin typeface="Arial"/>
              </a:rPr>
              <a:t>Summarize in 30 seconds</a:t>
            </a:r>
            <a:r>
              <a:rPr lang="en-US" sz="2000" b="0" u="none" strike="noStrike">
                <a:solidFill>
                  <a:srgbClr val="000000"/>
                </a:solidFill>
                <a:effectLst/>
                <a:uFillTx/>
                <a:latin typeface="Arial"/>
              </a:rPr>
              <a:t> → concise messaging; Short, structured summaries and concise reports save time and ensure alignment.</a:t>
            </a:r>
          </a:p>
          <a:p>
            <a:pPr marL="171360" indent="-171360" algn="l">
              <a:lnSpc>
                <a:spcPct val="100000"/>
              </a:lnSpc>
              <a:buClr>
                <a:srgbClr val="000000"/>
              </a:buClr>
              <a:buFont typeface="Arial,Sans-Serif"/>
              <a:buChar char="•"/>
              <a:tabLst>
                <a:tab pos="0" algn="l"/>
              </a:tabLst>
            </a:pPr>
            <a:r>
              <a:rPr lang="en-US" sz="2000" b="0" u="none" strike="noStrike">
                <a:solidFill>
                  <a:srgbClr val="000000"/>
                </a:solidFill>
                <a:effectLst/>
                <a:uFillTx/>
                <a:latin typeface="Arial"/>
              </a:rPr>
              <a:t>📝 </a:t>
            </a:r>
            <a:r>
              <a:rPr lang="en-US" sz="2000" b="1" u="none" strike="noStrike">
                <a:solidFill>
                  <a:srgbClr val="000000"/>
                </a:solidFill>
                <a:effectLst/>
                <a:uFillTx/>
                <a:latin typeface="Arial"/>
              </a:rPr>
              <a:t>Clear emails &amp; reports</a:t>
            </a:r>
            <a:r>
              <a:rPr lang="en-US" sz="2000" b="0" u="none" strike="noStrike">
                <a:solidFill>
                  <a:srgbClr val="000000"/>
                </a:solidFill>
                <a:effectLst/>
                <a:uFillTx/>
                <a:latin typeface="Arial"/>
              </a:rPr>
              <a:t> → precise and actionable</a:t>
            </a:r>
          </a:p>
          <a:p>
            <a:pPr indent="0" algn="l">
              <a:lnSpc>
                <a:spcPct val="100000"/>
              </a:lnSpc>
              <a:buNone/>
              <a:tabLst>
                <a:tab pos="0" algn="l"/>
              </a:tabLst>
            </a:pPr>
            <a:r>
              <a:rPr lang="en-US" sz="2000" b="1" u="none" strike="noStrike">
                <a:solidFill>
                  <a:srgbClr val="000000"/>
                </a:solidFill>
                <a:effectLst/>
                <a:uFillTx/>
                <a:latin typeface="Arial"/>
              </a:rPr>
              <a:t>Networking &amp; Practice</a:t>
            </a:r>
            <a:endParaRPr lang="en-US" sz="2000" b="0" u="none" strike="noStrike">
              <a:solidFill>
                <a:srgbClr val="000000"/>
              </a:solidFill>
              <a:effectLst/>
              <a:uFillTx/>
              <a:latin typeface="Arial"/>
            </a:endParaRPr>
          </a:p>
          <a:p>
            <a:pPr marL="171360" indent="-171360" algn="l">
              <a:lnSpc>
                <a:spcPct val="100000"/>
              </a:lnSpc>
              <a:buClr>
                <a:srgbClr val="000000"/>
              </a:buClr>
              <a:buFont typeface="Arial,Sans-Serif"/>
              <a:buChar char="•"/>
              <a:tabLst>
                <a:tab pos="0" algn="l"/>
              </a:tabLst>
            </a:pPr>
            <a:r>
              <a:rPr lang="en-US" sz="2000" b="0" u="none" strike="noStrike">
                <a:solidFill>
                  <a:srgbClr val="000000"/>
                </a:solidFill>
                <a:effectLst/>
                <a:uFillTx/>
                <a:latin typeface="Arial"/>
              </a:rPr>
              <a:t>🤝 </a:t>
            </a:r>
            <a:r>
              <a:rPr lang="en-US" sz="2000" b="1" u="none" strike="noStrike">
                <a:solidFill>
                  <a:srgbClr val="000000"/>
                </a:solidFill>
                <a:effectLst/>
                <a:uFillTx/>
                <a:latin typeface="Arial"/>
              </a:rPr>
              <a:t>Find allies</a:t>
            </a:r>
            <a:r>
              <a:rPr lang="en-US" sz="2000" b="0" u="none" strike="noStrike">
                <a:solidFill>
                  <a:srgbClr val="000000"/>
                </a:solidFill>
                <a:effectLst/>
                <a:uFillTx/>
                <a:latin typeface="Arial"/>
              </a:rPr>
              <a:t> → advisors, alumni, mentors, career center; Advisors, mentors, and alumni provide feedback, referrals, and shadowing opportunities to accelerate growth</a:t>
            </a:r>
          </a:p>
          <a:p>
            <a:pPr marL="171360" indent="-171360" algn="l">
              <a:lnSpc>
                <a:spcPct val="100000"/>
              </a:lnSpc>
              <a:buClr>
                <a:srgbClr val="000000"/>
              </a:buClr>
              <a:buFont typeface="Arial,Sans-Serif"/>
              <a:buChar char="•"/>
              <a:tabLst>
                <a:tab pos="0" algn="l"/>
              </a:tabLst>
            </a:pPr>
            <a:r>
              <a:rPr lang="en-US" sz="2000" b="0" u="none" strike="noStrike">
                <a:solidFill>
                  <a:srgbClr val="000000"/>
                </a:solidFill>
                <a:effectLst/>
                <a:uFillTx/>
                <a:latin typeface="Arial"/>
              </a:rPr>
              <a:t>💬 </a:t>
            </a:r>
            <a:r>
              <a:rPr lang="en-US" sz="2000" b="1" u="none" strike="noStrike">
                <a:solidFill>
                  <a:srgbClr val="000000"/>
                </a:solidFill>
                <a:effectLst/>
                <a:uFillTx/>
                <a:latin typeface="Arial"/>
              </a:rPr>
              <a:t>Ask for feedback &amp; opportunities</a:t>
            </a:r>
            <a:r>
              <a:rPr lang="en-US" sz="2000" b="0" u="none" strike="noStrike">
                <a:solidFill>
                  <a:srgbClr val="000000"/>
                </a:solidFill>
                <a:effectLst/>
                <a:uFillTx/>
                <a:latin typeface="Arial"/>
              </a:rPr>
              <a:t> → referrals, shadowing, guidance</a:t>
            </a:r>
          </a:p>
          <a:p>
            <a:pPr marL="171360" indent="-171360" algn="l">
              <a:lnSpc>
                <a:spcPct val="100000"/>
              </a:lnSpc>
              <a:buClr>
                <a:srgbClr val="000000"/>
              </a:buClr>
              <a:buFont typeface="Arial,Sans-Serif"/>
              <a:buChar char="•"/>
              <a:tabLst>
                <a:tab pos="0" algn="l"/>
              </a:tabLst>
            </a:pPr>
            <a:r>
              <a:rPr lang="en-US" sz="2000" b="0" u="none" strike="noStrike">
                <a:solidFill>
                  <a:srgbClr val="000000"/>
                </a:solidFill>
                <a:effectLst/>
                <a:uFillTx/>
                <a:latin typeface="Arial"/>
              </a:rPr>
              <a:t>⭐ </a:t>
            </a:r>
            <a:r>
              <a:rPr lang="en-US" sz="2000" b="1" u="none" strike="noStrike">
                <a:solidFill>
                  <a:srgbClr val="000000"/>
                </a:solidFill>
                <a:effectLst/>
                <a:uFillTx/>
                <a:latin typeface="Arial"/>
              </a:rPr>
              <a:t>STAR for interviews</a:t>
            </a:r>
            <a:r>
              <a:rPr lang="en-US" sz="2000" b="0" u="none" strike="noStrike">
                <a:solidFill>
                  <a:srgbClr val="000000"/>
                </a:solidFill>
                <a:effectLst/>
                <a:uFillTx/>
                <a:latin typeface="Arial"/>
              </a:rPr>
              <a:t> → structured storytelling; </a:t>
            </a:r>
          </a:p>
          <a:p>
            <a:pPr marL="171360" indent="-171360" algn="l">
              <a:lnSpc>
                <a:spcPct val="100000"/>
              </a:lnSpc>
              <a:buClr>
                <a:srgbClr val="000000"/>
              </a:buClr>
              <a:buFont typeface="Arial,Sans-Serif"/>
              <a:buChar char="•"/>
              <a:tabLst>
                <a:tab pos="0" algn="l"/>
              </a:tabLst>
            </a:pPr>
            <a:r>
              <a:rPr lang="en-US" sz="2000" b="0" u="none" strike="noStrike">
                <a:solidFill>
                  <a:srgbClr val="000000"/>
                </a:solidFill>
                <a:effectLst/>
                <a:uFillTx/>
                <a:latin typeface="Arial"/>
              </a:rPr>
              <a:t>🎤 </a:t>
            </a:r>
            <a:r>
              <a:rPr lang="en-US" sz="2000" b="1" u="none" strike="noStrike">
                <a:solidFill>
                  <a:srgbClr val="000000"/>
                </a:solidFill>
                <a:effectLst/>
                <a:uFillTx/>
                <a:latin typeface="Arial"/>
              </a:rPr>
              <a:t>Elevator pitches</a:t>
            </a:r>
            <a:r>
              <a:rPr lang="en-US" sz="2000" b="0" u="none" strike="noStrike">
                <a:solidFill>
                  <a:srgbClr val="000000"/>
                </a:solidFill>
                <a:effectLst/>
                <a:uFillTx/>
                <a:latin typeface="Arial"/>
              </a:rPr>
              <a:t> → networking-ready </a:t>
            </a:r>
            <a:r>
              <a:rPr lang="en-US" sz="2000" b="1" u="none" strike="noStrike">
                <a:solidFill>
                  <a:srgbClr val="000000"/>
                </a:solidFill>
                <a:effectLst/>
                <a:uFillTx/>
                <a:latin typeface="Arial"/>
              </a:rPr>
              <a:t>Practice storytelling &amp; pitching</a:t>
            </a:r>
            <a:endParaRPr lang="en-US" sz="2000" b="0" u="none" strike="noStrike">
              <a:solidFill>
                <a:srgbClr val="000000"/>
              </a:solidFill>
              <a:effectLst/>
              <a:uFillTx/>
              <a:latin typeface="Arial"/>
            </a:endParaRPr>
          </a:p>
          <a:p>
            <a:pPr indent="0" algn="l">
              <a:lnSpc>
                <a:spcPct val="100000"/>
              </a:lnSpc>
              <a:buNone/>
              <a:tabLst>
                <a:tab pos="0" algn="l"/>
              </a:tabLst>
            </a:pPr>
            <a:r>
              <a:rPr lang="en-US" sz="2000" b="0" u="none" strike="noStrike">
                <a:solidFill>
                  <a:srgbClr val="000000"/>
                </a:solidFill>
                <a:effectLst/>
                <a:uFillTx/>
                <a:latin typeface="Arial"/>
              </a:rPr>
              <a:t>STAR stories for interviews and elevator pitches for networking ensure you communicate your impact clearly.</a:t>
            </a:r>
          </a:p>
          <a:p>
            <a:pPr indent="0" algn="l">
              <a:lnSpc>
                <a:spcPct val="100000"/>
              </a:lnSpc>
              <a:buNone/>
              <a:tabLst>
                <a:tab pos="0" algn="l"/>
              </a:tabLst>
            </a:pPr>
            <a:endParaRPr lang="en-US" sz="2000" b="0" u="none" strike="noStrike">
              <a:solidFill>
                <a:srgbClr val="000000"/>
              </a:solidFill>
              <a:effectLst/>
              <a:uFillTx/>
              <a:latin typeface="Arial"/>
            </a:endParaRPr>
          </a:p>
          <a:p>
            <a:pPr marL="171360" indent="-171360" algn="l">
              <a:lnSpc>
                <a:spcPct val="100000"/>
              </a:lnSpc>
              <a:buClr>
                <a:srgbClr val="000000"/>
              </a:buClr>
              <a:buFont typeface="Arial,Sans-Serif"/>
              <a:buChar char="•"/>
              <a:tabLst>
                <a:tab pos="0" algn="l"/>
              </a:tabLst>
            </a:pPr>
            <a:r>
              <a:rPr lang="en-US" sz="2000" b="0" u="none" strike="noStrike">
                <a:solidFill>
                  <a:srgbClr val="000000"/>
                </a:solidFill>
                <a:effectLst/>
                <a:uFillTx/>
                <a:latin typeface="Arial"/>
              </a:rPr>
              <a:t>👂 </a:t>
            </a:r>
            <a:r>
              <a:rPr lang="en-US" sz="2000" b="1" u="none" strike="noStrike">
                <a:solidFill>
                  <a:srgbClr val="000000"/>
                </a:solidFill>
                <a:effectLst/>
                <a:uFillTx/>
                <a:latin typeface="Arial"/>
              </a:rPr>
              <a:t>Listen &amp; frame for collaboration</a:t>
            </a:r>
            <a:r>
              <a:rPr lang="en-US" sz="2000" b="0" u="none" strike="noStrike">
                <a:solidFill>
                  <a:srgbClr val="000000"/>
                </a:solidFill>
                <a:effectLst/>
                <a:uFillTx/>
                <a:latin typeface="Arial"/>
              </a:rPr>
              <a:t> → build trust across teams</a:t>
            </a:r>
          </a:p>
          <a:p>
            <a:pPr marL="171360" indent="-171360" algn="l">
              <a:lnSpc>
                <a:spcPct val="100000"/>
              </a:lnSpc>
              <a:buClr>
                <a:srgbClr val="000000"/>
              </a:buClr>
              <a:buFont typeface="Arial,Sans-Serif"/>
              <a:buChar char="•"/>
              <a:tabLst>
                <a:tab pos="0" algn="l"/>
              </a:tabLst>
            </a:pPr>
            <a:r>
              <a:rPr lang="en-US" sz="2000" b="0" u="none" strike="noStrike">
                <a:solidFill>
                  <a:srgbClr val="000000"/>
                </a:solidFill>
                <a:effectLst/>
                <a:uFillTx/>
                <a:latin typeface="Arial"/>
              </a:rPr>
              <a:t>💡 </a:t>
            </a:r>
            <a:r>
              <a:rPr lang="en-US" sz="2000" b="1" u="none" strike="noStrike">
                <a:solidFill>
                  <a:srgbClr val="000000"/>
                </a:solidFill>
                <a:effectLst/>
                <a:uFillTx/>
                <a:latin typeface="Arial"/>
              </a:rPr>
              <a:t>Advocate for value</a:t>
            </a:r>
            <a:r>
              <a:rPr lang="en-US" sz="2000" b="0" u="none" strike="noStrike">
                <a:solidFill>
                  <a:srgbClr val="000000"/>
                </a:solidFill>
                <a:effectLst/>
                <a:uFillTx/>
                <a:latin typeface="Arial"/>
              </a:rPr>
              <a:t> → Confidently negotiate salary, benefits, and job scope by framing accomplishments and potential contributions.</a:t>
            </a:r>
          </a:p>
          <a:p>
            <a:pPr indent="0" algn="l">
              <a:lnSpc>
                <a:spcPct val="100000"/>
              </a:lnSpc>
              <a:buNone/>
              <a:tabLst>
                <a:tab pos="0" algn="l"/>
              </a:tabLst>
            </a:pPr>
            <a:endParaRPr lang="en-US" sz="2000" b="0" u="none" strike="noStrike">
              <a:solidFill>
                <a:srgbClr val="000000"/>
              </a:solidFill>
              <a:effectLst/>
              <a:uFillTx/>
              <a:latin typeface="Arial"/>
            </a:endParaRPr>
          </a:p>
          <a:p>
            <a:pPr indent="0" algn="l">
              <a:lnSpc>
                <a:spcPct val="90000"/>
              </a:lnSpc>
              <a:spcBef>
                <a:spcPts val="1001"/>
              </a:spcBef>
              <a:buNone/>
              <a:tabLst>
                <a:tab pos="0" algn="l"/>
              </a:tabLst>
            </a:pPr>
            <a:endParaRPr lang="en-US" sz="2000" b="0" u="none" strike="noStrike">
              <a:solidFill>
                <a:srgbClr val="000000"/>
              </a:solidFill>
              <a:effectLst/>
              <a:uFillTx/>
              <a:latin typeface="Arial"/>
            </a:endParaRPr>
          </a:p>
        </p:txBody>
      </p:sp>
      <p:sp>
        <p:nvSpPr>
          <p:cNvPr id="130" name="PlaceHolder 3"/>
          <p:cNvSpPr>
            <a:spLocks noGrp="1"/>
          </p:cNvSpPr>
          <p:nvPr>
            <p:ph type="sldNum" idx="38"/>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rgbClr val="000000"/>
                </a:solidFill>
                <a:effectLst/>
                <a:uFillTx/>
                <a:latin typeface="Aptos"/>
                <a:ea typeface="+mn-ea"/>
              </a:defRPr>
            </a:lvl1pPr>
          </a:lstStyle>
          <a:p>
            <a:pPr marL="0" marR="0" lvl="0" indent="0" algn="r" defTabSz="914400" rtl="0" eaLnBrk="1" fontAlgn="auto" latinLnBrk="0" hangingPunct="1">
              <a:lnSpc>
                <a:spcPct val="100000"/>
              </a:lnSpc>
              <a:spcBef>
                <a:spcPts val="0"/>
              </a:spcBef>
              <a:spcAft>
                <a:spcPts val="0"/>
              </a:spcAft>
              <a:buClrTx/>
              <a:buSzTx/>
              <a:buFontTx/>
              <a:buNone/>
              <a:tabLst>
                <a:tab pos="0" algn="l"/>
              </a:tabLst>
              <a:defRPr/>
            </a:pPr>
            <a:fld id="{E4FF8D5A-1862-4553-A9CE-C1A0C3FDCF8B}" type="slidenum">
              <a:rPr kumimoji="0" lang="en-US" sz="1200" b="0" i="0" u="none" strike="noStrike" kern="1200" cap="none" spc="0" normalizeH="0" baseline="0" noProof="0">
                <a:ln>
                  <a:noFill/>
                </a:ln>
                <a:solidFill>
                  <a:srgbClr val="000000"/>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tab pos="0" algn="l"/>
                </a:tabLst>
                <a:defRPr/>
              </a:pPr>
              <a:t>15</a:t>
            </a:fld>
            <a:endParaRPr kumimoji="0" lang="en-US" sz="1200" b="0" i="0" u="none" strike="noStrike" kern="1200" cap="none" spc="0" normalizeH="0" baseline="0" noProof="0">
              <a:ln>
                <a:noFill/>
              </a:ln>
              <a:solidFill>
                <a:srgbClr val="000000"/>
              </a:solidFill>
              <a:effectLst/>
              <a:uLnTx/>
              <a:uFillTx/>
              <a:latin typeface="Times New Roman"/>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8EF2B-ECC1-A6F7-17DD-CA12B2A516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24056C-ADCA-EA27-68DF-FB6ADC8E7A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78312E-F211-277D-4765-C448E447CBC3}"/>
              </a:ext>
            </a:extLst>
          </p:cNvPr>
          <p:cNvSpPr>
            <a:spLocks noGrp="1"/>
          </p:cNvSpPr>
          <p:nvPr>
            <p:ph type="body" idx="1"/>
          </p:nvPr>
        </p:nvSpPr>
        <p:spPr/>
        <p:txBody>
          <a:bodyPr/>
          <a:lstStyle/>
          <a:p>
            <a:pPr>
              <a:lnSpc>
                <a:spcPct val="90000"/>
              </a:lnSpc>
              <a:spcBef>
                <a:spcPts val="1000"/>
              </a:spcBef>
            </a:pPr>
            <a:endParaRPr lang="en-US" b="1" dirty="0">
              <a:latin typeface="Aptos"/>
              <a:ea typeface="Calibri"/>
              <a:cs typeface="Calibri"/>
            </a:endParaRPr>
          </a:p>
        </p:txBody>
      </p:sp>
      <p:sp>
        <p:nvSpPr>
          <p:cNvPr id="4" name="Slide Number Placeholder 3">
            <a:extLst>
              <a:ext uri="{FF2B5EF4-FFF2-40B4-BE49-F238E27FC236}">
                <a16:creationId xmlns:a16="http://schemas.microsoft.com/office/drawing/2014/main" id="{2421D9F6-4D05-E8FD-DAB8-C4270358909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A3887D-7684-42C1-8060-A632B3E365C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5149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a:lnSpc>
                <a:spcPct val="115000"/>
              </a:lnSpc>
              <a:buNone/>
            </a:pPr>
            <a:endParaRPr lang="en-US" dirty="0"/>
          </a:p>
        </p:txBody>
      </p:sp>
      <p:sp>
        <p:nvSpPr>
          <p:cNvPr id="4" name="Slide Number Placeholder 3"/>
          <p:cNvSpPr>
            <a:spLocks noGrp="1"/>
          </p:cNvSpPr>
          <p:nvPr>
            <p:ph type="sldNum" sz="quarter" idx="5"/>
          </p:nvPr>
        </p:nvSpPr>
        <p:spPr/>
        <p:txBody>
          <a:bodyPr/>
          <a:lstStyle/>
          <a:p>
            <a:fld id="{98A3887D-7684-42C1-8060-A632B3E365C2}" type="slidenum">
              <a:rPr lang="en-US" smtClean="0"/>
              <a:t>18</a:t>
            </a:fld>
            <a:endParaRPr lang="en-US" dirty="0"/>
          </a:p>
        </p:txBody>
      </p:sp>
    </p:spTree>
    <p:extLst>
      <p:ext uri="{BB962C8B-B14F-4D97-AF65-F5344CB8AC3E}">
        <p14:creationId xmlns:p14="http://schemas.microsoft.com/office/powerpoint/2010/main" val="42821320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300C0-F86A-A275-D7DA-212A5D7B5E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2E81F1-736F-DD4B-3072-0C2522E2109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5E85BC5-BD11-152A-7E20-7E2496154B17}"/>
              </a:ext>
            </a:extLst>
          </p:cNvPr>
          <p:cNvSpPr>
            <a:spLocks noGrp="1"/>
          </p:cNvSpPr>
          <p:nvPr>
            <p:ph type="body" idx="1"/>
          </p:nvPr>
        </p:nvSpPr>
        <p:spPr/>
        <p:txBody>
          <a:bodyPr/>
          <a:lstStyle/>
          <a:p>
            <a:pPr>
              <a:lnSpc>
                <a:spcPct val="90000"/>
              </a:lnSpc>
              <a:spcBef>
                <a:spcPts val="1000"/>
              </a:spcBef>
            </a:pPr>
            <a:r>
              <a:rPr lang="en-US" b="1" u="sng" dirty="0">
                <a:latin typeface="Aptos"/>
                <a:ea typeface="Calibri"/>
                <a:cs typeface="Calibri"/>
              </a:rPr>
              <a:t>TEDS:</a:t>
            </a:r>
          </a:p>
          <a:p>
            <a:pPr marL="171450" indent="-171450">
              <a:lnSpc>
                <a:spcPct val="90000"/>
              </a:lnSpc>
              <a:spcBef>
                <a:spcPts val="1000"/>
              </a:spcBef>
              <a:buFontTx/>
              <a:buChar char="-"/>
            </a:pPr>
            <a:r>
              <a:rPr lang="en-US" b="0" dirty="0">
                <a:latin typeface="Aptos"/>
                <a:ea typeface="Calibri"/>
                <a:cs typeface="Calibri"/>
              </a:rPr>
              <a:t>Tell me more…</a:t>
            </a:r>
          </a:p>
          <a:p>
            <a:pPr marL="171450" indent="-171450">
              <a:lnSpc>
                <a:spcPct val="90000"/>
              </a:lnSpc>
              <a:spcBef>
                <a:spcPts val="1000"/>
              </a:spcBef>
              <a:buFontTx/>
              <a:buChar char="-"/>
            </a:pPr>
            <a:r>
              <a:rPr lang="en-US" b="0" dirty="0">
                <a:latin typeface="Aptos"/>
                <a:ea typeface="Calibri"/>
                <a:cs typeface="Calibri"/>
              </a:rPr>
              <a:t>Explain that process…</a:t>
            </a:r>
          </a:p>
          <a:p>
            <a:pPr marL="171450" indent="-171450">
              <a:lnSpc>
                <a:spcPct val="90000"/>
              </a:lnSpc>
              <a:spcBef>
                <a:spcPts val="1000"/>
              </a:spcBef>
              <a:buFontTx/>
              <a:buChar char="-"/>
            </a:pPr>
            <a:r>
              <a:rPr lang="en-US" b="0" dirty="0">
                <a:latin typeface="Aptos"/>
                <a:ea typeface="Calibri"/>
                <a:cs typeface="Calibri"/>
              </a:rPr>
              <a:t>Describe what good would look like…</a:t>
            </a:r>
          </a:p>
          <a:p>
            <a:pPr marL="171450" indent="-171450">
              <a:lnSpc>
                <a:spcPct val="90000"/>
              </a:lnSpc>
              <a:spcBef>
                <a:spcPts val="1000"/>
              </a:spcBef>
              <a:buFontTx/>
              <a:buChar char="-"/>
            </a:pPr>
            <a:r>
              <a:rPr lang="en-US" b="0" dirty="0">
                <a:latin typeface="Aptos"/>
                <a:ea typeface="Calibri"/>
                <a:cs typeface="Calibri"/>
              </a:rPr>
              <a:t>Share your perspective on…</a:t>
            </a:r>
          </a:p>
          <a:p>
            <a:pPr marL="0" indent="0">
              <a:lnSpc>
                <a:spcPct val="100000"/>
              </a:lnSpc>
              <a:spcBef>
                <a:spcPts val="1000"/>
              </a:spcBef>
              <a:buFontTx/>
              <a:buNone/>
            </a:pPr>
            <a:r>
              <a:rPr lang="en-US" b="1" dirty="0">
                <a:latin typeface="Aptos"/>
                <a:ea typeface="Calibri"/>
                <a:cs typeface="Calibri"/>
              </a:rPr>
              <a:t>Source: </a:t>
            </a:r>
            <a:r>
              <a:rPr lang="en-US" dirty="0"/>
              <a:t>https://www.exec-comm.com/</a:t>
            </a:r>
            <a:endParaRPr lang="en-US" b="0" dirty="0">
              <a:latin typeface="Aptos"/>
              <a:ea typeface="Calibri"/>
              <a:cs typeface="Calibri"/>
            </a:endParaRPr>
          </a:p>
        </p:txBody>
      </p:sp>
      <p:sp>
        <p:nvSpPr>
          <p:cNvPr id="4" name="Slide Number Placeholder 3">
            <a:extLst>
              <a:ext uri="{FF2B5EF4-FFF2-40B4-BE49-F238E27FC236}">
                <a16:creationId xmlns:a16="http://schemas.microsoft.com/office/drawing/2014/main" id="{92EB5E80-C233-0715-3657-8AB3FBC27F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A3887D-7684-42C1-8060-A632B3E365C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412122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300C0-F86A-A275-D7DA-212A5D7B5E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2E81F1-736F-DD4B-3072-0C2522E210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E85BC5-BD11-152A-7E20-7E2496154B17}"/>
              </a:ext>
            </a:extLst>
          </p:cNvPr>
          <p:cNvSpPr>
            <a:spLocks noGrp="1"/>
          </p:cNvSpPr>
          <p:nvPr>
            <p:ph type="body" idx="1"/>
          </p:nvPr>
        </p:nvSpPr>
        <p:spPr/>
        <p:txBody>
          <a:bodyPr/>
          <a:lstStyle/>
          <a:p>
            <a:pPr>
              <a:lnSpc>
                <a:spcPct val="90000"/>
              </a:lnSpc>
              <a:spcBef>
                <a:spcPts val="1000"/>
              </a:spcBef>
            </a:pPr>
            <a:endParaRPr lang="en-US" b="1" dirty="0">
              <a:latin typeface="Aptos"/>
              <a:ea typeface="Calibri"/>
              <a:cs typeface="Calibri"/>
            </a:endParaRPr>
          </a:p>
        </p:txBody>
      </p:sp>
      <p:sp>
        <p:nvSpPr>
          <p:cNvPr id="4" name="Slide Number Placeholder 3">
            <a:extLst>
              <a:ext uri="{FF2B5EF4-FFF2-40B4-BE49-F238E27FC236}">
                <a16:creationId xmlns:a16="http://schemas.microsoft.com/office/drawing/2014/main" id="{92EB5E80-C233-0715-3657-8AB3FBC27F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A3887D-7684-42C1-8060-A632B3E365C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41212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7DADE-A9C1-1589-EE81-93C4B0E22F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3E493FE-5EDA-E43C-337A-A9826381D9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523FF1D-28ED-70DB-6278-CA286E12972F}"/>
              </a:ext>
            </a:extLst>
          </p:cNvPr>
          <p:cNvSpPr>
            <a:spLocks noGrp="1"/>
          </p:cNvSpPr>
          <p:nvPr>
            <p:ph type="dt" sz="half" idx="10"/>
          </p:nvPr>
        </p:nvSpPr>
        <p:spPr/>
        <p:txBody>
          <a:bodyPr/>
          <a:lstStyle/>
          <a:p>
            <a:fld id="{7CAB9065-05C2-4ADE-AD26-AB055F1131B1}" type="datetimeFigureOut">
              <a:rPr lang="en-US" smtClean="0"/>
              <a:t>10/26/2026</a:t>
            </a:fld>
            <a:endParaRPr lang="en-US" dirty="0"/>
          </a:p>
        </p:txBody>
      </p:sp>
      <p:sp>
        <p:nvSpPr>
          <p:cNvPr id="5" name="Footer Placeholder 4">
            <a:extLst>
              <a:ext uri="{FF2B5EF4-FFF2-40B4-BE49-F238E27FC236}">
                <a16:creationId xmlns:a16="http://schemas.microsoft.com/office/drawing/2014/main" id="{28FA40AC-5F8B-95D8-A293-AEC9BD5657F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B86CC91-6178-DD15-02C0-4034404D04C8}"/>
              </a:ext>
            </a:extLst>
          </p:cNvPr>
          <p:cNvSpPr>
            <a:spLocks noGrp="1"/>
          </p:cNvSpPr>
          <p:nvPr>
            <p:ph type="sldNum" sz="quarter" idx="12"/>
          </p:nvPr>
        </p:nvSpPr>
        <p:spPr/>
        <p:txBody>
          <a:bodyPr/>
          <a:lstStyle/>
          <a:p>
            <a:fld id="{93848DEA-519E-4CEF-9051-93353FF7356B}" type="slidenum">
              <a:rPr lang="en-US" smtClean="0"/>
              <a:t>‹#›</a:t>
            </a:fld>
            <a:endParaRPr lang="en-US" dirty="0"/>
          </a:p>
        </p:txBody>
      </p:sp>
    </p:spTree>
    <p:extLst>
      <p:ext uri="{BB962C8B-B14F-4D97-AF65-F5344CB8AC3E}">
        <p14:creationId xmlns:p14="http://schemas.microsoft.com/office/powerpoint/2010/main" val="4092327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82ED3-918A-B6ED-A433-4401ACC756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7808E6-E226-A93B-53EB-8E59055596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D54D04-873B-D1E4-FF4A-F406843B2113}"/>
              </a:ext>
            </a:extLst>
          </p:cNvPr>
          <p:cNvSpPr>
            <a:spLocks noGrp="1"/>
          </p:cNvSpPr>
          <p:nvPr>
            <p:ph type="dt" sz="half" idx="10"/>
          </p:nvPr>
        </p:nvSpPr>
        <p:spPr/>
        <p:txBody>
          <a:bodyPr/>
          <a:lstStyle/>
          <a:p>
            <a:fld id="{7CAB9065-05C2-4ADE-AD26-AB055F1131B1}" type="datetimeFigureOut">
              <a:rPr lang="en-US" smtClean="0"/>
              <a:t>10/26/2026</a:t>
            </a:fld>
            <a:endParaRPr lang="en-US" dirty="0"/>
          </a:p>
        </p:txBody>
      </p:sp>
      <p:sp>
        <p:nvSpPr>
          <p:cNvPr id="5" name="Footer Placeholder 4">
            <a:extLst>
              <a:ext uri="{FF2B5EF4-FFF2-40B4-BE49-F238E27FC236}">
                <a16:creationId xmlns:a16="http://schemas.microsoft.com/office/drawing/2014/main" id="{2F2B6F89-3930-0B61-4EB0-872C878D129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7DC3E5D-BEEB-AEBD-2352-DF3C31A05099}"/>
              </a:ext>
            </a:extLst>
          </p:cNvPr>
          <p:cNvSpPr>
            <a:spLocks noGrp="1"/>
          </p:cNvSpPr>
          <p:nvPr>
            <p:ph type="sldNum" sz="quarter" idx="12"/>
          </p:nvPr>
        </p:nvSpPr>
        <p:spPr/>
        <p:txBody>
          <a:bodyPr/>
          <a:lstStyle/>
          <a:p>
            <a:fld id="{93848DEA-519E-4CEF-9051-93353FF7356B}" type="slidenum">
              <a:rPr lang="en-US" smtClean="0"/>
              <a:t>‹#›</a:t>
            </a:fld>
            <a:endParaRPr lang="en-US" dirty="0"/>
          </a:p>
        </p:txBody>
      </p:sp>
    </p:spTree>
    <p:extLst>
      <p:ext uri="{BB962C8B-B14F-4D97-AF65-F5344CB8AC3E}">
        <p14:creationId xmlns:p14="http://schemas.microsoft.com/office/powerpoint/2010/main" val="2699006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9402A-CE66-FDA3-D57F-9D49EFEF72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264EC01-D24E-392A-A14E-481A6AD36D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94A1BC-07D0-9E1F-C1C2-214EBC58A7D3}"/>
              </a:ext>
            </a:extLst>
          </p:cNvPr>
          <p:cNvSpPr>
            <a:spLocks noGrp="1"/>
          </p:cNvSpPr>
          <p:nvPr>
            <p:ph type="dt" sz="half" idx="10"/>
          </p:nvPr>
        </p:nvSpPr>
        <p:spPr/>
        <p:txBody>
          <a:bodyPr/>
          <a:lstStyle/>
          <a:p>
            <a:fld id="{7CAB9065-05C2-4ADE-AD26-AB055F1131B1}" type="datetimeFigureOut">
              <a:rPr lang="en-US" smtClean="0"/>
              <a:t>10/26/2026</a:t>
            </a:fld>
            <a:endParaRPr lang="en-US" dirty="0"/>
          </a:p>
        </p:txBody>
      </p:sp>
      <p:sp>
        <p:nvSpPr>
          <p:cNvPr id="5" name="Footer Placeholder 4">
            <a:extLst>
              <a:ext uri="{FF2B5EF4-FFF2-40B4-BE49-F238E27FC236}">
                <a16:creationId xmlns:a16="http://schemas.microsoft.com/office/drawing/2014/main" id="{95F02199-F07E-D59B-0EED-C243F60600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02F95C-7A8A-7AED-4379-BF5ABA65B4BE}"/>
              </a:ext>
            </a:extLst>
          </p:cNvPr>
          <p:cNvSpPr>
            <a:spLocks noGrp="1"/>
          </p:cNvSpPr>
          <p:nvPr>
            <p:ph type="sldNum" sz="quarter" idx="12"/>
          </p:nvPr>
        </p:nvSpPr>
        <p:spPr/>
        <p:txBody>
          <a:bodyPr/>
          <a:lstStyle/>
          <a:p>
            <a:fld id="{93848DEA-519E-4CEF-9051-93353FF7356B}" type="slidenum">
              <a:rPr lang="en-US" smtClean="0"/>
              <a:t>‹#›</a:t>
            </a:fld>
            <a:endParaRPr lang="en-US" dirty="0"/>
          </a:p>
        </p:txBody>
      </p:sp>
    </p:spTree>
    <p:extLst>
      <p:ext uri="{BB962C8B-B14F-4D97-AF65-F5344CB8AC3E}">
        <p14:creationId xmlns:p14="http://schemas.microsoft.com/office/powerpoint/2010/main" val="956360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A9835-F572-06A7-F5EF-519BFF646A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B9091C-9C7C-DC37-5928-5813F93269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A82839-9A93-24E7-EF00-1B9F2BA06ED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CEE93DC-805D-F512-DF36-ECDC473F4107}"/>
              </a:ext>
            </a:extLst>
          </p:cNvPr>
          <p:cNvSpPr>
            <a:spLocks noGrp="1"/>
          </p:cNvSpPr>
          <p:nvPr>
            <p:ph type="dt" sz="half" idx="10"/>
          </p:nvPr>
        </p:nvSpPr>
        <p:spPr/>
        <p:txBody>
          <a:bodyPr/>
          <a:lstStyle/>
          <a:p>
            <a:fld id="{7CAB9065-05C2-4ADE-AD26-AB055F1131B1}" type="datetimeFigureOut">
              <a:rPr lang="en-US" smtClean="0"/>
              <a:t>10/26/2026</a:t>
            </a:fld>
            <a:endParaRPr lang="en-US" dirty="0"/>
          </a:p>
        </p:txBody>
      </p:sp>
      <p:sp>
        <p:nvSpPr>
          <p:cNvPr id="6" name="Footer Placeholder 5">
            <a:extLst>
              <a:ext uri="{FF2B5EF4-FFF2-40B4-BE49-F238E27FC236}">
                <a16:creationId xmlns:a16="http://schemas.microsoft.com/office/drawing/2014/main" id="{215B9E5D-FDDE-1FF2-9CB6-867124E01C2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0536B74-708B-7E7D-3018-E1A44A7C186E}"/>
              </a:ext>
            </a:extLst>
          </p:cNvPr>
          <p:cNvSpPr>
            <a:spLocks noGrp="1"/>
          </p:cNvSpPr>
          <p:nvPr>
            <p:ph type="sldNum" sz="quarter" idx="12"/>
          </p:nvPr>
        </p:nvSpPr>
        <p:spPr/>
        <p:txBody>
          <a:bodyPr/>
          <a:lstStyle/>
          <a:p>
            <a:fld id="{93848DEA-519E-4CEF-9051-93353FF7356B}" type="slidenum">
              <a:rPr lang="en-US" smtClean="0"/>
              <a:t>‹#›</a:t>
            </a:fld>
            <a:endParaRPr lang="en-US" dirty="0"/>
          </a:p>
        </p:txBody>
      </p:sp>
    </p:spTree>
    <p:extLst>
      <p:ext uri="{BB962C8B-B14F-4D97-AF65-F5344CB8AC3E}">
        <p14:creationId xmlns:p14="http://schemas.microsoft.com/office/powerpoint/2010/main" val="2540996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C0548-4EFF-0670-B3D9-6B67CA0FB44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8ED64D3-91FE-F6D3-CC76-103639067C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5D9D8D-1C83-7683-DEBE-438F4FB376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9EE79ED-BC43-461E-970F-E9093A1B6E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502492-7EB6-78B4-FEDA-9C3611D190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02010-80B6-972B-5E0E-48F7190F0064}"/>
              </a:ext>
            </a:extLst>
          </p:cNvPr>
          <p:cNvSpPr>
            <a:spLocks noGrp="1"/>
          </p:cNvSpPr>
          <p:nvPr>
            <p:ph type="dt" sz="half" idx="10"/>
          </p:nvPr>
        </p:nvSpPr>
        <p:spPr/>
        <p:txBody>
          <a:bodyPr/>
          <a:lstStyle/>
          <a:p>
            <a:fld id="{7CAB9065-05C2-4ADE-AD26-AB055F1131B1}" type="datetimeFigureOut">
              <a:rPr lang="en-US" smtClean="0"/>
              <a:t>10/26/2026</a:t>
            </a:fld>
            <a:endParaRPr lang="en-US" dirty="0"/>
          </a:p>
        </p:txBody>
      </p:sp>
      <p:sp>
        <p:nvSpPr>
          <p:cNvPr id="8" name="Footer Placeholder 7">
            <a:extLst>
              <a:ext uri="{FF2B5EF4-FFF2-40B4-BE49-F238E27FC236}">
                <a16:creationId xmlns:a16="http://schemas.microsoft.com/office/drawing/2014/main" id="{C7DBE755-59FA-77D5-02F9-E28A6ED8FA3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44C4297-C662-FACD-57B0-E593E62DDA03}"/>
              </a:ext>
            </a:extLst>
          </p:cNvPr>
          <p:cNvSpPr>
            <a:spLocks noGrp="1"/>
          </p:cNvSpPr>
          <p:nvPr>
            <p:ph type="sldNum" sz="quarter" idx="12"/>
          </p:nvPr>
        </p:nvSpPr>
        <p:spPr/>
        <p:txBody>
          <a:bodyPr/>
          <a:lstStyle/>
          <a:p>
            <a:fld id="{93848DEA-519E-4CEF-9051-93353FF7356B}" type="slidenum">
              <a:rPr lang="en-US" smtClean="0"/>
              <a:t>‹#›</a:t>
            </a:fld>
            <a:endParaRPr lang="en-US" dirty="0"/>
          </a:p>
        </p:txBody>
      </p:sp>
    </p:spTree>
    <p:extLst>
      <p:ext uri="{BB962C8B-B14F-4D97-AF65-F5344CB8AC3E}">
        <p14:creationId xmlns:p14="http://schemas.microsoft.com/office/powerpoint/2010/main" val="682235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B3AE9-F810-0332-2126-71DD3022F67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7DD33CE-D142-8399-2009-A6FE0D7F9A12}"/>
              </a:ext>
            </a:extLst>
          </p:cNvPr>
          <p:cNvSpPr>
            <a:spLocks noGrp="1"/>
          </p:cNvSpPr>
          <p:nvPr>
            <p:ph type="dt" sz="half" idx="10"/>
          </p:nvPr>
        </p:nvSpPr>
        <p:spPr/>
        <p:txBody>
          <a:bodyPr/>
          <a:lstStyle/>
          <a:p>
            <a:fld id="{7CAB9065-05C2-4ADE-AD26-AB055F1131B1}" type="datetimeFigureOut">
              <a:rPr lang="en-US" smtClean="0"/>
              <a:t>10/26/2026</a:t>
            </a:fld>
            <a:endParaRPr lang="en-US" dirty="0"/>
          </a:p>
        </p:txBody>
      </p:sp>
      <p:sp>
        <p:nvSpPr>
          <p:cNvPr id="4" name="Footer Placeholder 3">
            <a:extLst>
              <a:ext uri="{FF2B5EF4-FFF2-40B4-BE49-F238E27FC236}">
                <a16:creationId xmlns:a16="http://schemas.microsoft.com/office/drawing/2014/main" id="{759C6AC5-C155-575E-AC13-65BC5DE72CB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7586072-307D-8C1E-4236-864E634AC0E2}"/>
              </a:ext>
            </a:extLst>
          </p:cNvPr>
          <p:cNvSpPr>
            <a:spLocks noGrp="1"/>
          </p:cNvSpPr>
          <p:nvPr>
            <p:ph type="sldNum" sz="quarter" idx="12"/>
          </p:nvPr>
        </p:nvSpPr>
        <p:spPr/>
        <p:txBody>
          <a:bodyPr/>
          <a:lstStyle/>
          <a:p>
            <a:fld id="{93848DEA-519E-4CEF-9051-93353FF7356B}" type="slidenum">
              <a:rPr lang="en-US" smtClean="0"/>
              <a:t>‹#›</a:t>
            </a:fld>
            <a:endParaRPr lang="en-US" dirty="0"/>
          </a:p>
        </p:txBody>
      </p:sp>
    </p:spTree>
    <p:extLst>
      <p:ext uri="{BB962C8B-B14F-4D97-AF65-F5344CB8AC3E}">
        <p14:creationId xmlns:p14="http://schemas.microsoft.com/office/powerpoint/2010/main" val="960930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668FE7-4E20-356A-F123-C67EFDF26427}"/>
              </a:ext>
            </a:extLst>
          </p:cNvPr>
          <p:cNvSpPr>
            <a:spLocks noGrp="1"/>
          </p:cNvSpPr>
          <p:nvPr>
            <p:ph type="dt" sz="half" idx="10"/>
          </p:nvPr>
        </p:nvSpPr>
        <p:spPr/>
        <p:txBody>
          <a:bodyPr/>
          <a:lstStyle/>
          <a:p>
            <a:fld id="{7CAB9065-05C2-4ADE-AD26-AB055F1131B1}" type="datetimeFigureOut">
              <a:rPr lang="en-US" smtClean="0"/>
              <a:t>10/26/2026</a:t>
            </a:fld>
            <a:endParaRPr lang="en-US" dirty="0"/>
          </a:p>
        </p:txBody>
      </p:sp>
      <p:sp>
        <p:nvSpPr>
          <p:cNvPr id="3" name="Footer Placeholder 2">
            <a:extLst>
              <a:ext uri="{FF2B5EF4-FFF2-40B4-BE49-F238E27FC236}">
                <a16:creationId xmlns:a16="http://schemas.microsoft.com/office/drawing/2014/main" id="{1AA9B10B-036F-F7DD-7A85-4FB578C1F5E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2228736-A67C-8A23-A59A-2BAEA1F73776}"/>
              </a:ext>
            </a:extLst>
          </p:cNvPr>
          <p:cNvSpPr>
            <a:spLocks noGrp="1"/>
          </p:cNvSpPr>
          <p:nvPr>
            <p:ph type="sldNum" sz="quarter" idx="12"/>
          </p:nvPr>
        </p:nvSpPr>
        <p:spPr/>
        <p:txBody>
          <a:bodyPr/>
          <a:lstStyle/>
          <a:p>
            <a:fld id="{93848DEA-519E-4CEF-9051-93353FF7356B}" type="slidenum">
              <a:rPr lang="en-US" smtClean="0"/>
              <a:t>‹#›</a:t>
            </a:fld>
            <a:endParaRPr lang="en-US" dirty="0"/>
          </a:p>
        </p:txBody>
      </p:sp>
    </p:spTree>
    <p:extLst>
      <p:ext uri="{BB962C8B-B14F-4D97-AF65-F5344CB8AC3E}">
        <p14:creationId xmlns:p14="http://schemas.microsoft.com/office/powerpoint/2010/main" val="3928142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81898-3225-3635-C528-88CBDA65EB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02D647C-5BC8-387E-365A-755B8ECF6E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9B9E09-75D7-7879-EFC3-AE9A907AA7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1604F2-4CB9-67A0-EE9A-013D5265F07B}"/>
              </a:ext>
            </a:extLst>
          </p:cNvPr>
          <p:cNvSpPr>
            <a:spLocks noGrp="1"/>
          </p:cNvSpPr>
          <p:nvPr>
            <p:ph type="dt" sz="half" idx="10"/>
          </p:nvPr>
        </p:nvSpPr>
        <p:spPr/>
        <p:txBody>
          <a:bodyPr/>
          <a:lstStyle/>
          <a:p>
            <a:fld id="{7CAB9065-05C2-4ADE-AD26-AB055F1131B1}" type="datetimeFigureOut">
              <a:rPr lang="en-US" smtClean="0"/>
              <a:t>10/26/2026</a:t>
            </a:fld>
            <a:endParaRPr lang="en-US" dirty="0"/>
          </a:p>
        </p:txBody>
      </p:sp>
      <p:sp>
        <p:nvSpPr>
          <p:cNvPr id="6" name="Footer Placeholder 5">
            <a:extLst>
              <a:ext uri="{FF2B5EF4-FFF2-40B4-BE49-F238E27FC236}">
                <a16:creationId xmlns:a16="http://schemas.microsoft.com/office/drawing/2014/main" id="{B5CFBB94-2C61-985A-978D-2EA7F9A9AF0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0504DE0-BBEA-3F86-871A-2A617B98CE18}"/>
              </a:ext>
            </a:extLst>
          </p:cNvPr>
          <p:cNvSpPr>
            <a:spLocks noGrp="1"/>
          </p:cNvSpPr>
          <p:nvPr>
            <p:ph type="sldNum" sz="quarter" idx="12"/>
          </p:nvPr>
        </p:nvSpPr>
        <p:spPr/>
        <p:txBody>
          <a:bodyPr/>
          <a:lstStyle/>
          <a:p>
            <a:fld id="{93848DEA-519E-4CEF-9051-93353FF7356B}" type="slidenum">
              <a:rPr lang="en-US" smtClean="0"/>
              <a:t>‹#›</a:t>
            </a:fld>
            <a:endParaRPr lang="en-US" dirty="0"/>
          </a:p>
        </p:txBody>
      </p:sp>
    </p:spTree>
    <p:extLst>
      <p:ext uri="{BB962C8B-B14F-4D97-AF65-F5344CB8AC3E}">
        <p14:creationId xmlns:p14="http://schemas.microsoft.com/office/powerpoint/2010/main" val="3051697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398F0-7FA1-6F74-0FFA-06C6CEEC9B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B684880-B011-6CA9-5703-0883EB6D83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23B162FC-EC2E-F650-4527-29EA8AA36E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288E1C-522E-1800-6303-7E5093902001}"/>
              </a:ext>
            </a:extLst>
          </p:cNvPr>
          <p:cNvSpPr>
            <a:spLocks noGrp="1"/>
          </p:cNvSpPr>
          <p:nvPr>
            <p:ph type="dt" sz="half" idx="10"/>
          </p:nvPr>
        </p:nvSpPr>
        <p:spPr/>
        <p:txBody>
          <a:bodyPr/>
          <a:lstStyle/>
          <a:p>
            <a:fld id="{7CAB9065-05C2-4ADE-AD26-AB055F1131B1}" type="datetimeFigureOut">
              <a:rPr lang="en-US" smtClean="0"/>
              <a:t>10/26/2026</a:t>
            </a:fld>
            <a:endParaRPr lang="en-US" dirty="0"/>
          </a:p>
        </p:txBody>
      </p:sp>
      <p:sp>
        <p:nvSpPr>
          <p:cNvPr id="6" name="Footer Placeholder 5">
            <a:extLst>
              <a:ext uri="{FF2B5EF4-FFF2-40B4-BE49-F238E27FC236}">
                <a16:creationId xmlns:a16="http://schemas.microsoft.com/office/drawing/2014/main" id="{EFA7531C-FE90-1583-0295-042E67DC9E8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3676D69-B495-4B6A-0A76-EB3C307E28BC}"/>
              </a:ext>
            </a:extLst>
          </p:cNvPr>
          <p:cNvSpPr>
            <a:spLocks noGrp="1"/>
          </p:cNvSpPr>
          <p:nvPr>
            <p:ph type="sldNum" sz="quarter" idx="12"/>
          </p:nvPr>
        </p:nvSpPr>
        <p:spPr/>
        <p:txBody>
          <a:bodyPr/>
          <a:lstStyle/>
          <a:p>
            <a:fld id="{93848DEA-519E-4CEF-9051-93353FF7356B}" type="slidenum">
              <a:rPr lang="en-US" smtClean="0"/>
              <a:t>‹#›</a:t>
            </a:fld>
            <a:endParaRPr lang="en-US" dirty="0"/>
          </a:p>
        </p:txBody>
      </p:sp>
    </p:spTree>
    <p:extLst>
      <p:ext uri="{BB962C8B-B14F-4D97-AF65-F5344CB8AC3E}">
        <p14:creationId xmlns:p14="http://schemas.microsoft.com/office/powerpoint/2010/main" val="2558084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645BC-2BDC-B47C-92DA-4D73754741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01780ED-7295-850A-1282-CAFA297440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AC6E6A-2B99-1EE1-DD1C-ACE3986FB366}"/>
              </a:ext>
            </a:extLst>
          </p:cNvPr>
          <p:cNvSpPr>
            <a:spLocks noGrp="1"/>
          </p:cNvSpPr>
          <p:nvPr>
            <p:ph type="dt" sz="half" idx="10"/>
          </p:nvPr>
        </p:nvSpPr>
        <p:spPr/>
        <p:txBody>
          <a:bodyPr/>
          <a:lstStyle/>
          <a:p>
            <a:fld id="{7CAB9065-05C2-4ADE-AD26-AB055F1131B1}" type="datetimeFigureOut">
              <a:rPr lang="en-US" smtClean="0"/>
              <a:t>10/26/2026</a:t>
            </a:fld>
            <a:endParaRPr lang="en-US" dirty="0"/>
          </a:p>
        </p:txBody>
      </p:sp>
      <p:sp>
        <p:nvSpPr>
          <p:cNvPr id="5" name="Footer Placeholder 4">
            <a:extLst>
              <a:ext uri="{FF2B5EF4-FFF2-40B4-BE49-F238E27FC236}">
                <a16:creationId xmlns:a16="http://schemas.microsoft.com/office/drawing/2014/main" id="{7A795BAF-D829-678F-152A-D5FA134A3E9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10A1B9B-3DCD-70EF-6CE2-478CCF4BEE75}"/>
              </a:ext>
            </a:extLst>
          </p:cNvPr>
          <p:cNvSpPr>
            <a:spLocks noGrp="1"/>
          </p:cNvSpPr>
          <p:nvPr>
            <p:ph type="sldNum" sz="quarter" idx="12"/>
          </p:nvPr>
        </p:nvSpPr>
        <p:spPr/>
        <p:txBody>
          <a:bodyPr/>
          <a:lstStyle/>
          <a:p>
            <a:fld id="{93848DEA-519E-4CEF-9051-93353FF7356B}" type="slidenum">
              <a:rPr lang="en-US" smtClean="0"/>
              <a:t>‹#›</a:t>
            </a:fld>
            <a:endParaRPr lang="en-US" dirty="0"/>
          </a:p>
        </p:txBody>
      </p:sp>
    </p:spTree>
    <p:extLst>
      <p:ext uri="{BB962C8B-B14F-4D97-AF65-F5344CB8AC3E}">
        <p14:creationId xmlns:p14="http://schemas.microsoft.com/office/powerpoint/2010/main" val="2726705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6BF699-5BFF-321D-EF6D-107EBE22588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26C364-950E-B719-FEB7-9BEDC28862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BB0CB3-0456-61F5-3640-F3818BF07873}"/>
              </a:ext>
            </a:extLst>
          </p:cNvPr>
          <p:cNvSpPr>
            <a:spLocks noGrp="1"/>
          </p:cNvSpPr>
          <p:nvPr>
            <p:ph type="dt" sz="half" idx="10"/>
          </p:nvPr>
        </p:nvSpPr>
        <p:spPr/>
        <p:txBody>
          <a:bodyPr/>
          <a:lstStyle/>
          <a:p>
            <a:fld id="{7CAB9065-05C2-4ADE-AD26-AB055F1131B1}" type="datetimeFigureOut">
              <a:rPr lang="en-US" smtClean="0"/>
              <a:t>10/26/2026</a:t>
            </a:fld>
            <a:endParaRPr lang="en-US" dirty="0"/>
          </a:p>
        </p:txBody>
      </p:sp>
      <p:sp>
        <p:nvSpPr>
          <p:cNvPr id="5" name="Footer Placeholder 4">
            <a:extLst>
              <a:ext uri="{FF2B5EF4-FFF2-40B4-BE49-F238E27FC236}">
                <a16:creationId xmlns:a16="http://schemas.microsoft.com/office/drawing/2014/main" id="{26754B14-F1E5-7574-3777-22C77B0091B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C8FCC07-9C31-7377-F12C-CDFD19FE8CE2}"/>
              </a:ext>
            </a:extLst>
          </p:cNvPr>
          <p:cNvSpPr>
            <a:spLocks noGrp="1"/>
          </p:cNvSpPr>
          <p:nvPr>
            <p:ph type="sldNum" sz="quarter" idx="12"/>
          </p:nvPr>
        </p:nvSpPr>
        <p:spPr/>
        <p:txBody>
          <a:bodyPr/>
          <a:lstStyle/>
          <a:p>
            <a:fld id="{93848DEA-519E-4CEF-9051-93353FF7356B}" type="slidenum">
              <a:rPr lang="en-US" smtClean="0"/>
              <a:t>‹#›</a:t>
            </a:fld>
            <a:endParaRPr lang="en-US" dirty="0"/>
          </a:p>
        </p:txBody>
      </p:sp>
    </p:spTree>
    <p:extLst>
      <p:ext uri="{BB962C8B-B14F-4D97-AF65-F5344CB8AC3E}">
        <p14:creationId xmlns:p14="http://schemas.microsoft.com/office/powerpoint/2010/main" val="38592128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bg1">
            <a:lumMod val="95000"/>
          </a:schemeClr>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7E01617-EF19-DC4E-A132-EB0DE07BB942}"/>
              </a:ext>
            </a:extLst>
          </p:cNvPr>
          <p:cNvSpPr>
            <a:spLocks noGrp="1"/>
          </p:cNvSpPr>
          <p:nvPr>
            <p:ph type="title"/>
          </p:nvPr>
        </p:nvSpPr>
        <p:spPr>
          <a:xfrm>
            <a:off x="838200" y="323085"/>
            <a:ext cx="10515600" cy="580806"/>
          </a:xfrm>
          <a:prstGeom prst="rect">
            <a:avLst/>
          </a:prstGeom>
        </p:spPr>
        <p:txBody>
          <a:bodyPr>
            <a:normAutofit/>
          </a:bodyPr>
          <a:lstStyle>
            <a:lvl1pPr algn="ctr">
              <a:defRPr sz="3200"/>
            </a:lvl1pPr>
          </a:lstStyle>
          <a:p>
            <a:r>
              <a:rPr lang="en-US"/>
              <a:t>Click to edit Master title style</a:t>
            </a:r>
          </a:p>
        </p:txBody>
      </p:sp>
      <p:sp>
        <p:nvSpPr>
          <p:cNvPr id="9" name="Block Arc 8">
            <a:extLst>
              <a:ext uri="{FF2B5EF4-FFF2-40B4-BE49-F238E27FC236}">
                <a16:creationId xmlns:a16="http://schemas.microsoft.com/office/drawing/2014/main" id="{C5BF38EF-96F0-E840-9920-CE402EBE9E72}"/>
              </a:ext>
            </a:extLst>
          </p:cNvPr>
          <p:cNvSpPr/>
          <p:nvPr userDrawn="1"/>
        </p:nvSpPr>
        <p:spPr>
          <a:xfrm>
            <a:off x="393701" y="2555644"/>
            <a:ext cx="2578099" cy="2713542"/>
          </a:xfrm>
          <a:prstGeom prst="blockArc">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Oval 9">
            <a:extLst>
              <a:ext uri="{FF2B5EF4-FFF2-40B4-BE49-F238E27FC236}">
                <a16:creationId xmlns:a16="http://schemas.microsoft.com/office/drawing/2014/main" id="{060AA612-243F-E64D-9941-82A45D827B7B}"/>
              </a:ext>
            </a:extLst>
          </p:cNvPr>
          <p:cNvSpPr/>
          <p:nvPr userDrawn="1"/>
        </p:nvSpPr>
        <p:spPr>
          <a:xfrm>
            <a:off x="770733" y="2921000"/>
            <a:ext cx="1826978" cy="182697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Block Arc 18">
            <a:extLst>
              <a:ext uri="{FF2B5EF4-FFF2-40B4-BE49-F238E27FC236}">
                <a16:creationId xmlns:a16="http://schemas.microsoft.com/office/drawing/2014/main" id="{8956BECE-6ED5-7741-BA2D-98657AD10468}"/>
              </a:ext>
            </a:extLst>
          </p:cNvPr>
          <p:cNvSpPr/>
          <p:nvPr userDrawn="1"/>
        </p:nvSpPr>
        <p:spPr>
          <a:xfrm rot="10800000">
            <a:off x="2597711" y="2555644"/>
            <a:ext cx="2578099" cy="2713542"/>
          </a:xfrm>
          <a:prstGeom prst="blockArc">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Oval 19">
            <a:extLst>
              <a:ext uri="{FF2B5EF4-FFF2-40B4-BE49-F238E27FC236}">
                <a16:creationId xmlns:a16="http://schemas.microsoft.com/office/drawing/2014/main" id="{8889D48E-98B3-D14B-9AFF-17FE3256FB10}"/>
              </a:ext>
            </a:extLst>
          </p:cNvPr>
          <p:cNvSpPr/>
          <p:nvPr userDrawn="1"/>
        </p:nvSpPr>
        <p:spPr>
          <a:xfrm rot="10800000">
            <a:off x="2971800" y="2998926"/>
            <a:ext cx="1826978" cy="182697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Block Arc 20">
            <a:extLst>
              <a:ext uri="{FF2B5EF4-FFF2-40B4-BE49-F238E27FC236}">
                <a16:creationId xmlns:a16="http://schemas.microsoft.com/office/drawing/2014/main" id="{16FDE7D3-4CF9-5C4E-932B-160E466CBD08}"/>
              </a:ext>
            </a:extLst>
          </p:cNvPr>
          <p:cNvSpPr/>
          <p:nvPr userDrawn="1"/>
        </p:nvSpPr>
        <p:spPr>
          <a:xfrm>
            <a:off x="4798777" y="2555644"/>
            <a:ext cx="2578099" cy="2713542"/>
          </a:xfrm>
          <a:prstGeom prst="blockArc">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2" name="Oval 21">
            <a:extLst>
              <a:ext uri="{FF2B5EF4-FFF2-40B4-BE49-F238E27FC236}">
                <a16:creationId xmlns:a16="http://schemas.microsoft.com/office/drawing/2014/main" id="{8EC39EB9-63D8-7C40-99FB-8A086D00EEED}"/>
              </a:ext>
            </a:extLst>
          </p:cNvPr>
          <p:cNvSpPr/>
          <p:nvPr userDrawn="1"/>
        </p:nvSpPr>
        <p:spPr>
          <a:xfrm>
            <a:off x="5175809" y="2921000"/>
            <a:ext cx="1826978" cy="182697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Block Arc 22">
            <a:extLst>
              <a:ext uri="{FF2B5EF4-FFF2-40B4-BE49-F238E27FC236}">
                <a16:creationId xmlns:a16="http://schemas.microsoft.com/office/drawing/2014/main" id="{C1061FF9-BB40-034C-B2D9-2FAFC3ACA25B}"/>
              </a:ext>
            </a:extLst>
          </p:cNvPr>
          <p:cNvSpPr/>
          <p:nvPr userDrawn="1"/>
        </p:nvSpPr>
        <p:spPr>
          <a:xfrm rot="10800000">
            <a:off x="7002787" y="2555644"/>
            <a:ext cx="2578099" cy="2713542"/>
          </a:xfrm>
          <a:prstGeom prst="blockArc">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Oval 23">
            <a:extLst>
              <a:ext uri="{FF2B5EF4-FFF2-40B4-BE49-F238E27FC236}">
                <a16:creationId xmlns:a16="http://schemas.microsoft.com/office/drawing/2014/main" id="{BA2B2D42-B66A-4F4D-8F16-282A8C69BA08}"/>
              </a:ext>
            </a:extLst>
          </p:cNvPr>
          <p:cNvSpPr/>
          <p:nvPr userDrawn="1"/>
        </p:nvSpPr>
        <p:spPr>
          <a:xfrm rot="10800000">
            <a:off x="7376876" y="2998926"/>
            <a:ext cx="1826978" cy="182697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Block Arc 24">
            <a:extLst>
              <a:ext uri="{FF2B5EF4-FFF2-40B4-BE49-F238E27FC236}">
                <a16:creationId xmlns:a16="http://schemas.microsoft.com/office/drawing/2014/main" id="{3217943B-9636-4A49-8908-BD3EC7B5B706}"/>
              </a:ext>
            </a:extLst>
          </p:cNvPr>
          <p:cNvSpPr/>
          <p:nvPr userDrawn="1"/>
        </p:nvSpPr>
        <p:spPr>
          <a:xfrm>
            <a:off x="9203853" y="2555644"/>
            <a:ext cx="2578099" cy="2713542"/>
          </a:xfrm>
          <a:prstGeom prst="blockArc">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6" name="Oval 25">
            <a:extLst>
              <a:ext uri="{FF2B5EF4-FFF2-40B4-BE49-F238E27FC236}">
                <a16:creationId xmlns:a16="http://schemas.microsoft.com/office/drawing/2014/main" id="{4737DFDB-EAC3-D342-9FD0-235E7E64CE04}"/>
              </a:ext>
            </a:extLst>
          </p:cNvPr>
          <p:cNvSpPr/>
          <p:nvPr userDrawn="1"/>
        </p:nvSpPr>
        <p:spPr>
          <a:xfrm>
            <a:off x="9580885" y="2921000"/>
            <a:ext cx="1826978" cy="182697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Block Arc 28">
            <a:extLst>
              <a:ext uri="{FF2B5EF4-FFF2-40B4-BE49-F238E27FC236}">
                <a16:creationId xmlns:a16="http://schemas.microsoft.com/office/drawing/2014/main" id="{DB9F16A2-2EA8-4349-A0C6-D483FCE766B5}"/>
              </a:ext>
            </a:extLst>
          </p:cNvPr>
          <p:cNvSpPr/>
          <p:nvPr userDrawn="1"/>
        </p:nvSpPr>
        <p:spPr>
          <a:xfrm rot="10800000">
            <a:off x="11407863" y="2555644"/>
            <a:ext cx="2578099" cy="2713542"/>
          </a:xfrm>
          <a:prstGeom prst="blockArc">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0" name="Oval 29">
            <a:extLst>
              <a:ext uri="{FF2B5EF4-FFF2-40B4-BE49-F238E27FC236}">
                <a16:creationId xmlns:a16="http://schemas.microsoft.com/office/drawing/2014/main" id="{4B767515-6FFF-6C45-A841-22D921720A97}"/>
              </a:ext>
            </a:extLst>
          </p:cNvPr>
          <p:cNvSpPr/>
          <p:nvPr userDrawn="1"/>
        </p:nvSpPr>
        <p:spPr>
          <a:xfrm rot="10800000">
            <a:off x="11781952" y="2998926"/>
            <a:ext cx="1826978" cy="182697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Block Arc 30">
            <a:extLst>
              <a:ext uri="{FF2B5EF4-FFF2-40B4-BE49-F238E27FC236}">
                <a16:creationId xmlns:a16="http://schemas.microsoft.com/office/drawing/2014/main" id="{F6F3A917-9530-C943-AB93-2D763ABD2C2E}"/>
              </a:ext>
            </a:extLst>
          </p:cNvPr>
          <p:cNvSpPr/>
          <p:nvPr userDrawn="1"/>
        </p:nvSpPr>
        <p:spPr>
          <a:xfrm rot="10800000">
            <a:off x="-1807367" y="2555644"/>
            <a:ext cx="2578099" cy="2713542"/>
          </a:xfrm>
          <a:prstGeom prst="blockArc">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2" name="Oval 31">
            <a:extLst>
              <a:ext uri="{FF2B5EF4-FFF2-40B4-BE49-F238E27FC236}">
                <a16:creationId xmlns:a16="http://schemas.microsoft.com/office/drawing/2014/main" id="{67378E8A-4692-F843-94CC-106C138EDF3F}"/>
              </a:ext>
            </a:extLst>
          </p:cNvPr>
          <p:cNvSpPr/>
          <p:nvPr userDrawn="1"/>
        </p:nvSpPr>
        <p:spPr>
          <a:xfrm rot="10800000">
            <a:off x="-1433278" y="2998926"/>
            <a:ext cx="1826978" cy="182697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a:extLst>
              <a:ext uri="{FF2B5EF4-FFF2-40B4-BE49-F238E27FC236}">
                <a16:creationId xmlns:a16="http://schemas.microsoft.com/office/drawing/2014/main" id="{C21EB8AE-A81C-BA4A-AED6-4A281FF778D1}"/>
              </a:ext>
            </a:extLst>
          </p:cNvPr>
          <p:cNvSpPr/>
          <p:nvPr userDrawn="1"/>
        </p:nvSpPr>
        <p:spPr>
          <a:xfrm rot="10800000">
            <a:off x="892234" y="3042502"/>
            <a:ext cx="1583974" cy="158397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C975F9A5-4A1D-074F-8D79-53E206A421B4}"/>
              </a:ext>
            </a:extLst>
          </p:cNvPr>
          <p:cNvSpPr/>
          <p:nvPr userDrawn="1"/>
        </p:nvSpPr>
        <p:spPr>
          <a:xfrm rot="10800000">
            <a:off x="1008282" y="3164002"/>
            <a:ext cx="1331505" cy="133150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Oval 34">
            <a:extLst>
              <a:ext uri="{FF2B5EF4-FFF2-40B4-BE49-F238E27FC236}">
                <a16:creationId xmlns:a16="http://schemas.microsoft.com/office/drawing/2014/main" id="{D9302536-82FA-7E48-818D-CBFA17DDAEB4}"/>
              </a:ext>
            </a:extLst>
          </p:cNvPr>
          <p:cNvSpPr/>
          <p:nvPr userDrawn="1"/>
        </p:nvSpPr>
        <p:spPr>
          <a:xfrm rot="10800000">
            <a:off x="3093301" y="3120428"/>
            <a:ext cx="1583974" cy="158397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Oval 35">
            <a:extLst>
              <a:ext uri="{FF2B5EF4-FFF2-40B4-BE49-F238E27FC236}">
                <a16:creationId xmlns:a16="http://schemas.microsoft.com/office/drawing/2014/main" id="{712A6741-6C21-8C42-9FF1-FE316AD4D19F}"/>
              </a:ext>
            </a:extLst>
          </p:cNvPr>
          <p:cNvSpPr/>
          <p:nvPr userDrawn="1"/>
        </p:nvSpPr>
        <p:spPr>
          <a:xfrm rot="10800000">
            <a:off x="5304013" y="3037767"/>
            <a:ext cx="1583974" cy="158397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Oval 36">
            <a:extLst>
              <a:ext uri="{FF2B5EF4-FFF2-40B4-BE49-F238E27FC236}">
                <a16:creationId xmlns:a16="http://schemas.microsoft.com/office/drawing/2014/main" id="{96CC1217-5A9D-6142-8487-0845F6286B14}"/>
              </a:ext>
            </a:extLst>
          </p:cNvPr>
          <p:cNvSpPr/>
          <p:nvPr userDrawn="1"/>
        </p:nvSpPr>
        <p:spPr>
          <a:xfrm rot="10800000">
            <a:off x="7505078" y="3120428"/>
            <a:ext cx="1583974" cy="158397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Oval 37">
            <a:extLst>
              <a:ext uri="{FF2B5EF4-FFF2-40B4-BE49-F238E27FC236}">
                <a16:creationId xmlns:a16="http://schemas.microsoft.com/office/drawing/2014/main" id="{FDE9CA0B-74AB-354F-A466-2259609683D1}"/>
              </a:ext>
            </a:extLst>
          </p:cNvPr>
          <p:cNvSpPr/>
          <p:nvPr userDrawn="1"/>
        </p:nvSpPr>
        <p:spPr>
          <a:xfrm rot="10800000">
            <a:off x="9695686" y="3037767"/>
            <a:ext cx="1583974" cy="15839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a16="http://schemas.microsoft.com/office/drawing/2014/main" id="{4C7815C5-D168-2348-A2C8-3340E530FDB1}"/>
              </a:ext>
            </a:extLst>
          </p:cNvPr>
          <p:cNvSpPr/>
          <p:nvPr userDrawn="1"/>
        </p:nvSpPr>
        <p:spPr>
          <a:xfrm rot="10800000">
            <a:off x="3219534" y="3246662"/>
            <a:ext cx="1331505" cy="133150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Oval 39">
            <a:extLst>
              <a:ext uri="{FF2B5EF4-FFF2-40B4-BE49-F238E27FC236}">
                <a16:creationId xmlns:a16="http://schemas.microsoft.com/office/drawing/2014/main" id="{6A14DF22-4001-0A42-ABFD-1E742DDA9151}"/>
              </a:ext>
            </a:extLst>
          </p:cNvPr>
          <p:cNvSpPr/>
          <p:nvPr userDrawn="1"/>
        </p:nvSpPr>
        <p:spPr>
          <a:xfrm rot="10800000">
            <a:off x="5423546" y="3164000"/>
            <a:ext cx="1331505" cy="133150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Oval 40">
            <a:extLst>
              <a:ext uri="{FF2B5EF4-FFF2-40B4-BE49-F238E27FC236}">
                <a16:creationId xmlns:a16="http://schemas.microsoft.com/office/drawing/2014/main" id="{2D8A94DD-278D-094D-95C5-52BD411E9D54}"/>
              </a:ext>
            </a:extLst>
          </p:cNvPr>
          <p:cNvSpPr/>
          <p:nvPr userDrawn="1"/>
        </p:nvSpPr>
        <p:spPr>
          <a:xfrm rot="10800000">
            <a:off x="7631122" y="3246661"/>
            <a:ext cx="1331505" cy="133150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Oval 41">
            <a:extLst>
              <a:ext uri="{FF2B5EF4-FFF2-40B4-BE49-F238E27FC236}">
                <a16:creationId xmlns:a16="http://schemas.microsoft.com/office/drawing/2014/main" id="{37455E0B-CF3D-6B4B-8BCF-44F9698EB4A4}"/>
              </a:ext>
            </a:extLst>
          </p:cNvPr>
          <p:cNvSpPr/>
          <p:nvPr userDrawn="1"/>
        </p:nvSpPr>
        <p:spPr>
          <a:xfrm rot="10800000">
            <a:off x="9819403" y="3163999"/>
            <a:ext cx="1331505" cy="133150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6BC4089C-7D6C-864F-9121-49CA31A90FE5}"/>
              </a:ext>
            </a:extLst>
          </p:cNvPr>
          <p:cNvSpPr/>
          <p:nvPr userDrawn="1"/>
        </p:nvSpPr>
        <p:spPr>
          <a:xfrm>
            <a:off x="1623709" y="4583449"/>
            <a:ext cx="121024" cy="5720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5109E847-574F-494D-8FAE-427F8CAE97CF}"/>
              </a:ext>
            </a:extLst>
          </p:cNvPr>
          <p:cNvSpPr/>
          <p:nvPr userDrawn="1"/>
        </p:nvSpPr>
        <p:spPr>
          <a:xfrm>
            <a:off x="3824774" y="2548369"/>
            <a:ext cx="121024" cy="5720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99D8C32D-0B0D-DF4A-B371-511B230BD211}"/>
              </a:ext>
            </a:extLst>
          </p:cNvPr>
          <p:cNvSpPr/>
          <p:nvPr userDrawn="1"/>
        </p:nvSpPr>
        <p:spPr>
          <a:xfrm>
            <a:off x="6035487" y="4621738"/>
            <a:ext cx="121024" cy="57205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57415378-1541-3E4B-9E62-70FE844DEE7C}"/>
              </a:ext>
            </a:extLst>
          </p:cNvPr>
          <p:cNvSpPr/>
          <p:nvPr userDrawn="1"/>
        </p:nvSpPr>
        <p:spPr>
          <a:xfrm>
            <a:off x="8229853" y="2555644"/>
            <a:ext cx="121024" cy="5720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54F9DE7B-8949-EB4A-B888-D15EABCF5294}"/>
              </a:ext>
            </a:extLst>
          </p:cNvPr>
          <p:cNvSpPr/>
          <p:nvPr userDrawn="1"/>
        </p:nvSpPr>
        <p:spPr>
          <a:xfrm>
            <a:off x="10427162" y="4621738"/>
            <a:ext cx="121024" cy="572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Content Placeholder 52">
            <a:extLst>
              <a:ext uri="{FF2B5EF4-FFF2-40B4-BE49-F238E27FC236}">
                <a16:creationId xmlns:a16="http://schemas.microsoft.com/office/drawing/2014/main" id="{CA33E921-0B0C-224C-8C48-CE135C53E9EA}"/>
              </a:ext>
            </a:extLst>
          </p:cNvPr>
          <p:cNvSpPr>
            <a:spLocks noGrp="1"/>
          </p:cNvSpPr>
          <p:nvPr>
            <p:ph sz="quarter" idx="11" hasCustomPrompt="1"/>
          </p:nvPr>
        </p:nvSpPr>
        <p:spPr>
          <a:xfrm>
            <a:off x="3186063" y="3382913"/>
            <a:ext cx="1360488" cy="1317625"/>
          </a:xfrm>
          <a:prstGeom prst="rect">
            <a:avLst/>
          </a:prstGeom>
        </p:spPr>
        <p:txBody>
          <a:bodyPr>
            <a:normAutofit/>
          </a:bodyPr>
          <a:lstStyle>
            <a:lvl1pPr marL="0" indent="0" algn="ctr">
              <a:buNone/>
              <a:defRPr sz="7200" b="1">
                <a:solidFill>
                  <a:schemeClr val="accent3"/>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sz="7200" b="1"/>
              <a:t>2</a:t>
            </a:r>
            <a:endParaRPr lang="en-US"/>
          </a:p>
        </p:txBody>
      </p:sp>
      <p:sp>
        <p:nvSpPr>
          <p:cNvPr id="54" name="Content Placeholder 52">
            <a:extLst>
              <a:ext uri="{FF2B5EF4-FFF2-40B4-BE49-F238E27FC236}">
                <a16:creationId xmlns:a16="http://schemas.microsoft.com/office/drawing/2014/main" id="{9C158DD2-4D7B-6A4F-8B62-13F838E9D72E}"/>
              </a:ext>
            </a:extLst>
          </p:cNvPr>
          <p:cNvSpPr>
            <a:spLocks noGrp="1"/>
          </p:cNvSpPr>
          <p:nvPr>
            <p:ph sz="quarter" idx="12" hasCustomPrompt="1"/>
          </p:nvPr>
        </p:nvSpPr>
        <p:spPr>
          <a:xfrm>
            <a:off x="5407582" y="3304113"/>
            <a:ext cx="1360488" cy="1317625"/>
          </a:xfrm>
          <a:prstGeom prst="rect">
            <a:avLst/>
          </a:prstGeom>
        </p:spPr>
        <p:txBody>
          <a:bodyPr>
            <a:normAutofit/>
          </a:bodyPr>
          <a:lstStyle>
            <a:lvl1pPr marL="0" indent="0" algn="ctr">
              <a:buNone/>
              <a:defRPr sz="7200" b="1">
                <a:solidFill>
                  <a:schemeClr val="accent6"/>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sz="7200" b="1"/>
              <a:t>3</a:t>
            </a:r>
            <a:endParaRPr lang="en-US"/>
          </a:p>
        </p:txBody>
      </p:sp>
      <p:sp>
        <p:nvSpPr>
          <p:cNvPr id="55" name="Content Placeholder 52">
            <a:extLst>
              <a:ext uri="{FF2B5EF4-FFF2-40B4-BE49-F238E27FC236}">
                <a16:creationId xmlns:a16="http://schemas.microsoft.com/office/drawing/2014/main" id="{C2493382-3806-5542-B579-E9926181ABDE}"/>
              </a:ext>
            </a:extLst>
          </p:cNvPr>
          <p:cNvSpPr>
            <a:spLocks noGrp="1"/>
          </p:cNvSpPr>
          <p:nvPr>
            <p:ph sz="quarter" idx="13" hasCustomPrompt="1"/>
          </p:nvPr>
        </p:nvSpPr>
        <p:spPr>
          <a:xfrm>
            <a:off x="1012553" y="3302231"/>
            <a:ext cx="1360488" cy="1317625"/>
          </a:xfrm>
          <a:prstGeom prst="rect">
            <a:avLst/>
          </a:prstGeom>
        </p:spPr>
        <p:txBody>
          <a:bodyPr>
            <a:normAutofit/>
          </a:bodyPr>
          <a:lstStyle>
            <a:lvl1pPr marL="0" indent="0" algn="ctr">
              <a:buNone/>
              <a:defRPr sz="7200" b="1">
                <a:solidFill>
                  <a:schemeClr val="accent2"/>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sz="7200" b="1"/>
              <a:t>1</a:t>
            </a:r>
            <a:endParaRPr lang="en-US"/>
          </a:p>
        </p:txBody>
      </p:sp>
      <p:sp>
        <p:nvSpPr>
          <p:cNvPr id="56" name="Content Placeholder 52">
            <a:extLst>
              <a:ext uri="{FF2B5EF4-FFF2-40B4-BE49-F238E27FC236}">
                <a16:creationId xmlns:a16="http://schemas.microsoft.com/office/drawing/2014/main" id="{A78F5654-5911-2848-8E46-87D900C62C27}"/>
              </a:ext>
            </a:extLst>
          </p:cNvPr>
          <p:cNvSpPr>
            <a:spLocks noGrp="1"/>
          </p:cNvSpPr>
          <p:nvPr>
            <p:ph sz="quarter" idx="14" hasCustomPrompt="1"/>
          </p:nvPr>
        </p:nvSpPr>
        <p:spPr>
          <a:xfrm>
            <a:off x="7610121" y="3430353"/>
            <a:ext cx="1360488" cy="1317625"/>
          </a:xfrm>
          <a:prstGeom prst="rect">
            <a:avLst/>
          </a:prstGeom>
        </p:spPr>
        <p:txBody>
          <a:bodyPr>
            <a:normAutofit/>
          </a:bodyPr>
          <a:lstStyle>
            <a:lvl1pPr marL="0" indent="0" algn="ctr">
              <a:buNone/>
              <a:defRPr sz="7200" b="1">
                <a:solidFill>
                  <a:schemeClr val="accent4"/>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sz="7200" b="1"/>
              <a:t>4</a:t>
            </a:r>
            <a:endParaRPr lang="en-US"/>
          </a:p>
        </p:txBody>
      </p:sp>
      <p:sp>
        <p:nvSpPr>
          <p:cNvPr id="57" name="Content Placeholder 52">
            <a:extLst>
              <a:ext uri="{FF2B5EF4-FFF2-40B4-BE49-F238E27FC236}">
                <a16:creationId xmlns:a16="http://schemas.microsoft.com/office/drawing/2014/main" id="{B79E60AB-45C3-AE44-8411-D271F991F2F4}"/>
              </a:ext>
            </a:extLst>
          </p:cNvPr>
          <p:cNvSpPr>
            <a:spLocks noGrp="1"/>
          </p:cNvSpPr>
          <p:nvPr>
            <p:ph sz="quarter" idx="15" hasCustomPrompt="1"/>
          </p:nvPr>
        </p:nvSpPr>
        <p:spPr>
          <a:xfrm>
            <a:off x="9814130" y="3297135"/>
            <a:ext cx="1360488" cy="1317625"/>
          </a:xfrm>
          <a:prstGeom prst="rect">
            <a:avLst/>
          </a:prstGeom>
        </p:spPr>
        <p:txBody>
          <a:bodyPr>
            <a:normAutofit/>
          </a:bodyPr>
          <a:lstStyle>
            <a:lvl1pPr marL="0" indent="0" algn="ctr">
              <a:buNone/>
              <a:defRPr sz="7200" b="1">
                <a:solidFill>
                  <a:schemeClr val="accent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sz="7200" b="1"/>
              <a:t>5</a:t>
            </a:r>
            <a:endParaRPr lang="en-US"/>
          </a:p>
        </p:txBody>
      </p:sp>
      <p:sp>
        <p:nvSpPr>
          <p:cNvPr id="58" name="Oval 57">
            <a:extLst>
              <a:ext uri="{FF2B5EF4-FFF2-40B4-BE49-F238E27FC236}">
                <a16:creationId xmlns:a16="http://schemas.microsoft.com/office/drawing/2014/main" id="{CBF621AF-C719-BE47-8E64-EA0C75027FD8}"/>
              </a:ext>
            </a:extLst>
          </p:cNvPr>
          <p:cNvSpPr/>
          <p:nvPr userDrawn="1"/>
        </p:nvSpPr>
        <p:spPr>
          <a:xfrm rot="10800000">
            <a:off x="1526274" y="5120291"/>
            <a:ext cx="312952" cy="31295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Oval 58">
            <a:extLst>
              <a:ext uri="{FF2B5EF4-FFF2-40B4-BE49-F238E27FC236}">
                <a16:creationId xmlns:a16="http://schemas.microsoft.com/office/drawing/2014/main" id="{555621BC-6E19-FC48-A5BC-3E5CE2172F30}"/>
              </a:ext>
            </a:extLst>
          </p:cNvPr>
          <p:cNvSpPr/>
          <p:nvPr userDrawn="1"/>
        </p:nvSpPr>
        <p:spPr>
          <a:xfrm rot="10800000">
            <a:off x="3728810" y="2381306"/>
            <a:ext cx="312952" cy="31295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Oval 59">
            <a:extLst>
              <a:ext uri="{FF2B5EF4-FFF2-40B4-BE49-F238E27FC236}">
                <a16:creationId xmlns:a16="http://schemas.microsoft.com/office/drawing/2014/main" id="{549487CD-5979-724E-AAEF-949D213D7838}"/>
              </a:ext>
            </a:extLst>
          </p:cNvPr>
          <p:cNvSpPr/>
          <p:nvPr userDrawn="1"/>
        </p:nvSpPr>
        <p:spPr>
          <a:xfrm rot="10800000">
            <a:off x="5931350" y="5112710"/>
            <a:ext cx="312952" cy="31295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Oval 60">
            <a:extLst>
              <a:ext uri="{FF2B5EF4-FFF2-40B4-BE49-F238E27FC236}">
                <a16:creationId xmlns:a16="http://schemas.microsoft.com/office/drawing/2014/main" id="{65E18E7D-655E-894C-B86F-F8E4EAA84B05}"/>
              </a:ext>
            </a:extLst>
          </p:cNvPr>
          <p:cNvSpPr/>
          <p:nvPr userDrawn="1"/>
        </p:nvSpPr>
        <p:spPr>
          <a:xfrm rot="10800000">
            <a:off x="8133886" y="2374356"/>
            <a:ext cx="312952" cy="3129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Oval 61">
            <a:extLst>
              <a:ext uri="{FF2B5EF4-FFF2-40B4-BE49-F238E27FC236}">
                <a16:creationId xmlns:a16="http://schemas.microsoft.com/office/drawing/2014/main" id="{225ECBA9-4BE6-0B40-97DC-51EEB827044D}"/>
              </a:ext>
            </a:extLst>
          </p:cNvPr>
          <p:cNvSpPr/>
          <p:nvPr userDrawn="1"/>
        </p:nvSpPr>
        <p:spPr>
          <a:xfrm rot="10800000">
            <a:off x="10328679" y="5112710"/>
            <a:ext cx="312952" cy="3129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Content Placeholder 63">
            <a:extLst>
              <a:ext uri="{FF2B5EF4-FFF2-40B4-BE49-F238E27FC236}">
                <a16:creationId xmlns:a16="http://schemas.microsoft.com/office/drawing/2014/main" id="{FBE92319-F5F0-424F-8062-F96ABE6F42EC}"/>
              </a:ext>
            </a:extLst>
          </p:cNvPr>
          <p:cNvSpPr>
            <a:spLocks noGrp="1"/>
          </p:cNvSpPr>
          <p:nvPr>
            <p:ph sz="quarter" idx="16"/>
          </p:nvPr>
        </p:nvSpPr>
        <p:spPr>
          <a:xfrm>
            <a:off x="323865" y="5443524"/>
            <a:ext cx="2700338" cy="1190625"/>
          </a:xfrm>
          <a:prstGeom prst="rect">
            <a:avLst/>
          </a:prstGeom>
        </p:spPr>
        <p:txBody>
          <a:bodyPr>
            <a:noAutofit/>
          </a:bodyPr>
          <a:lstStyle>
            <a:lvl1pPr marL="0" indent="0">
              <a:buNone/>
              <a:defRPr sz="2000">
                <a:solidFill>
                  <a:schemeClr val="tx1"/>
                </a:solidFill>
              </a:defRPr>
            </a:lvl1pPr>
            <a:lvl2pPr marL="457200" indent="0">
              <a:buNone/>
              <a:defRPr sz="2000">
                <a:solidFill>
                  <a:schemeClr val="tx1"/>
                </a:solidFill>
              </a:defRPr>
            </a:lvl2pPr>
            <a:lvl3pPr marL="914400" indent="0">
              <a:buNone/>
              <a:defRPr sz="2000">
                <a:solidFill>
                  <a:schemeClr val="tx1"/>
                </a:solidFill>
              </a:defRPr>
            </a:lvl3pPr>
            <a:lvl4pPr marL="1371600" indent="0">
              <a:buNone/>
              <a:defRPr sz="2000">
                <a:solidFill>
                  <a:schemeClr val="tx1"/>
                </a:solidFill>
              </a:defRPr>
            </a:lvl4pPr>
            <a:lvl5pPr marL="1828800" indent="0">
              <a:buNone/>
              <a:defRPr sz="2000">
                <a:solidFill>
                  <a:schemeClr val="tx1"/>
                </a:solidFill>
              </a:defRPr>
            </a:lvl5pPr>
          </a:lstStyle>
          <a:p>
            <a:pPr lvl="0"/>
            <a:r>
              <a:rPr lang="en-US"/>
              <a:t>Click to edit Master text styles</a:t>
            </a:r>
          </a:p>
        </p:txBody>
      </p:sp>
      <p:sp>
        <p:nvSpPr>
          <p:cNvPr id="65" name="Content Placeholder 63">
            <a:extLst>
              <a:ext uri="{FF2B5EF4-FFF2-40B4-BE49-F238E27FC236}">
                <a16:creationId xmlns:a16="http://schemas.microsoft.com/office/drawing/2014/main" id="{91E61772-AA40-884C-A532-81FB71DB2090}"/>
              </a:ext>
            </a:extLst>
          </p:cNvPr>
          <p:cNvSpPr>
            <a:spLocks noGrp="1"/>
          </p:cNvSpPr>
          <p:nvPr>
            <p:ph sz="quarter" idx="17"/>
          </p:nvPr>
        </p:nvSpPr>
        <p:spPr>
          <a:xfrm>
            <a:off x="2603674" y="1158262"/>
            <a:ext cx="2700338" cy="1190625"/>
          </a:xfrm>
          <a:prstGeom prst="rect">
            <a:avLst/>
          </a:prstGeom>
        </p:spPr>
        <p:txBody>
          <a:bodyPr>
            <a:noAutofit/>
          </a:bodyPr>
          <a:lstStyle>
            <a:lvl1pPr marL="0" indent="0">
              <a:buNone/>
              <a:defRPr sz="2000">
                <a:solidFill>
                  <a:schemeClr val="tx1"/>
                </a:solidFill>
              </a:defRPr>
            </a:lvl1pPr>
            <a:lvl2pPr marL="457200" indent="0">
              <a:buNone/>
              <a:defRPr sz="2000">
                <a:solidFill>
                  <a:schemeClr val="tx1"/>
                </a:solidFill>
              </a:defRPr>
            </a:lvl2pPr>
            <a:lvl3pPr marL="914400" indent="0">
              <a:buNone/>
              <a:defRPr sz="2000">
                <a:solidFill>
                  <a:schemeClr val="tx1"/>
                </a:solidFill>
              </a:defRPr>
            </a:lvl3pPr>
            <a:lvl4pPr marL="1371600" indent="0">
              <a:buNone/>
              <a:defRPr sz="2000">
                <a:solidFill>
                  <a:schemeClr val="tx1"/>
                </a:solidFill>
              </a:defRPr>
            </a:lvl4pPr>
            <a:lvl5pPr marL="1828800" indent="0">
              <a:buNone/>
              <a:defRPr sz="2000">
                <a:solidFill>
                  <a:schemeClr val="tx1"/>
                </a:solidFill>
              </a:defRPr>
            </a:lvl5pPr>
          </a:lstStyle>
          <a:p>
            <a:pPr lvl="0"/>
            <a:r>
              <a:rPr lang="en-US"/>
              <a:t>Click to edit Master text styles</a:t>
            </a:r>
          </a:p>
        </p:txBody>
      </p:sp>
      <p:sp>
        <p:nvSpPr>
          <p:cNvPr id="66" name="Content Placeholder 63">
            <a:extLst>
              <a:ext uri="{FF2B5EF4-FFF2-40B4-BE49-F238E27FC236}">
                <a16:creationId xmlns:a16="http://schemas.microsoft.com/office/drawing/2014/main" id="{7963C0BC-0A6F-FD4F-AFE7-A6B018521208}"/>
              </a:ext>
            </a:extLst>
          </p:cNvPr>
          <p:cNvSpPr>
            <a:spLocks noGrp="1"/>
          </p:cNvSpPr>
          <p:nvPr>
            <p:ph sz="quarter" idx="18"/>
          </p:nvPr>
        </p:nvSpPr>
        <p:spPr>
          <a:xfrm>
            <a:off x="6940193" y="1158262"/>
            <a:ext cx="2700338" cy="1190625"/>
          </a:xfrm>
          <a:prstGeom prst="rect">
            <a:avLst/>
          </a:prstGeom>
        </p:spPr>
        <p:txBody>
          <a:bodyPr>
            <a:noAutofit/>
          </a:bodyPr>
          <a:lstStyle>
            <a:lvl1pPr marL="0" indent="0">
              <a:buNone/>
              <a:defRPr sz="2000">
                <a:solidFill>
                  <a:schemeClr val="tx1"/>
                </a:solidFill>
              </a:defRPr>
            </a:lvl1pPr>
            <a:lvl2pPr marL="457200" indent="0">
              <a:buNone/>
              <a:defRPr sz="2000">
                <a:solidFill>
                  <a:schemeClr val="tx1"/>
                </a:solidFill>
              </a:defRPr>
            </a:lvl2pPr>
            <a:lvl3pPr marL="914400" indent="0">
              <a:buNone/>
              <a:defRPr sz="2000">
                <a:solidFill>
                  <a:schemeClr val="tx1"/>
                </a:solidFill>
              </a:defRPr>
            </a:lvl3pPr>
            <a:lvl4pPr marL="1371600" indent="0">
              <a:buNone/>
              <a:defRPr sz="2000">
                <a:solidFill>
                  <a:schemeClr val="tx1"/>
                </a:solidFill>
              </a:defRPr>
            </a:lvl4pPr>
            <a:lvl5pPr marL="1828800" indent="0">
              <a:buNone/>
              <a:defRPr sz="2000">
                <a:solidFill>
                  <a:schemeClr val="tx1"/>
                </a:solidFill>
              </a:defRPr>
            </a:lvl5pPr>
          </a:lstStyle>
          <a:p>
            <a:pPr lvl="0"/>
            <a:r>
              <a:rPr lang="en-US"/>
              <a:t>Click to edit Master text styles</a:t>
            </a:r>
          </a:p>
        </p:txBody>
      </p:sp>
      <p:sp>
        <p:nvSpPr>
          <p:cNvPr id="67" name="Content Placeholder 63">
            <a:extLst>
              <a:ext uri="{FF2B5EF4-FFF2-40B4-BE49-F238E27FC236}">
                <a16:creationId xmlns:a16="http://schemas.microsoft.com/office/drawing/2014/main" id="{15AED734-E88F-F946-8763-9D05E7D69EC8}"/>
              </a:ext>
            </a:extLst>
          </p:cNvPr>
          <p:cNvSpPr>
            <a:spLocks noGrp="1"/>
          </p:cNvSpPr>
          <p:nvPr>
            <p:ph sz="quarter" idx="19"/>
          </p:nvPr>
        </p:nvSpPr>
        <p:spPr>
          <a:xfrm>
            <a:off x="4676538" y="5440825"/>
            <a:ext cx="2700338" cy="1190625"/>
          </a:xfrm>
          <a:prstGeom prst="rect">
            <a:avLst/>
          </a:prstGeom>
        </p:spPr>
        <p:txBody>
          <a:bodyPr>
            <a:noAutofit/>
          </a:bodyPr>
          <a:lstStyle>
            <a:lvl1pPr marL="0" indent="0">
              <a:buNone/>
              <a:defRPr sz="2000">
                <a:solidFill>
                  <a:schemeClr val="tx1"/>
                </a:solidFill>
              </a:defRPr>
            </a:lvl1pPr>
            <a:lvl2pPr marL="457200" indent="0">
              <a:buNone/>
              <a:defRPr sz="2000">
                <a:solidFill>
                  <a:schemeClr val="tx1"/>
                </a:solidFill>
              </a:defRPr>
            </a:lvl2pPr>
            <a:lvl3pPr marL="914400" indent="0">
              <a:buNone/>
              <a:defRPr sz="2000">
                <a:solidFill>
                  <a:schemeClr val="tx1"/>
                </a:solidFill>
              </a:defRPr>
            </a:lvl3pPr>
            <a:lvl4pPr marL="1371600" indent="0">
              <a:buNone/>
              <a:defRPr sz="2000">
                <a:solidFill>
                  <a:schemeClr val="tx1"/>
                </a:solidFill>
              </a:defRPr>
            </a:lvl4pPr>
            <a:lvl5pPr marL="1828800" indent="0">
              <a:buNone/>
              <a:defRPr sz="2000">
                <a:solidFill>
                  <a:schemeClr val="tx1"/>
                </a:solidFill>
              </a:defRPr>
            </a:lvl5pPr>
          </a:lstStyle>
          <a:p>
            <a:pPr lvl="0"/>
            <a:r>
              <a:rPr lang="en-US"/>
              <a:t>Click to edit Master text styles</a:t>
            </a:r>
          </a:p>
        </p:txBody>
      </p:sp>
      <p:sp>
        <p:nvSpPr>
          <p:cNvPr id="68" name="Content Placeholder 63">
            <a:extLst>
              <a:ext uri="{FF2B5EF4-FFF2-40B4-BE49-F238E27FC236}">
                <a16:creationId xmlns:a16="http://schemas.microsoft.com/office/drawing/2014/main" id="{DB527739-0298-0B46-84A5-3609CED01245}"/>
              </a:ext>
            </a:extLst>
          </p:cNvPr>
          <p:cNvSpPr>
            <a:spLocks noGrp="1"/>
          </p:cNvSpPr>
          <p:nvPr>
            <p:ph sz="quarter" idx="20"/>
          </p:nvPr>
        </p:nvSpPr>
        <p:spPr>
          <a:xfrm>
            <a:off x="9029211" y="5425937"/>
            <a:ext cx="2700338" cy="1190625"/>
          </a:xfrm>
          <a:prstGeom prst="rect">
            <a:avLst/>
          </a:prstGeom>
        </p:spPr>
        <p:txBody>
          <a:bodyPr>
            <a:noAutofit/>
          </a:bodyPr>
          <a:lstStyle>
            <a:lvl1pPr marL="0" indent="0">
              <a:buNone/>
              <a:defRPr sz="2000">
                <a:solidFill>
                  <a:schemeClr val="tx1"/>
                </a:solidFill>
              </a:defRPr>
            </a:lvl1pPr>
            <a:lvl2pPr marL="457200" indent="0">
              <a:buNone/>
              <a:defRPr sz="2000">
                <a:solidFill>
                  <a:schemeClr val="tx1"/>
                </a:solidFill>
              </a:defRPr>
            </a:lvl2pPr>
            <a:lvl3pPr marL="914400" indent="0">
              <a:buNone/>
              <a:defRPr sz="2000">
                <a:solidFill>
                  <a:schemeClr val="tx1"/>
                </a:solidFill>
              </a:defRPr>
            </a:lvl3pPr>
            <a:lvl4pPr marL="1371600" indent="0">
              <a:buNone/>
              <a:defRPr sz="2000">
                <a:solidFill>
                  <a:schemeClr val="tx1"/>
                </a:solidFill>
              </a:defRPr>
            </a:lvl4pPr>
            <a:lvl5pPr marL="1828800" indent="0">
              <a:buNone/>
              <a:defRPr sz="2000">
                <a:solidFill>
                  <a:schemeClr val="tx1"/>
                </a:solidFill>
              </a:defRPr>
            </a:lvl5pPr>
          </a:lstStyle>
          <a:p>
            <a:pPr lvl="0"/>
            <a:r>
              <a:rPr lang="en-US"/>
              <a:t>Click to edit Master text styles</a:t>
            </a:r>
          </a:p>
        </p:txBody>
      </p:sp>
      <p:sp>
        <p:nvSpPr>
          <p:cNvPr id="69" name="Oval 68">
            <a:extLst>
              <a:ext uri="{FF2B5EF4-FFF2-40B4-BE49-F238E27FC236}">
                <a16:creationId xmlns:a16="http://schemas.microsoft.com/office/drawing/2014/main" id="{F71C8F37-1573-EA4D-A74F-D8DAFA8150AC}"/>
              </a:ext>
            </a:extLst>
          </p:cNvPr>
          <p:cNvSpPr/>
          <p:nvPr userDrawn="1"/>
        </p:nvSpPr>
        <p:spPr>
          <a:xfrm rot="10800000" flipV="1">
            <a:off x="1593972" y="5185996"/>
            <a:ext cx="181542" cy="18154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Oval 69">
            <a:extLst>
              <a:ext uri="{FF2B5EF4-FFF2-40B4-BE49-F238E27FC236}">
                <a16:creationId xmlns:a16="http://schemas.microsoft.com/office/drawing/2014/main" id="{D809D9FA-62A4-424A-BDC3-A487A38C5B6C}"/>
              </a:ext>
            </a:extLst>
          </p:cNvPr>
          <p:cNvSpPr/>
          <p:nvPr userDrawn="1"/>
        </p:nvSpPr>
        <p:spPr>
          <a:xfrm rot="10800000" flipV="1">
            <a:off x="5996702" y="5185996"/>
            <a:ext cx="181542" cy="18154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Oval 70">
            <a:extLst>
              <a:ext uri="{FF2B5EF4-FFF2-40B4-BE49-F238E27FC236}">
                <a16:creationId xmlns:a16="http://schemas.microsoft.com/office/drawing/2014/main" id="{16B4F832-A5A2-5640-98EC-27F2766AFC93}"/>
              </a:ext>
            </a:extLst>
          </p:cNvPr>
          <p:cNvSpPr/>
          <p:nvPr userDrawn="1"/>
        </p:nvSpPr>
        <p:spPr>
          <a:xfrm rot="10800000" flipV="1">
            <a:off x="10395454" y="5182452"/>
            <a:ext cx="181542" cy="18154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Oval 71">
            <a:extLst>
              <a:ext uri="{FF2B5EF4-FFF2-40B4-BE49-F238E27FC236}">
                <a16:creationId xmlns:a16="http://schemas.microsoft.com/office/drawing/2014/main" id="{94534D1F-F705-7E4B-9ACE-9AF7C6DF8C1B}"/>
              </a:ext>
            </a:extLst>
          </p:cNvPr>
          <p:cNvSpPr/>
          <p:nvPr userDrawn="1"/>
        </p:nvSpPr>
        <p:spPr>
          <a:xfrm rot="10800000" flipV="1">
            <a:off x="3795674" y="2447011"/>
            <a:ext cx="181542" cy="18154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Oval 72">
            <a:extLst>
              <a:ext uri="{FF2B5EF4-FFF2-40B4-BE49-F238E27FC236}">
                <a16:creationId xmlns:a16="http://schemas.microsoft.com/office/drawing/2014/main" id="{47E93BB6-E572-DC42-AF92-1D70E363D914}"/>
              </a:ext>
            </a:extLst>
          </p:cNvPr>
          <p:cNvSpPr/>
          <p:nvPr userDrawn="1"/>
        </p:nvSpPr>
        <p:spPr>
          <a:xfrm rot="10800000" flipV="1">
            <a:off x="8199591" y="2439404"/>
            <a:ext cx="181542" cy="18154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986626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A2BD7-DF50-86C4-33BB-88C02757AF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3DA56C2-6386-FE0E-BFAB-1E83E14BC7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A4378E-6897-89E8-F9E6-CE2B56DFD837}"/>
              </a:ext>
            </a:extLst>
          </p:cNvPr>
          <p:cNvSpPr>
            <a:spLocks noGrp="1"/>
          </p:cNvSpPr>
          <p:nvPr>
            <p:ph type="dt" sz="half" idx="10"/>
          </p:nvPr>
        </p:nvSpPr>
        <p:spPr/>
        <p:txBody>
          <a:bodyPr/>
          <a:lstStyle/>
          <a:p>
            <a:fld id="{711E527C-9699-4890-992D-7D68ED253DF6}" type="datetimeFigureOut">
              <a:rPr lang="en-US" smtClean="0"/>
              <a:t>10/26/2026</a:t>
            </a:fld>
            <a:endParaRPr lang="en-US"/>
          </a:p>
        </p:txBody>
      </p:sp>
      <p:sp>
        <p:nvSpPr>
          <p:cNvPr id="5" name="Footer Placeholder 4">
            <a:extLst>
              <a:ext uri="{FF2B5EF4-FFF2-40B4-BE49-F238E27FC236}">
                <a16:creationId xmlns:a16="http://schemas.microsoft.com/office/drawing/2014/main" id="{9FDD1CDE-BAA7-AF34-1B35-DA0343DB9D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AF1A71-A5FB-6EF8-CA55-3E78BDFBA36C}"/>
              </a:ext>
            </a:extLst>
          </p:cNvPr>
          <p:cNvSpPr>
            <a:spLocks noGrp="1"/>
          </p:cNvSpPr>
          <p:nvPr>
            <p:ph type="sldNum" sz="quarter" idx="12"/>
          </p:nvPr>
        </p:nvSpPr>
        <p:spPr/>
        <p:txBody>
          <a:bodyPr/>
          <a:lstStyle/>
          <a:p>
            <a:fld id="{A235B11C-F8CF-4741-A26A-5B8E62AE2EDA}" type="slidenum">
              <a:rPr lang="en-US" smtClean="0"/>
              <a:t>‹#›</a:t>
            </a:fld>
            <a:endParaRPr lang="en-US"/>
          </a:p>
        </p:txBody>
      </p:sp>
    </p:spTree>
    <p:extLst>
      <p:ext uri="{BB962C8B-B14F-4D97-AF65-F5344CB8AC3E}">
        <p14:creationId xmlns:p14="http://schemas.microsoft.com/office/powerpoint/2010/main" val="38164854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F6D7D-8388-03A5-F53A-2F60AC8995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76252F-BDC5-2642-76AA-C7C2D70F0AB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CBB979-568A-ADA9-8FB7-9E2105D960D6}"/>
              </a:ext>
            </a:extLst>
          </p:cNvPr>
          <p:cNvSpPr>
            <a:spLocks noGrp="1"/>
          </p:cNvSpPr>
          <p:nvPr>
            <p:ph type="dt" sz="half" idx="10"/>
          </p:nvPr>
        </p:nvSpPr>
        <p:spPr/>
        <p:txBody>
          <a:bodyPr/>
          <a:lstStyle/>
          <a:p>
            <a:fld id="{711E527C-9699-4890-992D-7D68ED253DF6}" type="datetimeFigureOut">
              <a:rPr lang="en-US" smtClean="0"/>
              <a:t>10/26/2026</a:t>
            </a:fld>
            <a:endParaRPr lang="en-US"/>
          </a:p>
        </p:txBody>
      </p:sp>
      <p:sp>
        <p:nvSpPr>
          <p:cNvPr id="5" name="Footer Placeholder 4">
            <a:extLst>
              <a:ext uri="{FF2B5EF4-FFF2-40B4-BE49-F238E27FC236}">
                <a16:creationId xmlns:a16="http://schemas.microsoft.com/office/drawing/2014/main" id="{7564F294-FFCA-42DD-F2B6-FC261794F9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A66125-9A84-FB8F-3C9B-D975E49AE1BC}"/>
              </a:ext>
            </a:extLst>
          </p:cNvPr>
          <p:cNvSpPr>
            <a:spLocks noGrp="1"/>
          </p:cNvSpPr>
          <p:nvPr>
            <p:ph type="sldNum" sz="quarter" idx="12"/>
          </p:nvPr>
        </p:nvSpPr>
        <p:spPr/>
        <p:txBody>
          <a:bodyPr/>
          <a:lstStyle/>
          <a:p>
            <a:fld id="{A235B11C-F8CF-4741-A26A-5B8E62AE2EDA}" type="slidenum">
              <a:rPr lang="en-US" smtClean="0"/>
              <a:t>‹#›</a:t>
            </a:fld>
            <a:endParaRPr lang="en-US"/>
          </a:p>
        </p:txBody>
      </p:sp>
    </p:spTree>
    <p:extLst>
      <p:ext uri="{BB962C8B-B14F-4D97-AF65-F5344CB8AC3E}">
        <p14:creationId xmlns:p14="http://schemas.microsoft.com/office/powerpoint/2010/main" val="40010950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A04B4-E6AF-F0F7-DA85-B6F53053032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01B427-D105-4F79-FEAB-564BF61E3CB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4DE761-D60C-CE2B-AE46-543C66FBC5B4}"/>
              </a:ext>
            </a:extLst>
          </p:cNvPr>
          <p:cNvSpPr>
            <a:spLocks noGrp="1"/>
          </p:cNvSpPr>
          <p:nvPr>
            <p:ph type="dt" sz="half" idx="10"/>
          </p:nvPr>
        </p:nvSpPr>
        <p:spPr/>
        <p:txBody>
          <a:bodyPr/>
          <a:lstStyle/>
          <a:p>
            <a:fld id="{711E527C-9699-4890-992D-7D68ED253DF6}" type="datetimeFigureOut">
              <a:rPr lang="en-US" smtClean="0"/>
              <a:t>10/26/2026</a:t>
            </a:fld>
            <a:endParaRPr lang="en-US"/>
          </a:p>
        </p:txBody>
      </p:sp>
      <p:sp>
        <p:nvSpPr>
          <p:cNvPr id="5" name="Footer Placeholder 4">
            <a:extLst>
              <a:ext uri="{FF2B5EF4-FFF2-40B4-BE49-F238E27FC236}">
                <a16:creationId xmlns:a16="http://schemas.microsoft.com/office/drawing/2014/main" id="{E9B723BC-76A9-3F5D-E573-D69AE24CE1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3CCD3F-C439-54BC-339F-A5ACA147F336}"/>
              </a:ext>
            </a:extLst>
          </p:cNvPr>
          <p:cNvSpPr>
            <a:spLocks noGrp="1"/>
          </p:cNvSpPr>
          <p:nvPr>
            <p:ph type="sldNum" sz="quarter" idx="12"/>
          </p:nvPr>
        </p:nvSpPr>
        <p:spPr/>
        <p:txBody>
          <a:bodyPr/>
          <a:lstStyle/>
          <a:p>
            <a:fld id="{A235B11C-F8CF-4741-A26A-5B8E62AE2EDA}" type="slidenum">
              <a:rPr lang="en-US" smtClean="0"/>
              <a:t>‹#›</a:t>
            </a:fld>
            <a:endParaRPr lang="en-US"/>
          </a:p>
        </p:txBody>
      </p:sp>
    </p:spTree>
    <p:extLst>
      <p:ext uri="{BB962C8B-B14F-4D97-AF65-F5344CB8AC3E}">
        <p14:creationId xmlns:p14="http://schemas.microsoft.com/office/powerpoint/2010/main" val="41181145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A0065-6088-27A2-8069-64B5F1B519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377871-DFC7-374D-69A3-3BFAF29666F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75C06F5-AA54-9AD0-40BE-FC3289D43BA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4F517E-C8BA-8FD8-6A9F-8DB0D1F554F7}"/>
              </a:ext>
            </a:extLst>
          </p:cNvPr>
          <p:cNvSpPr>
            <a:spLocks noGrp="1"/>
          </p:cNvSpPr>
          <p:nvPr>
            <p:ph type="dt" sz="half" idx="10"/>
          </p:nvPr>
        </p:nvSpPr>
        <p:spPr/>
        <p:txBody>
          <a:bodyPr/>
          <a:lstStyle/>
          <a:p>
            <a:fld id="{711E527C-9699-4890-992D-7D68ED253DF6}" type="datetimeFigureOut">
              <a:rPr lang="en-US" smtClean="0"/>
              <a:t>10/26/2026</a:t>
            </a:fld>
            <a:endParaRPr lang="en-US"/>
          </a:p>
        </p:txBody>
      </p:sp>
      <p:sp>
        <p:nvSpPr>
          <p:cNvPr id="6" name="Footer Placeholder 5">
            <a:extLst>
              <a:ext uri="{FF2B5EF4-FFF2-40B4-BE49-F238E27FC236}">
                <a16:creationId xmlns:a16="http://schemas.microsoft.com/office/drawing/2014/main" id="{AB42325B-BEA0-4C5A-B632-E61435BF7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D282D5-E0D6-42D1-45E3-F13ECEC1F3E9}"/>
              </a:ext>
            </a:extLst>
          </p:cNvPr>
          <p:cNvSpPr>
            <a:spLocks noGrp="1"/>
          </p:cNvSpPr>
          <p:nvPr>
            <p:ph type="sldNum" sz="quarter" idx="12"/>
          </p:nvPr>
        </p:nvSpPr>
        <p:spPr/>
        <p:txBody>
          <a:bodyPr/>
          <a:lstStyle/>
          <a:p>
            <a:fld id="{A235B11C-F8CF-4741-A26A-5B8E62AE2EDA}" type="slidenum">
              <a:rPr lang="en-US" smtClean="0"/>
              <a:t>‹#›</a:t>
            </a:fld>
            <a:endParaRPr lang="en-US"/>
          </a:p>
        </p:txBody>
      </p:sp>
    </p:spTree>
    <p:extLst>
      <p:ext uri="{BB962C8B-B14F-4D97-AF65-F5344CB8AC3E}">
        <p14:creationId xmlns:p14="http://schemas.microsoft.com/office/powerpoint/2010/main" val="11811787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88A9C-6382-B849-A6AE-9C958EA41C2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A0635E-F56E-87B5-2115-F9F870416D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996438-6403-4A0F-C16E-93604AD764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575FC22-69A7-62BE-7757-6D68943234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EF9F60-EFBE-834B-BF10-08E4BFFD63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10A629D-92BE-5FD8-E6C9-57B2EA01FB71}"/>
              </a:ext>
            </a:extLst>
          </p:cNvPr>
          <p:cNvSpPr>
            <a:spLocks noGrp="1"/>
          </p:cNvSpPr>
          <p:nvPr>
            <p:ph type="dt" sz="half" idx="10"/>
          </p:nvPr>
        </p:nvSpPr>
        <p:spPr/>
        <p:txBody>
          <a:bodyPr/>
          <a:lstStyle/>
          <a:p>
            <a:fld id="{711E527C-9699-4890-992D-7D68ED253DF6}" type="datetimeFigureOut">
              <a:rPr lang="en-US" smtClean="0"/>
              <a:t>10/26/2026</a:t>
            </a:fld>
            <a:endParaRPr lang="en-US"/>
          </a:p>
        </p:txBody>
      </p:sp>
      <p:sp>
        <p:nvSpPr>
          <p:cNvPr id="8" name="Footer Placeholder 7">
            <a:extLst>
              <a:ext uri="{FF2B5EF4-FFF2-40B4-BE49-F238E27FC236}">
                <a16:creationId xmlns:a16="http://schemas.microsoft.com/office/drawing/2014/main" id="{019FDB3C-CBBB-4302-200F-D3D9533E6F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A53DE11-25BA-C953-5CFF-349266E9930F}"/>
              </a:ext>
            </a:extLst>
          </p:cNvPr>
          <p:cNvSpPr>
            <a:spLocks noGrp="1"/>
          </p:cNvSpPr>
          <p:nvPr>
            <p:ph type="sldNum" sz="quarter" idx="12"/>
          </p:nvPr>
        </p:nvSpPr>
        <p:spPr/>
        <p:txBody>
          <a:bodyPr/>
          <a:lstStyle/>
          <a:p>
            <a:fld id="{A235B11C-F8CF-4741-A26A-5B8E62AE2EDA}" type="slidenum">
              <a:rPr lang="en-US" smtClean="0"/>
              <a:t>‹#›</a:t>
            </a:fld>
            <a:endParaRPr lang="en-US"/>
          </a:p>
        </p:txBody>
      </p:sp>
    </p:spTree>
    <p:extLst>
      <p:ext uri="{BB962C8B-B14F-4D97-AF65-F5344CB8AC3E}">
        <p14:creationId xmlns:p14="http://schemas.microsoft.com/office/powerpoint/2010/main" val="9410870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C4D04-A20A-49B8-BF96-217572324F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88326A-729A-7761-8D0C-1E703A594930}"/>
              </a:ext>
            </a:extLst>
          </p:cNvPr>
          <p:cNvSpPr>
            <a:spLocks noGrp="1"/>
          </p:cNvSpPr>
          <p:nvPr>
            <p:ph type="dt" sz="half" idx="10"/>
          </p:nvPr>
        </p:nvSpPr>
        <p:spPr/>
        <p:txBody>
          <a:bodyPr/>
          <a:lstStyle/>
          <a:p>
            <a:fld id="{711E527C-9699-4890-992D-7D68ED253DF6}" type="datetimeFigureOut">
              <a:rPr lang="en-US" smtClean="0"/>
              <a:t>10/26/2026</a:t>
            </a:fld>
            <a:endParaRPr lang="en-US"/>
          </a:p>
        </p:txBody>
      </p:sp>
      <p:sp>
        <p:nvSpPr>
          <p:cNvPr id="4" name="Footer Placeholder 3">
            <a:extLst>
              <a:ext uri="{FF2B5EF4-FFF2-40B4-BE49-F238E27FC236}">
                <a16:creationId xmlns:a16="http://schemas.microsoft.com/office/drawing/2014/main" id="{B636D4ED-4688-E499-C81C-1EFFEFD74F7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BD266D4-9ED8-362C-65D3-A5C57AB9DAC1}"/>
              </a:ext>
            </a:extLst>
          </p:cNvPr>
          <p:cNvSpPr>
            <a:spLocks noGrp="1"/>
          </p:cNvSpPr>
          <p:nvPr>
            <p:ph type="sldNum" sz="quarter" idx="12"/>
          </p:nvPr>
        </p:nvSpPr>
        <p:spPr/>
        <p:txBody>
          <a:bodyPr/>
          <a:lstStyle/>
          <a:p>
            <a:fld id="{A235B11C-F8CF-4741-A26A-5B8E62AE2EDA}" type="slidenum">
              <a:rPr lang="en-US" smtClean="0"/>
              <a:t>‹#›</a:t>
            </a:fld>
            <a:endParaRPr lang="en-US"/>
          </a:p>
        </p:txBody>
      </p:sp>
    </p:spTree>
    <p:extLst>
      <p:ext uri="{BB962C8B-B14F-4D97-AF65-F5344CB8AC3E}">
        <p14:creationId xmlns:p14="http://schemas.microsoft.com/office/powerpoint/2010/main" val="35473866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04FEC0-CEB0-E47C-2971-CE8CB82EF319}"/>
              </a:ext>
            </a:extLst>
          </p:cNvPr>
          <p:cNvSpPr>
            <a:spLocks noGrp="1"/>
          </p:cNvSpPr>
          <p:nvPr>
            <p:ph type="dt" sz="half" idx="10"/>
          </p:nvPr>
        </p:nvSpPr>
        <p:spPr/>
        <p:txBody>
          <a:bodyPr/>
          <a:lstStyle/>
          <a:p>
            <a:fld id="{711E527C-9699-4890-992D-7D68ED253DF6}" type="datetimeFigureOut">
              <a:rPr lang="en-US" smtClean="0"/>
              <a:t>10/26/2026</a:t>
            </a:fld>
            <a:endParaRPr lang="en-US"/>
          </a:p>
        </p:txBody>
      </p:sp>
      <p:sp>
        <p:nvSpPr>
          <p:cNvPr id="3" name="Footer Placeholder 2">
            <a:extLst>
              <a:ext uri="{FF2B5EF4-FFF2-40B4-BE49-F238E27FC236}">
                <a16:creationId xmlns:a16="http://schemas.microsoft.com/office/drawing/2014/main" id="{62F19219-0D0E-080D-A16E-29A4C53FA5D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1191989-929C-D355-3134-0FBF3C07170B}"/>
              </a:ext>
            </a:extLst>
          </p:cNvPr>
          <p:cNvSpPr>
            <a:spLocks noGrp="1"/>
          </p:cNvSpPr>
          <p:nvPr>
            <p:ph type="sldNum" sz="quarter" idx="12"/>
          </p:nvPr>
        </p:nvSpPr>
        <p:spPr/>
        <p:txBody>
          <a:bodyPr/>
          <a:lstStyle/>
          <a:p>
            <a:fld id="{A235B11C-F8CF-4741-A26A-5B8E62AE2EDA}" type="slidenum">
              <a:rPr lang="en-US" smtClean="0"/>
              <a:t>‹#›</a:t>
            </a:fld>
            <a:endParaRPr lang="en-US"/>
          </a:p>
        </p:txBody>
      </p:sp>
    </p:spTree>
    <p:extLst>
      <p:ext uri="{BB962C8B-B14F-4D97-AF65-F5344CB8AC3E}">
        <p14:creationId xmlns:p14="http://schemas.microsoft.com/office/powerpoint/2010/main" val="24259790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3AC9E-AC48-C389-A655-4C2ACE8A26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FA0F87-9A90-ED3D-A68B-14C644B56F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7694C4D-806C-D497-F41C-AD9643BC17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3DD16-4C37-2E27-ADE8-F85EF660646F}"/>
              </a:ext>
            </a:extLst>
          </p:cNvPr>
          <p:cNvSpPr>
            <a:spLocks noGrp="1"/>
          </p:cNvSpPr>
          <p:nvPr>
            <p:ph type="dt" sz="half" idx="10"/>
          </p:nvPr>
        </p:nvSpPr>
        <p:spPr/>
        <p:txBody>
          <a:bodyPr/>
          <a:lstStyle/>
          <a:p>
            <a:fld id="{711E527C-9699-4890-992D-7D68ED253DF6}" type="datetimeFigureOut">
              <a:rPr lang="en-US" smtClean="0"/>
              <a:t>10/26/2026</a:t>
            </a:fld>
            <a:endParaRPr lang="en-US"/>
          </a:p>
        </p:txBody>
      </p:sp>
      <p:sp>
        <p:nvSpPr>
          <p:cNvPr id="6" name="Footer Placeholder 5">
            <a:extLst>
              <a:ext uri="{FF2B5EF4-FFF2-40B4-BE49-F238E27FC236}">
                <a16:creationId xmlns:a16="http://schemas.microsoft.com/office/drawing/2014/main" id="{9B8933F3-E83E-C573-205F-34C61E1F86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81403E-B8A6-FC7B-40D0-8EA895DCDC08}"/>
              </a:ext>
            </a:extLst>
          </p:cNvPr>
          <p:cNvSpPr>
            <a:spLocks noGrp="1"/>
          </p:cNvSpPr>
          <p:nvPr>
            <p:ph type="sldNum" sz="quarter" idx="12"/>
          </p:nvPr>
        </p:nvSpPr>
        <p:spPr/>
        <p:txBody>
          <a:bodyPr/>
          <a:lstStyle/>
          <a:p>
            <a:fld id="{A235B11C-F8CF-4741-A26A-5B8E62AE2EDA}" type="slidenum">
              <a:rPr lang="en-US" smtClean="0"/>
              <a:t>‹#›</a:t>
            </a:fld>
            <a:endParaRPr lang="en-US"/>
          </a:p>
        </p:txBody>
      </p:sp>
    </p:spTree>
    <p:extLst>
      <p:ext uri="{BB962C8B-B14F-4D97-AF65-F5344CB8AC3E}">
        <p14:creationId xmlns:p14="http://schemas.microsoft.com/office/powerpoint/2010/main" val="37804185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D877E-A3A6-58BF-6C6B-15BD900CD8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8F8EA93-E6CC-0E44-FE51-73D14009C6FE}"/>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291AF0-A1E6-FDBF-A3C3-CD10926A9D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B7B46D-934D-8A42-F3F2-A695131EB0EF}"/>
              </a:ext>
            </a:extLst>
          </p:cNvPr>
          <p:cNvSpPr>
            <a:spLocks noGrp="1"/>
          </p:cNvSpPr>
          <p:nvPr>
            <p:ph type="dt" sz="half" idx="10"/>
          </p:nvPr>
        </p:nvSpPr>
        <p:spPr/>
        <p:txBody>
          <a:bodyPr/>
          <a:lstStyle/>
          <a:p>
            <a:fld id="{711E527C-9699-4890-992D-7D68ED253DF6}" type="datetimeFigureOut">
              <a:rPr lang="en-US" smtClean="0"/>
              <a:t>10/26/2026</a:t>
            </a:fld>
            <a:endParaRPr lang="en-US"/>
          </a:p>
        </p:txBody>
      </p:sp>
      <p:sp>
        <p:nvSpPr>
          <p:cNvPr id="6" name="Footer Placeholder 5">
            <a:extLst>
              <a:ext uri="{FF2B5EF4-FFF2-40B4-BE49-F238E27FC236}">
                <a16:creationId xmlns:a16="http://schemas.microsoft.com/office/drawing/2014/main" id="{6A697E55-389F-4693-5E6D-89041CDD01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022273-4E2B-234B-0953-C55873280ADD}"/>
              </a:ext>
            </a:extLst>
          </p:cNvPr>
          <p:cNvSpPr>
            <a:spLocks noGrp="1"/>
          </p:cNvSpPr>
          <p:nvPr>
            <p:ph type="sldNum" sz="quarter" idx="12"/>
          </p:nvPr>
        </p:nvSpPr>
        <p:spPr/>
        <p:txBody>
          <a:bodyPr/>
          <a:lstStyle/>
          <a:p>
            <a:fld id="{A235B11C-F8CF-4741-A26A-5B8E62AE2EDA}" type="slidenum">
              <a:rPr lang="en-US" smtClean="0"/>
              <a:t>‹#›</a:t>
            </a:fld>
            <a:endParaRPr lang="en-US"/>
          </a:p>
        </p:txBody>
      </p:sp>
    </p:spTree>
    <p:extLst>
      <p:ext uri="{BB962C8B-B14F-4D97-AF65-F5344CB8AC3E}">
        <p14:creationId xmlns:p14="http://schemas.microsoft.com/office/powerpoint/2010/main" val="3437247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44F0C-C7D7-457C-8FE6-0EDA8177BCB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763C86-CB1A-915F-8157-78D3BB263A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FDB484-49AD-3500-28DA-34D71891B931}"/>
              </a:ext>
            </a:extLst>
          </p:cNvPr>
          <p:cNvSpPr>
            <a:spLocks noGrp="1"/>
          </p:cNvSpPr>
          <p:nvPr>
            <p:ph type="dt" sz="half" idx="10"/>
          </p:nvPr>
        </p:nvSpPr>
        <p:spPr/>
        <p:txBody>
          <a:bodyPr/>
          <a:lstStyle/>
          <a:p>
            <a:fld id="{711E527C-9699-4890-992D-7D68ED253DF6}" type="datetimeFigureOut">
              <a:rPr lang="en-US" smtClean="0"/>
              <a:t>10/26/2026</a:t>
            </a:fld>
            <a:endParaRPr lang="en-US"/>
          </a:p>
        </p:txBody>
      </p:sp>
      <p:sp>
        <p:nvSpPr>
          <p:cNvPr id="5" name="Footer Placeholder 4">
            <a:extLst>
              <a:ext uri="{FF2B5EF4-FFF2-40B4-BE49-F238E27FC236}">
                <a16:creationId xmlns:a16="http://schemas.microsoft.com/office/drawing/2014/main" id="{E7FB0D4B-0662-2F0E-205E-47274232DF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A7B6E1-AE1E-1E6F-D7EA-AF32E4D389EA}"/>
              </a:ext>
            </a:extLst>
          </p:cNvPr>
          <p:cNvSpPr>
            <a:spLocks noGrp="1"/>
          </p:cNvSpPr>
          <p:nvPr>
            <p:ph type="sldNum" sz="quarter" idx="12"/>
          </p:nvPr>
        </p:nvSpPr>
        <p:spPr/>
        <p:txBody>
          <a:bodyPr/>
          <a:lstStyle/>
          <a:p>
            <a:fld id="{A235B11C-F8CF-4741-A26A-5B8E62AE2EDA}" type="slidenum">
              <a:rPr lang="en-US" smtClean="0"/>
              <a:t>‹#›</a:t>
            </a:fld>
            <a:endParaRPr lang="en-US"/>
          </a:p>
        </p:txBody>
      </p:sp>
    </p:spTree>
    <p:extLst>
      <p:ext uri="{BB962C8B-B14F-4D97-AF65-F5344CB8AC3E}">
        <p14:creationId xmlns:p14="http://schemas.microsoft.com/office/powerpoint/2010/main" val="21043190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544B3C-AD82-BD24-04E0-21F144FE0E3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525F1E3-78BB-5E58-B226-5024F4B6FC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F979A8-1276-6D90-ABF3-1F5210EB389C}"/>
              </a:ext>
            </a:extLst>
          </p:cNvPr>
          <p:cNvSpPr>
            <a:spLocks noGrp="1"/>
          </p:cNvSpPr>
          <p:nvPr>
            <p:ph type="dt" sz="half" idx="10"/>
          </p:nvPr>
        </p:nvSpPr>
        <p:spPr/>
        <p:txBody>
          <a:bodyPr/>
          <a:lstStyle/>
          <a:p>
            <a:fld id="{711E527C-9699-4890-992D-7D68ED253DF6}" type="datetimeFigureOut">
              <a:rPr lang="en-US" smtClean="0"/>
              <a:t>10/26/2026</a:t>
            </a:fld>
            <a:endParaRPr lang="en-US"/>
          </a:p>
        </p:txBody>
      </p:sp>
      <p:sp>
        <p:nvSpPr>
          <p:cNvPr id="5" name="Footer Placeholder 4">
            <a:extLst>
              <a:ext uri="{FF2B5EF4-FFF2-40B4-BE49-F238E27FC236}">
                <a16:creationId xmlns:a16="http://schemas.microsoft.com/office/drawing/2014/main" id="{839C64C3-BF40-6547-EB18-350F449731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D38AD2-0B5D-1974-B12B-57B485A7D758}"/>
              </a:ext>
            </a:extLst>
          </p:cNvPr>
          <p:cNvSpPr>
            <a:spLocks noGrp="1"/>
          </p:cNvSpPr>
          <p:nvPr>
            <p:ph type="sldNum" sz="quarter" idx="12"/>
          </p:nvPr>
        </p:nvSpPr>
        <p:spPr/>
        <p:txBody>
          <a:bodyPr/>
          <a:lstStyle/>
          <a:p>
            <a:fld id="{A235B11C-F8CF-4741-A26A-5B8E62AE2EDA}" type="slidenum">
              <a:rPr lang="en-US" smtClean="0"/>
              <a:t>‹#›</a:t>
            </a:fld>
            <a:endParaRPr lang="en-US"/>
          </a:p>
        </p:txBody>
      </p:sp>
    </p:spTree>
    <p:extLst>
      <p:ext uri="{BB962C8B-B14F-4D97-AF65-F5344CB8AC3E}">
        <p14:creationId xmlns:p14="http://schemas.microsoft.com/office/powerpoint/2010/main" val="28907355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cSld name="1_Two Content">
    <p:bg>
      <p:bgPr>
        <a:solidFill>
          <a:schemeClr val="lt1"/>
        </a:solidFill>
        <a:effectLst/>
      </p:bgPr>
    </p:bg>
    <p:spTree>
      <p:nvGrpSpPr>
        <p:cNvPr id="1" name=""/>
        <p:cNvGrpSpPr/>
        <p:nvPr/>
      </p:nvGrpSpPr>
      <p:grpSpPr>
        <a:xfrm>
          <a:off x="0" y="0"/>
          <a:ext cx="0" cy="0"/>
          <a:chOff x="0" y="0"/>
          <a:chExt cx="0" cy="0"/>
        </a:xfrm>
      </p:grpSpPr>
      <p:sp>
        <p:nvSpPr>
          <p:cNvPr id="95" name="PlaceHolder 1"/>
          <p:cNvSpPr>
            <a:spLocks noGrp="1"/>
          </p:cNvSpPr>
          <p:nvPr>
            <p:ph type="title"/>
          </p:nvPr>
        </p:nvSpPr>
        <p:spPr>
          <a:xfrm>
            <a:off x="838080" y="365040"/>
            <a:ext cx="10514880" cy="1324800"/>
          </a:xfrm>
          <a:prstGeom prst="rect">
            <a:avLst/>
          </a:prstGeom>
          <a:noFill/>
          <a:ln w="0">
            <a:noFill/>
          </a:ln>
        </p:spPr>
        <p:txBody>
          <a:bodyPr lIns="91440" tIns="45720" rIns="91440" bIns="45720" anchor="ctr">
            <a:noAutofit/>
          </a:bodyPr>
          <a:lstStyle>
            <a:lvl1pPr indent="0" algn="l" defTabSz="914400">
              <a:lnSpc>
                <a:spcPct val="90000"/>
              </a:lnSpc>
              <a:buNone/>
              <a:tabLst>
                <a:tab pos="0" algn="l"/>
              </a:tabLst>
              <a:defRPr lang="en-US" sz="4400" b="0" u="none" strike="noStrike">
                <a:solidFill>
                  <a:schemeClr val="dk1"/>
                </a:solidFill>
                <a:effectLst/>
                <a:uFillTx/>
                <a:latin typeface="Calibri Light"/>
              </a:defRPr>
            </a:lvl1pPr>
          </a:lstStyle>
          <a:p>
            <a:pPr indent="0" algn="l" defTabSz="914400">
              <a:lnSpc>
                <a:spcPct val="90000"/>
              </a:lnSpc>
              <a:buNone/>
              <a:tabLst>
                <a:tab pos="0" algn="l"/>
              </a:tabLst>
            </a:pPr>
            <a:r>
              <a:rPr lang="en-US" sz="4400" b="0" u="none" strike="noStrike">
                <a:solidFill>
                  <a:schemeClr val="dk1"/>
                </a:solidFill>
                <a:effectLst/>
                <a:uFillTx/>
                <a:latin typeface="Calibri Light"/>
              </a:rPr>
              <a:t>Click to edit Master title style</a:t>
            </a:r>
          </a:p>
        </p:txBody>
      </p:sp>
      <p:sp>
        <p:nvSpPr>
          <p:cNvPr id="96" name="PlaceHolder 2"/>
          <p:cNvSpPr>
            <a:spLocks noGrp="1"/>
          </p:cNvSpPr>
          <p:nvPr>
            <p:ph type="body"/>
          </p:nvPr>
        </p:nvSpPr>
        <p:spPr>
          <a:xfrm>
            <a:off x="838080" y="1825560"/>
            <a:ext cx="5180760" cy="43506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en-US"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defRPr lang="en-US"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defRPr lang="en-US"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defRPr lang="en-US"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defRPr lang="en-US"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Calibri"/>
              </a:rPr>
              <a:t>Click to edit Master text styles</a:t>
            </a:r>
          </a:p>
          <a:p>
            <a:pPr marL="685800" lvl="1" indent="-228600" algn="l" defTabSz="914400">
              <a:lnSpc>
                <a:spcPct val="90000"/>
              </a:lnSpc>
              <a:spcBef>
                <a:spcPts val="499"/>
              </a:spcBef>
              <a:buClr>
                <a:srgbClr val="000000"/>
              </a:buClr>
              <a:buFont typeface="Arial"/>
              <a:buChar char="•"/>
            </a:pPr>
            <a:r>
              <a:rPr lang="en-US" sz="2400" b="0" u="none" strike="noStrike">
                <a:solidFill>
                  <a:schemeClr val="dk1"/>
                </a:solidFill>
                <a:effectLst/>
                <a:uFillTx/>
                <a:latin typeface="Calibri"/>
              </a:rPr>
              <a:t>Second level</a:t>
            </a:r>
          </a:p>
          <a:p>
            <a:pPr marL="1143000" lvl="2" indent="-228600" algn="l" defTabSz="914400">
              <a:lnSpc>
                <a:spcPct val="90000"/>
              </a:lnSpc>
              <a:spcBef>
                <a:spcPts val="499"/>
              </a:spcBef>
              <a:buClr>
                <a:srgbClr val="000000"/>
              </a:buClr>
              <a:buFont typeface="Arial"/>
              <a:buChar char="•"/>
            </a:pPr>
            <a:r>
              <a:rPr lang="en-US" sz="2000" b="0" u="none" strike="noStrike">
                <a:solidFill>
                  <a:schemeClr val="dk1"/>
                </a:solidFill>
                <a:effectLst/>
                <a:uFillTx/>
                <a:latin typeface="Calibri"/>
              </a:rPr>
              <a:t>Third level</a:t>
            </a:r>
          </a:p>
          <a:p>
            <a:pPr marL="1600200" lvl="3" indent="-228600" algn="l" defTabSz="914400">
              <a:lnSpc>
                <a:spcPct val="90000"/>
              </a:lnSpc>
              <a:spcBef>
                <a:spcPts val="499"/>
              </a:spcBef>
              <a:buClr>
                <a:srgbClr val="000000"/>
              </a:buClr>
              <a:buFont typeface="Arial"/>
              <a:buChar char="•"/>
            </a:pPr>
            <a:r>
              <a:rPr lang="en-US" sz="1800" b="0" u="none" strike="noStrike">
                <a:solidFill>
                  <a:schemeClr val="dk1"/>
                </a:solidFill>
                <a:effectLst/>
                <a:uFillTx/>
                <a:latin typeface="Calibri"/>
              </a:rPr>
              <a:t>Fourth level</a:t>
            </a:r>
          </a:p>
          <a:p>
            <a:pPr marL="2057400" lvl="4" indent="-228600" algn="l" defTabSz="914400">
              <a:lnSpc>
                <a:spcPct val="90000"/>
              </a:lnSpc>
              <a:spcBef>
                <a:spcPts val="499"/>
              </a:spcBef>
              <a:buClr>
                <a:srgbClr val="000000"/>
              </a:buClr>
              <a:buFont typeface="Arial"/>
              <a:buChar char="•"/>
            </a:pPr>
            <a:r>
              <a:rPr lang="en-US" sz="1800" b="0" u="none" strike="noStrike">
                <a:solidFill>
                  <a:schemeClr val="dk1"/>
                </a:solidFill>
                <a:effectLst/>
                <a:uFillTx/>
                <a:latin typeface="Calibri"/>
              </a:rPr>
              <a:t>Fifth level</a:t>
            </a:r>
          </a:p>
        </p:txBody>
      </p:sp>
      <p:sp>
        <p:nvSpPr>
          <p:cNvPr id="97" name="PlaceHolder 3"/>
          <p:cNvSpPr>
            <a:spLocks noGrp="1"/>
          </p:cNvSpPr>
          <p:nvPr>
            <p:ph type="body"/>
          </p:nvPr>
        </p:nvSpPr>
        <p:spPr>
          <a:xfrm>
            <a:off x="6172200" y="1825560"/>
            <a:ext cx="5180760" cy="43506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en-US"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defRPr lang="en-US"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defRPr lang="en-US"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defRPr lang="en-US"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defRPr lang="en-US"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Calibri"/>
              </a:rPr>
              <a:t>Click to edit Master text styles</a:t>
            </a:r>
          </a:p>
          <a:p>
            <a:pPr marL="685800" lvl="1" indent="-228600" algn="l" defTabSz="914400">
              <a:lnSpc>
                <a:spcPct val="90000"/>
              </a:lnSpc>
              <a:spcBef>
                <a:spcPts val="499"/>
              </a:spcBef>
              <a:buClr>
                <a:srgbClr val="000000"/>
              </a:buClr>
              <a:buFont typeface="Arial"/>
              <a:buChar char="•"/>
            </a:pPr>
            <a:r>
              <a:rPr lang="en-US" sz="2400" b="0" u="none" strike="noStrike">
                <a:solidFill>
                  <a:schemeClr val="dk1"/>
                </a:solidFill>
                <a:effectLst/>
                <a:uFillTx/>
                <a:latin typeface="Calibri"/>
              </a:rPr>
              <a:t>Second level</a:t>
            </a:r>
          </a:p>
          <a:p>
            <a:pPr marL="1143000" lvl="2" indent="-228600" algn="l" defTabSz="914400">
              <a:lnSpc>
                <a:spcPct val="90000"/>
              </a:lnSpc>
              <a:spcBef>
                <a:spcPts val="499"/>
              </a:spcBef>
              <a:buClr>
                <a:srgbClr val="000000"/>
              </a:buClr>
              <a:buFont typeface="Arial"/>
              <a:buChar char="•"/>
            </a:pPr>
            <a:r>
              <a:rPr lang="en-US" sz="2000" b="0" u="none" strike="noStrike">
                <a:solidFill>
                  <a:schemeClr val="dk1"/>
                </a:solidFill>
                <a:effectLst/>
                <a:uFillTx/>
                <a:latin typeface="Calibri"/>
              </a:rPr>
              <a:t>Third level</a:t>
            </a:r>
          </a:p>
          <a:p>
            <a:pPr marL="1600200" lvl="3" indent="-228600" algn="l" defTabSz="914400">
              <a:lnSpc>
                <a:spcPct val="90000"/>
              </a:lnSpc>
              <a:spcBef>
                <a:spcPts val="499"/>
              </a:spcBef>
              <a:buClr>
                <a:srgbClr val="000000"/>
              </a:buClr>
              <a:buFont typeface="Arial"/>
              <a:buChar char="•"/>
            </a:pPr>
            <a:r>
              <a:rPr lang="en-US" sz="1800" b="0" u="none" strike="noStrike">
                <a:solidFill>
                  <a:schemeClr val="dk1"/>
                </a:solidFill>
                <a:effectLst/>
                <a:uFillTx/>
                <a:latin typeface="Calibri"/>
              </a:rPr>
              <a:t>Fourth level</a:t>
            </a:r>
          </a:p>
          <a:p>
            <a:pPr marL="2057400" lvl="4" indent="-228600" algn="l" defTabSz="914400">
              <a:lnSpc>
                <a:spcPct val="90000"/>
              </a:lnSpc>
              <a:spcBef>
                <a:spcPts val="499"/>
              </a:spcBef>
              <a:buClr>
                <a:srgbClr val="000000"/>
              </a:buClr>
              <a:buFont typeface="Arial"/>
              <a:buChar char="•"/>
            </a:pPr>
            <a:r>
              <a:rPr lang="en-US" sz="1800" b="0" u="none" strike="noStrike">
                <a:solidFill>
                  <a:schemeClr val="dk1"/>
                </a:solidFill>
                <a:effectLst/>
                <a:uFillTx/>
                <a:latin typeface="Calibri"/>
              </a:rPr>
              <a:t>Fifth level</a:t>
            </a:r>
          </a:p>
        </p:txBody>
      </p:sp>
      <p:sp>
        <p:nvSpPr>
          <p:cNvPr id="98" name="PlaceHolder 4"/>
          <p:cNvSpPr>
            <a:spLocks noGrp="1"/>
          </p:cNvSpPr>
          <p:nvPr>
            <p:ph type="dt" idx="28"/>
          </p:nvPr>
        </p:nvSpPr>
        <p:spPr>
          <a:xfrm>
            <a:off x="838080" y="6356520"/>
            <a:ext cx="2742480" cy="364320"/>
          </a:xfrm>
          <a:prstGeom prst="rect">
            <a:avLst/>
          </a:prstGeom>
          <a:noFill/>
          <a:ln w="0">
            <a:noFill/>
          </a:ln>
        </p:spPr>
        <p:txBody>
          <a:bodyPr lIns="91440" tIns="45720" rIns="91440" bIns="45720" anchor="ctr">
            <a:noAutofit/>
          </a:bodyPr>
          <a:lstStyle>
            <a:lvl1pPr indent="0" algn="l"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914400">
              <a:lnSpc>
                <a:spcPct val="100000"/>
              </a:lnSpc>
              <a:buNone/>
              <a:tabLst>
                <a:tab pos="0" algn="l"/>
              </a:tabLst>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99" name="PlaceHolder 5"/>
          <p:cNvSpPr>
            <a:spLocks noGrp="1"/>
          </p:cNvSpPr>
          <p:nvPr>
            <p:ph type="ftr" idx="29"/>
          </p:nvPr>
        </p:nvSpPr>
        <p:spPr>
          <a:xfrm>
            <a:off x="4038480" y="6356520"/>
            <a:ext cx="411408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p>
        </p:txBody>
      </p:sp>
      <p:sp>
        <p:nvSpPr>
          <p:cNvPr id="100" name="PlaceHolder 6"/>
          <p:cNvSpPr>
            <a:spLocks noGrp="1"/>
          </p:cNvSpPr>
          <p:nvPr>
            <p:ph type="sldNum" idx="30"/>
          </p:nvPr>
        </p:nvSpPr>
        <p:spPr>
          <a:xfrm>
            <a:off x="8610480" y="6356520"/>
            <a:ext cx="27424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7B947F01-7C9C-4EE5-849F-32103033034A}" type="slidenum">
              <a:rPr lang="en-US" sz="1200" b="0" u="none" strike="noStrike">
                <a:solidFill>
                  <a:schemeClr val="dk1">
                    <a:tint val="75000"/>
                  </a:schemeClr>
                </a:solidFill>
                <a:effectLst/>
                <a:uFillTx/>
                <a:latin typeface="Calibri"/>
              </a:rPr>
              <a:t>‹#›</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3166169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529626-AFFE-6E0E-6EB8-2F1ED50459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CEB1393-2ECB-8ACC-72BC-FDD2F492E0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188EEF-2C9B-EEA7-7587-18B5A34DDC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AB9065-05C2-4ADE-AD26-AB055F1131B1}" type="datetimeFigureOut">
              <a:rPr lang="en-US" smtClean="0"/>
              <a:t>10/26/2026</a:t>
            </a:fld>
            <a:endParaRPr lang="en-US" dirty="0"/>
          </a:p>
        </p:txBody>
      </p:sp>
      <p:sp>
        <p:nvSpPr>
          <p:cNvPr id="5" name="Footer Placeholder 4">
            <a:extLst>
              <a:ext uri="{FF2B5EF4-FFF2-40B4-BE49-F238E27FC236}">
                <a16:creationId xmlns:a16="http://schemas.microsoft.com/office/drawing/2014/main" id="{8B34FCB5-F470-BBFB-B39A-176BF734F6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74B9711-380D-6C87-F51C-14A29ACA7A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848DEA-519E-4CEF-9051-93353FF7356B}" type="slidenum">
              <a:rPr lang="en-US" smtClean="0"/>
              <a:t>‹#›</a:t>
            </a:fld>
            <a:endParaRPr lang="en-US" dirty="0"/>
          </a:p>
        </p:txBody>
      </p:sp>
    </p:spTree>
    <p:extLst>
      <p:ext uri="{BB962C8B-B14F-4D97-AF65-F5344CB8AC3E}">
        <p14:creationId xmlns:p14="http://schemas.microsoft.com/office/powerpoint/2010/main" val="2331210711"/>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E25E72-EF92-8348-DB6A-6452D69B36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CFFAC01-DCFE-F682-B228-F2F8D53514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7803A9-838F-DC0E-5024-4AD9FA945D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11E527C-9699-4890-992D-7D68ED253DF6}" type="datetimeFigureOut">
              <a:rPr lang="en-US" smtClean="0"/>
              <a:t>10/26/2026</a:t>
            </a:fld>
            <a:endParaRPr lang="en-US"/>
          </a:p>
        </p:txBody>
      </p:sp>
      <p:sp>
        <p:nvSpPr>
          <p:cNvPr id="5" name="Footer Placeholder 4">
            <a:extLst>
              <a:ext uri="{FF2B5EF4-FFF2-40B4-BE49-F238E27FC236}">
                <a16:creationId xmlns:a16="http://schemas.microsoft.com/office/drawing/2014/main" id="{05C88176-5BF2-48DB-204C-809CC6DB80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5D95F8E-5574-EC11-5DAC-A3B631D04F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235B11C-F8CF-4741-A26A-5B8E62AE2EDA}" type="slidenum">
              <a:rPr lang="en-US" smtClean="0"/>
              <a:t>‹#›</a:t>
            </a:fld>
            <a:endParaRPr lang="en-US"/>
          </a:p>
        </p:txBody>
      </p:sp>
    </p:spTree>
    <p:extLst>
      <p:ext uri="{BB962C8B-B14F-4D97-AF65-F5344CB8AC3E}">
        <p14:creationId xmlns:p14="http://schemas.microsoft.com/office/powerpoint/2010/main" val="111324211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6.xml"/><Relationship Id="rId5" Type="http://schemas.openxmlformats.org/officeDocument/2006/relationships/image" Target="../media/image10.jpeg"/><Relationship Id="rId4" Type="http://schemas.openxmlformats.org/officeDocument/2006/relationships/hyperlink" Target="https://www.linkedin.com/in/monicavaldezpmpmop"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21.jpeg"/><Relationship Id="rId18" Type="http://schemas.openxmlformats.org/officeDocument/2006/relationships/image" Target="../media/image26.png"/><Relationship Id="rId3" Type="http://schemas.openxmlformats.org/officeDocument/2006/relationships/image" Target="../media/image12.jpeg"/><Relationship Id="rId21" Type="http://schemas.openxmlformats.org/officeDocument/2006/relationships/image" Target="../media/image29.png"/><Relationship Id="rId7" Type="http://schemas.openxmlformats.org/officeDocument/2006/relationships/image" Target="../media/image16.jpeg"/><Relationship Id="rId12" Type="http://schemas.openxmlformats.org/officeDocument/2006/relationships/image" Target="../media/image20.jpeg"/><Relationship Id="rId17" Type="http://schemas.openxmlformats.org/officeDocument/2006/relationships/image" Target="../media/image25.png"/><Relationship Id="rId2" Type="http://schemas.openxmlformats.org/officeDocument/2006/relationships/image" Target="../media/image11.jpeg"/><Relationship Id="rId16" Type="http://schemas.openxmlformats.org/officeDocument/2006/relationships/image" Target="../media/image24.png"/><Relationship Id="rId20" Type="http://schemas.openxmlformats.org/officeDocument/2006/relationships/image" Target="../media/image28.jpeg"/><Relationship Id="rId1" Type="http://schemas.openxmlformats.org/officeDocument/2006/relationships/slideLayout" Target="../slideLayouts/slideLayout13.xml"/><Relationship Id="rId6" Type="http://schemas.openxmlformats.org/officeDocument/2006/relationships/image" Target="../media/image15.jpeg"/><Relationship Id="rId11" Type="http://schemas.openxmlformats.org/officeDocument/2006/relationships/image" Target="../media/image19.jpeg"/><Relationship Id="rId5" Type="http://schemas.openxmlformats.org/officeDocument/2006/relationships/image" Target="../media/image14.jpeg"/><Relationship Id="rId15" Type="http://schemas.openxmlformats.org/officeDocument/2006/relationships/image" Target="../media/image23.jpeg"/><Relationship Id="rId10" Type="http://schemas.openxmlformats.org/officeDocument/2006/relationships/image" Target="../media/image18.jpeg"/><Relationship Id="rId19" Type="http://schemas.openxmlformats.org/officeDocument/2006/relationships/image" Target="../media/image27.png"/><Relationship Id="rId4" Type="http://schemas.openxmlformats.org/officeDocument/2006/relationships/image" Target="../media/image13.jpeg"/><Relationship Id="rId9" Type="http://schemas.openxmlformats.org/officeDocument/2006/relationships/image" Target="../media/image17.jpeg"/><Relationship Id="rId1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4.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oleObject" Target="../embeddings/oleObject1.bin"/><Relationship Id="rId7" Type="http://schemas.openxmlformats.org/officeDocument/2006/relationships/image" Target="../media/image35.png"/><Relationship Id="rId2" Type="http://schemas.openxmlformats.org/officeDocument/2006/relationships/slideLayout" Target="../slideLayouts/slideLayout19.xml"/><Relationship Id="rId1" Type="http://schemas.openxmlformats.org/officeDocument/2006/relationships/tags" Target="../tags/tag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emf"/></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1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8" name="Arc 37">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604789">
            <a:off x="675639" y="775849"/>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21F9762-FABC-7717-A38B-3BC385B250BC}"/>
              </a:ext>
            </a:extLst>
          </p:cNvPr>
          <p:cNvSpPr>
            <a:spLocks noGrp="1"/>
          </p:cNvSpPr>
          <p:nvPr>
            <p:ph type="ctrTitle"/>
          </p:nvPr>
        </p:nvSpPr>
        <p:spPr>
          <a:xfrm>
            <a:off x="892817" y="1370171"/>
            <a:ext cx="4425551" cy="2387600"/>
          </a:xfrm>
        </p:spPr>
        <p:txBody>
          <a:bodyPr>
            <a:normAutofit/>
          </a:bodyPr>
          <a:lstStyle/>
          <a:p>
            <a:pPr algn="l"/>
            <a:r>
              <a:rPr lang="en-US" sz="3300" b="1" dirty="0">
                <a:solidFill>
                  <a:srgbClr val="FFFFFF"/>
                </a:solidFill>
                <a:latin typeface="Aptos Display"/>
                <a:ea typeface="Calibri Light"/>
                <a:cs typeface="Calibri Light"/>
              </a:rPr>
              <a:t>Many Paths, One Skillset: Project Management Across Industries</a:t>
            </a:r>
          </a:p>
        </p:txBody>
      </p:sp>
      <p:sp>
        <p:nvSpPr>
          <p:cNvPr id="3" name="Subtitle 2">
            <a:extLst>
              <a:ext uri="{FF2B5EF4-FFF2-40B4-BE49-F238E27FC236}">
                <a16:creationId xmlns:a16="http://schemas.microsoft.com/office/drawing/2014/main" id="{D30CDED0-B0B7-134A-A479-1B9B522AC254}"/>
              </a:ext>
            </a:extLst>
          </p:cNvPr>
          <p:cNvSpPr>
            <a:spLocks noGrp="1"/>
          </p:cNvSpPr>
          <p:nvPr>
            <p:ph type="subTitle" idx="1"/>
          </p:nvPr>
        </p:nvSpPr>
        <p:spPr>
          <a:xfrm>
            <a:off x="892817" y="3849845"/>
            <a:ext cx="4425551" cy="1881751"/>
          </a:xfrm>
        </p:spPr>
        <p:txBody>
          <a:bodyPr vert="horz" lIns="91440" tIns="45720" rIns="91440" bIns="45720" rtlCol="0">
            <a:normAutofit/>
          </a:bodyPr>
          <a:lstStyle/>
          <a:p>
            <a:pPr algn="l"/>
            <a:r>
              <a:rPr lang="en-US" i="1" dirty="0">
                <a:solidFill>
                  <a:srgbClr val="FFFFFF"/>
                </a:solidFill>
                <a:latin typeface="Aptos"/>
              </a:rPr>
              <a:t>Career Journeys, Lessons Learned, and Practical Insights</a:t>
            </a:r>
            <a:endParaRPr lang="en-US" dirty="0">
              <a:solidFill>
                <a:srgbClr val="FFFFFF"/>
              </a:solidFill>
              <a:latin typeface="Aptos"/>
            </a:endParaRPr>
          </a:p>
        </p:txBody>
      </p:sp>
      <p:sp>
        <p:nvSpPr>
          <p:cNvPr id="28" name="Oval 2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5976" y="2130090"/>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11156773-3FB3-46D9-9F87-821287404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13872" y="3116072"/>
            <a:ext cx="4378128" cy="3741928"/>
          </a:xfrm>
          <a:custGeom>
            <a:avLst/>
            <a:gdLst>
              <a:gd name="connsiteX0" fmla="*/ 2605183 w 4378128"/>
              <a:gd name="connsiteY0" fmla="*/ 0 h 3741928"/>
              <a:gd name="connsiteX1" fmla="*/ 4262321 w 4378128"/>
              <a:gd name="connsiteY1" fmla="*/ 594897 h 3741928"/>
              <a:gd name="connsiteX2" fmla="*/ 4378128 w 4378128"/>
              <a:gd name="connsiteY2" fmla="*/ 700149 h 3741928"/>
              <a:gd name="connsiteX3" fmla="*/ 4378128 w 4378128"/>
              <a:gd name="connsiteY3" fmla="*/ 3741928 h 3741928"/>
              <a:gd name="connsiteX4" fmla="*/ 263831 w 4378128"/>
              <a:gd name="connsiteY4" fmla="*/ 3741928 h 3741928"/>
              <a:gd name="connsiteX5" fmla="*/ 204729 w 4378128"/>
              <a:gd name="connsiteY5" fmla="*/ 3619238 h 3741928"/>
              <a:gd name="connsiteX6" fmla="*/ 0 w 4378128"/>
              <a:gd name="connsiteY6" fmla="*/ 2605183 h 3741928"/>
              <a:gd name="connsiteX7" fmla="*/ 2605183 w 4378128"/>
              <a:gd name="connsiteY7" fmla="*/ 0 h 374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8128" h="3741928">
                <a:moveTo>
                  <a:pt x="2605183" y="0"/>
                </a:moveTo>
                <a:cubicBezTo>
                  <a:pt x="3234659" y="0"/>
                  <a:pt x="3811992" y="223253"/>
                  <a:pt x="4262321" y="594897"/>
                </a:cubicBezTo>
                <a:lnTo>
                  <a:pt x="4378128" y="700149"/>
                </a:lnTo>
                <a:lnTo>
                  <a:pt x="4378128" y="3741928"/>
                </a:lnTo>
                <a:lnTo>
                  <a:pt x="263831" y="3741928"/>
                </a:lnTo>
                <a:lnTo>
                  <a:pt x="204729" y="3619238"/>
                </a:lnTo>
                <a:cubicBezTo>
                  <a:pt x="72899" y="3307558"/>
                  <a:pt x="0" y="2964884"/>
                  <a:pt x="0" y="2605183"/>
                </a:cubicBezTo>
                <a:cubicBezTo>
                  <a:pt x="0" y="1166380"/>
                  <a:pt x="1166380" y="0"/>
                  <a:pt x="260518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E8EA24D0-C854-4AA8-B8FD-D252660D8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99731" y="1"/>
            <a:ext cx="4208478" cy="3678281"/>
          </a:xfrm>
          <a:custGeom>
            <a:avLst/>
            <a:gdLst>
              <a:gd name="connsiteX0" fmla="*/ 711074 w 4208478"/>
              <a:gd name="connsiteY0" fmla="*/ 0 h 3678281"/>
              <a:gd name="connsiteX1" fmla="*/ 3497404 w 4208478"/>
              <a:gd name="connsiteY1" fmla="*/ 0 h 3678281"/>
              <a:gd name="connsiteX2" fmla="*/ 3592161 w 4208478"/>
              <a:gd name="connsiteY2" fmla="*/ 86120 h 3678281"/>
              <a:gd name="connsiteX3" fmla="*/ 4208478 w 4208478"/>
              <a:gd name="connsiteY3" fmla="*/ 1574042 h 3678281"/>
              <a:gd name="connsiteX4" fmla="*/ 2104239 w 4208478"/>
              <a:gd name="connsiteY4" fmla="*/ 3678281 h 3678281"/>
              <a:gd name="connsiteX5" fmla="*/ 0 w 4208478"/>
              <a:gd name="connsiteY5" fmla="*/ 1574042 h 3678281"/>
              <a:gd name="connsiteX6" fmla="*/ 616318 w 4208478"/>
              <a:gd name="connsiteY6" fmla="*/ 86120 h 3678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08478" h="3678281">
                <a:moveTo>
                  <a:pt x="711074" y="0"/>
                </a:moveTo>
                <a:lnTo>
                  <a:pt x="3497404" y="0"/>
                </a:lnTo>
                <a:lnTo>
                  <a:pt x="3592161" y="86120"/>
                </a:lnTo>
                <a:cubicBezTo>
                  <a:pt x="3972953" y="466913"/>
                  <a:pt x="4208478" y="992973"/>
                  <a:pt x="4208478" y="1574042"/>
                </a:cubicBezTo>
                <a:cubicBezTo>
                  <a:pt x="4208478" y="2736181"/>
                  <a:pt x="3266378" y="3678281"/>
                  <a:pt x="2104239" y="3678281"/>
                </a:cubicBezTo>
                <a:cubicBezTo>
                  <a:pt x="942100" y="3678281"/>
                  <a:pt x="0" y="2736181"/>
                  <a:pt x="0" y="1574042"/>
                </a:cubicBezTo>
                <a:cubicBezTo>
                  <a:pt x="0" y="992973"/>
                  <a:pt x="235525" y="466913"/>
                  <a:pt x="616318" y="8612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8" name="Picture 7" descr="Rutgers Scarlet Knights Logo, symbol, meaning, history, PNG, brand">
            <a:extLst>
              <a:ext uri="{FF2B5EF4-FFF2-40B4-BE49-F238E27FC236}">
                <a16:creationId xmlns:a16="http://schemas.microsoft.com/office/drawing/2014/main" id="{7C862FE8-A3C6-95EE-EE03-6D1BFF081DE0}"/>
              </a:ext>
            </a:extLst>
          </p:cNvPr>
          <p:cNvPicPr>
            <a:picLocks noChangeAspect="1"/>
          </p:cNvPicPr>
          <p:nvPr/>
        </p:nvPicPr>
        <p:blipFill>
          <a:blip r:embed="rId2"/>
          <a:srcRect l="13673" t="-3880" r="15818" b="-5281"/>
          <a:stretch>
            <a:fillRect/>
          </a:stretch>
        </p:blipFill>
        <p:spPr>
          <a:xfrm>
            <a:off x="5900552" y="-2944"/>
            <a:ext cx="3396434" cy="2957773"/>
          </a:xfrm>
          <a:custGeom>
            <a:avLst/>
            <a:gdLst/>
            <a:ahLst/>
            <a:cxnLst/>
            <a:rect l="l" t="t" r="r" b="b"/>
            <a:pathLst>
              <a:path w="2833631" h="267701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p:spPr>
      </p:pic>
      <p:pic>
        <p:nvPicPr>
          <p:cNvPr id="5" name="Picture 4">
            <a:extLst>
              <a:ext uri="{FF2B5EF4-FFF2-40B4-BE49-F238E27FC236}">
                <a16:creationId xmlns:a16="http://schemas.microsoft.com/office/drawing/2014/main" id="{63AA9C65-C6F2-7314-75A3-A6A9728F9929}"/>
              </a:ext>
            </a:extLst>
          </p:cNvPr>
          <p:cNvPicPr>
            <a:picLocks noChangeAspect="1"/>
          </p:cNvPicPr>
          <p:nvPr/>
        </p:nvPicPr>
        <p:blipFill>
          <a:blip r:embed="rId3"/>
          <a:srcRect l="94" t="-900" r="49966" b="5435"/>
          <a:stretch>
            <a:fillRect/>
          </a:stretch>
        </p:blipFill>
        <p:spPr>
          <a:xfrm>
            <a:off x="10000915" y="4518126"/>
            <a:ext cx="2224305" cy="2350974"/>
          </a:xfrm>
          <a:prstGeom prst="rect">
            <a:avLst/>
          </a:prstGeom>
        </p:spPr>
      </p:pic>
      <p:pic>
        <p:nvPicPr>
          <p:cNvPr id="4" name="Picture 3">
            <a:extLst>
              <a:ext uri="{FF2B5EF4-FFF2-40B4-BE49-F238E27FC236}">
                <a16:creationId xmlns:a16="http://schemas.microsoft.com/office/drawing/2014/main" id="{8331F67E-AF36-6069-C821-F0C8E72C9DD6}"/>
              </a:ext>
            </a:extLst>
          </p:cNvPr>
          <p:cNvPicPr>
            <a:picLocks noChangeAspect="1"/>
          </p:cNvPicPr>
          <p:nvPr/>
        </p:nvPicPr>
        <p:blipFill>
          <a:blip r:embed="rId4"/>
          <a:srcRect r="58913"/>
          <a:stretch>
            <a:fillRect/>
          </a:stretch>
        </p:blipFill>
        <p:spPr>
          <a:xfrm>
            <a:off x="8774522" y="3555787"/>
            <a:ext cx="2013888" cy="1895321"/>
          </a:xfrm>
          <a:prstGeom prst="rect">
            <a:avLst/>
          </a:prstGeom>
        </p:spPr>
      </p:pic>
    </p:spTree>
    <p:extLst>
      <p:ext uri="{BB962C8B-B14F-4D97-AF65-F5344CB8AC3E}">
        <p14:creationId xmlns:p14="http://schemas.microsoft.com/office/powerpoint/2010/main" val="3481121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Shape 25">
            <a:extLst>
              <a:ext uri="{FF2B5EF4-FFF2-40B4-BE49-F238E27FC236}">
                <a16:creationId xmlns:a16="http://schemas.microsoft.com/office/drawing/2014/main" id="{B9C98020-254C-C76B-DD0C-AB64A13F89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176818"/>
          </a:xfrm>
          <a:custGeom>
            <a:avLst/>
            <a:gdLst>
              <a:gd name="connsiteX0" fmla="*/ 0 w 12192000"/>
              <a:gd name="connsiteY0" fmla="*/ 0 h 2237474"/>
              <a:gd name="connsiteX1" fmla="*/ 12192000 w 12192000"/>
              <a:gd name="connsiteY1" fmla="*/ 0 h 2237474"/>
              <a:gd name="connsiteX2" fmla="*/ 12192000 w 12192000"/>
              <a:gd name="connsiteY2" fmla="*/ 751299 h 2237474"/>
              <a:gd name="connsiteX3" fmla="*/ 12176759 w 12192000"/>
              <a:gd name="connsiteY3" fmla="*/ 759190 h 2237474"/>
              <a:gd name="connsiteX4" fmla="*/ 12154948 w 12192000"/>
              <a:gd name="connsiteY4" fmla="*/ 762731 h 2237474"/>
              <a:gd name="connsiteX5" fmla="*/ 12047364 w 12192000"/>
              <a:gd name="connsiteY5" fmla="*/ 749662 h 2237474"/>
              <a:gd name="connsiteX6" fmla="*/ 11890686 w 12192000"/>
              <a:gd name="connsiteY6" fmla="*/ 732766 h 2237474"/>
              <a:gd name="connsiteX7" fmla="*/ 11782413 w 12192000"/>
              <a:gd name="connsiteY7" fmla="*/ 769868 h 2237474"/>
              <a:gd name="connsiteX8" fmla="*/ 11649954 w 12192000"/>
              <a:gd name="connsiteY8" fmla="*/ 749628 h 2237474"/>
              <a:gd name="connsiteX9" fmla="*/ 11560424 w 12192000"/>
              <a:gd name="connsiteY9" fmla="*/ 748017 h 2237474"/>
              <a:gd name="connsiteX10" fmla="*/ 11358455 w 12192000"/>
              <a:gd name="connsiteY10" fmla="*/ 747593 h 2237474"/>
              <a:gd name="connsiteX11" fmla="*/ 11165209 w 12192000"/>
              <a:gd name="connsiteY11" fmla="*/ 748852 h 2237474"/>
              <a:gd name="connsiteX12" fmla="*/ 11058755 w 12192000"/>
              <a:gd name="connsiteY12" fmla="*/ 749617 h 2237474"/>
              <a:gd name="connsiteX13" fmla="*/ 10884013 w 12192000"/>
              <a:gd name="connsiteY13" fmla="*/ 760728 h 2237474"/>
              <a:gd name="connsiteX14" fmla="*/ 10834688 w 12192000"/>
              <a:gd name="connsiteY14" fmla="*/ 757726 h 2237474"/>
              <a:gd name="connsiteX15" fmla="*/ 10805004 w 12192000"/>
              <a:gd name="connsiteY15" fmla="*/ 757573 h 2237474"/>
              <a:gd name="connsiteX16" fmla="*/ 10739478 w 12192000"/>
              <a:gd name="connsiteY16" fmla="*/ 776841 h 2237474"/>
              <a:gd name="connsiteX17" fmla="*/ 10458762 w 12192000"/>
              <a:gd name="connsiteY17" fmla="*/ 755400 h 2237474"/>
              <a:gd name="connsiteX18" fmla="*/ 10246919 w 12192000"/>
              <a:gd name="connsiteY18" fmla="*/ 769960 h 2237474"/>
              <a:gd name="connsiteX19" fmla="*/ 10167995 w 12192000"/>
              <a:gd name="connsiteY19" fmla="*/ 760843 h 2237474"/>
              <a:gd name="connsiteX20" fmla="*/ 9997044 w 12192000"/>
              <a:gd name="connsiteY20" fmla="*/ 780129 h 2237474"/>
              <a:gd name="connsiteX21" fmla="*/ 9943887 w 12192000"/>
              <a:gd name="connsiteY21" fmla="*/ 804141 h 2237474"/>
              <a:gd name="connsiteX22" fmla="*/ 9918248 w 12192000"/>
              <a:gd name="connsiteY22" fmla="*/ 816628 h 2237474"/>
              <a:gd name="connsiteX23" fmla="*/ 9836148 w 12192000"/>
              <a:gd name="connsiteY23" fmla="*/ 858312 h 2237474"/>
              <a:gd name="connsiteX24" fmla="*/ 9823800 w 12192000"/>
              <a:gd name="connsiteY24" fmla="*/ 866604 h 2237474"/>
              <a:gd name="connsiteX25" fmla="*/ 9794684 w 12192000"/>
              <a:gd name="connsiteY25" fmla="*/ 864509 h 2237474"/>
              <a:gd name="connsiteX26" fmla="*/ 9778288 w 12192000"/>
              <a:gd name="connsiteY26" fmla="*/ 854362 h 2237474"/>
              <a:gd name="connsiteX27" fmla="*/ 9773886 w 12192000"/>
              <a:gd name="connsiteY27" fmla="*/ 857543 h 2237474"/>
              <a:gd name="connsiteX28" fmla="*/ 9761459 w 12192000"/>
              <a:gd name="connsiteY28" fmla="*/ 862394 h 2237474"/>
              <a:gd name="connsiteX29" fmla="*/ 9705768 w 12192000"/>
              <a:gd name="connsiteY29" fmla="*/ 894610 h 2237474"/>
              <a:gd name="connsiteX30" fmla="*/ 9683005 w 12192000"/>
              <a:gd name="connsiteY30" fmla="*/ 894128 h 2237474"/>
              <a:gd name="connsiteX31" fmla="*/ 9594438 w 12192000"/>
              <a:gd name="connsiteY31" fmla="*/ 919051 h 2237474"/>
              <a:gd name="connsiteX32" fmla="*/ 9577033 w 12192000"/>
              <a:gd name="connsiteY32" fmla="*/ 922857 h 2237474"/>
              <a:gd name="connsiteX33" fmla="*/ 9544189 w 12192000"/>
              <a:gd name="connsiteY33" fmla="*/ 938966 h 2237474"/>
              <a:gd name="connsiteX34" fmla="*/ 9534048 w 12192000"/>
              <a:gd name="connsiteY34" fmla="*/ 940158 h 2237474"/>
              <a:gd name="connsiteX35" fmla="*/ 9500499 w 12192000"/>
              <a:gd name="connsiteY35" fmla="*/ 954680 h 2237474"/>
              <a:gd name="connsiteX36" fmla="*/ 9428195 w 12192000"/>
              <a:gd name="connsiteY36" fmla="*/ 986225 h 2237474"/>
              <a:gd name="connsiteX37" fmla="*/ 9410017 w 12192000"/>
              <a:gd name="connsiteY37" fmla="*/ 993931 h 2237474"/>
              <a:gd name="connsiteX38" fmla="*/ 9392919 w 12192000"/>
              <a:gd name="connsiteY38" fmla="*/ 994656 h 2237474"/>
              <a:gd name="connsiteX39" fmla="*/ 9301293 w 12192000"/>
              <a:gd name="connsiteY39" fmla="*/ 1011593 h 2237474"/>
              <a:gd name="connsiteX40" fmla="*/ 9278619 w 12192000"/>
              <a:gd name="connsiteY40" fmla="*/ 1011878 h 2237474"/>
              <a:gd name="connsiteX41" fmla="*/ 9268019 w 12192000"/>
              <a:gd name="connsiteY41" fmla="*/ 1007442 h 2237474"/>
              <a:gd name="connsiteX42" fmla="*/ 9234662 w 12192000"/>
              <a:gd name="connsiteY42" fmla="*/ 1023056 h 2237474"/>
              <a:gd name="connsiteX43" fmla="*/ 9181033 w 12192000"/>
              <a:gd name="connsiteY43" fmla="*/ 1037921 h 2237474"/>
              <a:gd name="connsiteX44" fmla="*/ 9155969 w 12192000"/>
              <a:gd name="connsiteY44" fmla="*/ 1046804 h 2237474"/>
              <a:gd name="connsiteX45" fmla="*/ 9133985 w 12192000"/>
              <a:gd name="connsiteY45" fmla="*/ 1046450 h 2237474"/>
              <a:gd name="connsiteX46" fmla="*/ 9012987 w 12192000"/>
              <a:gd name="connsiteY46" fmla="*/ 1061986 h 2237474"/>
              <a:gd name="connsiteX47" fmla="*/ 8968445 w 12192000"/>
              <a:gd name="connsiteY47" fmla="*/ 1052169 h 2237474"/>
              <a:gd name="connsiteX48" fmla="*/ 8958984 w 12192000"/>
              <a:gd name="connsiteY48" fmla="*/ 1057212 h 2237474"/>
              <a:gd name="connsiteX49" fmla="*/ 8886001 w 12192000"/>
              <a:gd name="connsiteY49" fmla="*/ 1067468 h 2237474"/>
              <a:gd name="connsiteX50" fmla="*/ 8838610 w 12192000"/>
              <a:gd name="connsiteY50" fmla="*/ 1075091 h 2237474"/>
              <a:gd name="connsiteX51" fmla="*/ 8750383 w 12192000"/>
              <a:gd name="connsiteY51" fmla="*/ 1097387 h 2237474"/>
              <a:gd name="connsiteX52" fmla="*/ 8697365 w 12192000"/>
              <a:gd name="connsiteY52" fmla="*/ 1105869 h 2237474"/>
              <a:gd name="connsiteX53" fmla="*/ 8665605 w 12192000"/>
              <a:gd name="connsiteY53" fmla="*/ 1110791 h 2237474"/>
              <a:gd name="connsiteX54" fmla="*/ 8584946 w 12192000"/>
              <a:gd name="connsiteY54" fmla="*/ 1135226 h 2237474"/>
              <a:gd name="connsiteX55" fmla="*/ 8460755 w 12192000"/>
              <a:gd name="connsiteY55" fmla="*/ 1203427 h 2237474"/>
              <a:gd name="connsiteX56" fmla="*/ 8419755 w 12192000"/>
              <a:gd name="connsiteY56" fmla="*/ 1216260 h 2237474"/>
              <a:gd name="connsiteX57" fmla="*/ 8411626 w 12192000"/>
              <a:gd name="connsiteY57" fmla="*/ 1214397 h 2237474"/>
              <a:gd name="connsiteX58" fmla="*/ 8363469 w 12192000"/>
              <a:gd name="connsiteY58" fmla="*/ 1246658 h 2237474"/>
              <a:gd name="connsiteX59" fmla="*/ 8275497 w 12192000"/>
              <a:gd name="connsiteY59" fmla="*/ 1264396 h 2237474"/>
              <a:gd name="connsiteX60" fmla="*/ 8206287 w 12192000"/>
              <a:gd name="connsiteY60" fmla="*/ 1273060 h 2237474"/>
              <a:gd name="connsiteX61" fmla="*/ 8168705 w 12192000"/>
              <a:gd name="connsiteY61" fmla="*/ 1279956 h 2237474"/>
              <a:gd name="connsiteX62" fmla="*/ 8139997 w 12192000"/>
              <a:gd name="connsiteY62" fmla="*/ 1282713 h 2237474"/>
              <a:gd name="connsiteX63" fmla="*/ 8074238 w 12192000"/>
              <a:gd name="connsiteY63" fmla="*/ 1301895 h 2237474"/>
              <a:gd name="connsiteX64" fmla="*/ 7968292 w 12192000"/>
              <a:gd name="connsiteY64" fmla="*/ 1338779 h 2237474"/>
              <a:gd name="connsiteX65" fmla="*/ 7945122 w 12192000"/>
              <a:gd name="connsiteY65" fmla="*/ 1345477 h 2237474"/>
              <a:gd name="connsiteX66" fmla="*/ 7922771 w 12192000"/>
              <a:gd name="connsiteY66" fmla="*/ 1346645 h 2237474"/>
              <a:gd name="connsiteX67" fmla="*/ 7915461 w 12192000"/>
              <a:gd name="connsiteY67" fmla="*/ 1342919 h 2237474"/>
              <a:gd name="connsiteX68" fmla="*/ 7902328 w 12192000"/>
              <a:gd name="connsiteY68" fmla="*/ 1345865 h 2237474"/>
              <a:gd name="connsiteX69" fmla="*/ 7898322 w 12192000"/>
              <a:gd name="connsiteY69" fmla="*/ 1345689 h 2237474"/>
              <a:gd name="connsiteX70" fmla="*/ 7875879 w 12192000"/>
              <a:gd name="connsiteY70" fmla="*/ 1345646 h 2237474"/>
              <a:gd name="connsiteX71" fmla="*/ 7840612 w 12192000"/>
              <a:gd name="connsiteY71" fmla="*/ 1369373 h 2237474"/>
              <a:gd name="connsiteX72" fmla="*/ 7786819 w 12192000"/>
              <a:gd name="connsiteY72" fmla="*/ 1378970 h 2237474"/>
              <a:gd name="connsiteX73" fmla="*/ 7548172 w 12192000"/>
              <a:gd name="connsiteY73" fmla="*/ 1417460 h 2237474"/>
              <a:gd name="connsiteX74" fmla="*/ 7483437 w 12192000"/>
              <a:gd name="connsiteY74" fmla="*/ 1478152 h 2237474"/>
              <a:gd name="connsiteX75" fmla="*/ 7377870 w 12192000"/>
              <a:gd name="connsiteY75" fmla="*/ 1523319 h 2237474"/>
              <a:gd name="connsiteX76" fmla="*/ 7230737 w 12192000"/>
              <a:gd name="connsiteY76" fmla="*/ 1562633 h 2237474"/>
              <a:gd name="connsiteX77" fmla="*/ 7224458 w 12192000"/>
              <a:gd name="connsiteY77" fmla="*/ 1573008 h 2237474"/>
              <a:gd name="connsiteX78" fmla="*/ 7213486 w 12192000"/>
              <a:gd name="connsiteY78" fmla="*/ 1580987 h 2237474"/>
              <a:gd name="connsiteX79" fmla="*/ 7210972 w 12192000"/>
              <a:gd name="connsiteY79" fmla="*/ 1580856 h 2237474"/>
              <a:gd name="connsiteX80" fmla="*/ 7183121 w 12192000"/>
              <a:gd name="connsiteY80" fmla="*/ 1595162 h 2237474"/>
              <a:gd name="connsiteX81" fmla="*/ 7164601 w 12192000"/>
              <a:gd name="connsiteY81" fmla="*/ 1606490 h 2237474"/>
              <a:gd name="connsiteX82" fmla="*/ 7159286 w 12192000"/>
              <a:gd name="connsiteY82" fmla="*/ 1606850 h 2237474"/>
              <a:gd name="connsiteX83" fmla="*/ 7114651 w 12192000"/>
              <a:gd name="connsiteY83" fmla="*/ 1620959 h 2237474"/>
              <a:gd name="connsiteX84" fmla="*/ 7092727 w 12192000"/>
              <a:gd name="connsiteY84" fmla="*/ 1623628 h 2237474"/>
              <a:gd name="connsiteX85" fmla="*/ 7031309 w 12192000"/>
              <a:gd name="connsiteY85" fmla="*/ 1619451 h 2237474"/>
              <a:gd name="connsiteX86" fmla="*/ 6999084 w 12192000"/>
              <a:gd name="connsiteY86" fmla="*/ 1634317 h 2237474"/>
              <a:gd name="connsiteX87" fmla="*/ 6992107 w 12192000"/>
              <a:gd name="connsiteY87" fmla="*/ 1636860 h 2237474"/>
              <a:gd name="connsiteX88" fmla="*/ 6991765 w 12192000"/>
              <a:gd name="connsiteY88" fmla="*/ 1636725 h 2237474"/>
              <a:gd name="connsiteX89" fmla="*/ 6983996 w 12192000"/>
              <a:gd name="connsiteY89" fmla="*/ 1639040 h 2237474"/>
              <a:gd name="connsiteX90" fmla="*/ 6979383 w 12192000"/>
              <a:gd name="connsiteY90" fmla="*/ 1641496 h 2237474"/>
              <a:gd name="connsiteX91" fmla="*/ 6900177 w 12192000"/>
              <a:gd name="connsiteY91" fmla="*/ 1636016 h 2237474"/>
              <a:gd name="connsiteX92" fmla="*/ 6795372 w 12192000"/>
              <a:gd name="connsiteY92" fmla="*/ 1644845 h 2237474"/>
              <a:gd name="connsiteX93" fmla="*/ 6692251 w 12192000"/>
              <a:gd name="connsiteY93" fmla="*/ 1656357 h 2237474"/>
              <a:gd name="connsiteX94" fmla="*/ 6655235 w 12192000"/>
              <a:gd name="connsiteY94" fmla="*/ 1661869 h 2237474"/>
              <a:gd name="connsiteX95" fmla="*/ 6587857 w 12192000"/>
              <a:gd name="connsiteY95" fmla="*/ 1665769 h 2237474"/>
              <a:gd name="connsiteX96" fmla="*/ 6554894 w 12192000"/>
              <a:gd name="connsiteY96" fmla="*/ 1664428 h 2237474"/>
              <a:gd name="connsiteX97" fmla="*/ 6551579 w 12192000"/>
              <a:gd name="connsiteY97" fmla="*/ 1662213 h 2237474"/>
              <a:gd name="connsiteX98" fmla="*/ 6545693 w 12192000"/>
              <a:gd name="connsiteY98" fmla="*/ 1661776 h 2237474"/>
              <a:gd name="connsiteX99" fmla="*/ 6530561 w 12192000"/>
              <a:gd name="connsiteY99" fmla="*/ 1664619 h 2237474"/>
              <a:gd name="connsiteX100" fmla="*/ 6525028 w 12192000"/>
              <a:gd name="connsiteY100" fmla="*/ 1666354 h 2237474"/>
              <a:gd name="connsiteX101" fmla="*/ 6516595 w 12192000"/>
              <a:gd name="connsiteY101" fmla="*/ 1667475 h 2237474"/>
              <a:gd name="connsiteX102" fmla="*/ 6516340 w 12192000"/>
              <a:gd name="connsiteY102" fmla="*/ 1667291 h 2237474"/>
              <a:gd name="connsiteX103" fmla="*/ 6508541 w 12192000"/>
              <a:gd name="connsiteY103" fmla="*/ 1668757 h 2237474"/>
              <a:gd name="connsiteX104" fmla="*/ 6471012 w 12192000"/>
              <a:gd name="connsiteY104" fmla="*/ 1678604 h 2237474"/>
              <a:gd name="connsiteX105" fmla="*/ 6415265 w 12192000"/>
              <a:gd name="connsiteY105" fmla="*/ 1665317 h 2237474"/>
              <a:gd name="connsiteX106" fmla="*/ 6393343 w 12192000"/>
              <a:gd name="connsiteY106" fmla="*/ 1664672 h 2237474"/>
              <a:gd name="connsiteX107" fmla="*/ 6380457 w 12192000"/>
              <a:gd name="connsiteY107" fmla="*/ 1662376 h 2237474"/>
              <a:gd name="connsiteX108" fmla="*/ 6280959 w 12192000"/>
              <a:gd name="connsiteY108" fmla="*/ 1689329 h 2237474"/>
              <a:gd name="connsiteX109" fmla="*/ 6266765 w 12192000"/>
              <a:gd name="connsiteY109" fmla="*/ 1695560 h 2237474"/>
              <a:gd name="connsiteX110" fmla="*/ 6255823 w 12192000"/>
              <a:gd name="connsiteY110" fmla="*/ 1704850 h 2237474"/>
              <a:gd name="connsiteX111" fmla="*/ 6098321 w 12192000"/>
              <a:gd name="connsiteY111" fmla="*/ 1721646 h 2237474"/>
              <a:gd name="connsiteX112" fmla="*/ 5880652 w 12192000"/>
              <a:gd name="connsiteY112" fmla="*/ 1779643 h 2237474"/>
              <a:gd name="connsiteX113" fmla="*/ 5785959 w 12192000"/>
              <a:gd name="connsiteY113" fmla="*/ 1775307 h 2237474"/>
              <a:gd name="connsiteX114" fmla="*/ 5643534 w 12192000"/>
              <a:gd name="connsiteY114" fmla="*/ 1802919 h 2237474"/>
              <a:gd name="connsiteX115" fmla="*/ 5518799 w 12192000"/>
              <a:gd name="connsiteY115" fmla="*/ 1818312 h 2237474"/>
              <a:gd name="connsiteX116" fmla="*/ 5505014 w 12192000"/>
              <a:gd name="connsiteY116" fmla="*/ 1819259 h 2237474"/>
              <a:gd name="connsiteX117" fmla="*/ 5499949 w 12192000"/>
              <a:gd name="connsiteY117" fmla="*/ 1814490 h 2237474"/>
              <a:gd name="connsiteX118" fmla="*/ 5453307 w 12192000"/>
              <a:gd name="connsiteY118" fmla="*/ 1815450 h 2237474"/>
              <a:gd name="connsiteX119" fmla="*/ 5364192 w 12192000"/>
              <a:gd name="connsiteY119" fmla="*/ 1826074 h 2237474"/>
              <a:gd name="connsiteX120" fmla="*/ 5350380 w 12192000"/>
              <a:gd name="connsiteY120" fmla="*/ 1830891 h 2237474"/>
              <a:gd name="connsiteX121" fmla="*/ 5259633 w 12192000"/>
              <a:gd name="connsiteY121" fmla="*/ 1837160 h 2237474"/>
              <a:gd name="connsiteX122" fmla="*/ 5197513 w 12192000"/>
              <a:gd name="connsiteY122" fmla="*/ 1844718 h 2237474"/>
              <a:gd name="connsiteX123" fmla="*/ 5184170 w 12192000"/>
              <a:gd name="connsiteY123" fmla="*/ 1849402 h 2237474"/>
              <a:gd name="connsiteX124" fmla="*/ 5168852 w 12192000"/>
              <a:gd name="connsiteY124" fmla="*/ 1844846 h 2237474"/>
              <a:gd name="connsiteX125" fmla="*/ 5164370 w 12192000"/>
              <a:gd name="connsiteY125" fmla="*/ 1840597 h 2237474"/>
              <a:gd name="connsiteX126" fmla="*/ 5114927 w 12192000"/>
              <a:gd name="connsiteY126" fmla="*/ 1847827 h 2237474"/>
              <a:gd name="connsiteX127" fmla="*/ 5108970 w 12192000"/>
              <a:gd name="connsiteY127" fmla="*/ 1847935 h 2237474"/>
              <a:gd name="connsiteX128" fmla="*/ 5067961 w 12192000"/>
              <a:gd name="connsiteY128" fmla="*/ 1845917 h 2237474"/>
              <a:gd name="connsiteX129" fmla="*/ 5007075 w 12192000"/>
              <a:gd name="connsiteY129" fmla="*/ 1838626 h 2237474"/>
              <a:gd name="connsiteX130" fmla="*/ 4944087 w 12192000"/>
              <a:gd name="connsiteY130" fmla="*/ 1823332 h 2237474"/>
              <a:gd name="connsiteX131" fmla="*/ 4907662 w 12192000"/>
              <a:gd name="connsiteY131" fmla="*/ 1816900 h 2237474"/>
              <a:gd name="connsiteX132" fmla="*/ 4882386 w 12192000"/>
              <a:gd name="connsiteY132" fmla="*/ 1809844 h 2237474"/>
              <a:gd name="connsiteX133" fmla="*/ 4811440 w 12192000"/>
              <a:gd name="connsiteY133" fmla="*/ 1804655 h 2237474"/>
              <a:gd name="connsiteX134" fmla="*/ 4691075 w 12192000"/>
              <a:gd name="connsiteY134" fmla="*/ 1801389 h 2237474"/>
              <a:gd name="connsiteX135" fmla="*/ 4647449 w 12192000"/>
              <a:gd name="connsiteY135" fmla="*/ 1793181 h 2237474"/>
              <a:gd name="connsiteX136" fmla="*/ 4645504 w 12192000"/>
              <a:gd name="connsiteY136" fmla="*/ 1787606 h 2237474"/>
              <a:gd name="connsiteX137" fmla="*/ 4632229 w 12192000"/>
              <a:gd name="connsiteY137" fmla="*/ 1785815 h 2237474"/>
              <a:gd name="connsiteX138" fmla="*/ 4629273 w 12192000"/>
              <a:gd name="connsiteY138" fmla="*/ 1784355 h 2237474"/>
              <a:gd name="connsiteX139" fmla="*/ 4611738 w 12192000"/>
              <a:gd name="connsiteY139" fmla="*/ 1776964 h 2237474"/>
              <a:gd name="connsiteX140" fmla="*/ 4560070 w 12192000"/>
              <a:gd name="connsiteY140" fmla="*/ 1785640 h 2237474"/>
              <a:gd name="connsiteX141" fmla="*/ 4536503 w 12192000"/>
              <a:gd name="connsiteY141" fmla="*/ 1785334 h 2237474"/>
              <a:gd name="connsiteX142" fmla="*/ 4513724 w 12192000"/>
              <a:gd name="connsiteY142" fmla="*/ 1791996 h 2237474"/>
              <a:gd name="connsiteX143" fmla="*/ 4501513 w 12192000"/>
              <a:gd name="connsiteY143" fmla="*/ 1799835 h 2237474"/>
              <a:gd name="connsiteX144" fmla="*/ 4459076 w 12192000"/>
              <a:gd name="connsiteY144" fmla="*/ 1813003 h 2237474"/>
              <a:gd name="connsiteX145" fmla="*/ 4459810 w 12192000"/>
              <a:gd name="connsiteY145" fmla="*/ 1797886 h 2237474"/>
              <a:gd name="connsiteX146" fmla="*/ 4379064 w 12192000"/>
              <a:gd name="connsiteY146" fmla="*/ 1817177 h 2237474"/>
              <a:gd name="connsiteX147" fmla="*/ 4319209 w 12192000"/>
              <a:gd name="connsiteY147" fmla="*/ 1834833 h 2237474"/>
              <a:gd name="connsiteX148" fmla="*/ 4306907 w 12192000"/>
              <a:gd name="connsiteY148" fmla="*/ 1841641 h 2237474"/>
              <a:gd name="connsiteX149" fmla="*/ 4290981 w 12192000"/>
              <a:gd name="connsiteY149" fmla="*/ 1839677 h 2237474"/>
              <a:gd name="connsiteX150" fmla="*/ 4285792 w 12192000"/>
              <a:gd name="connsiteY150" fmla="*/ 1836231 h 2237474"/>
              <a:gd name="connsiteX151" fmla="*/ 4238372 w 12192000"/>
              <a:gd name="connsiteY151" fmla="*/ 1851480 h 2237474"/>
              <a:gd name="connsiteX152" fmla="*/ 4232517 w 12192000"/>
              <a:gd name="connsiteY152" fmla="*/ 1852567 h 2237474"/>
              <a:gd name="connsiteX153" fmla="*/ 4191732 w 12192000"/>
              <a:gd name="connsiteY153" fmla="*/ 1857328 h 2237474"/>
              <a:gd name="connsiteX154" fmla="*/ 4065532 w 12192000"/>
              <a:gd name="connsiteY154" fmla="*/ 1855477 h 2237474"/>
              <a:gd name="connsiteX155" fmla="*/ 4028460 w 12192000"/>
              <a:gd name="connsiteY155" fmla="*/ 1855137 h 2237474"/>
              <a:gd name="connsiteX156" fmla="*/ 4002267 w 12192000"/>
              <a:gd name="connsiteY156" fmla="*/ 1852352 h 2237474"/>
              <a:gd name="connsiteX157" fmla="*/ 3931396 w 12192000"/>
              <a:gd name="connsiteY157" fmla="*/ 1858915 h 2237474"/>
              <a:gd name="connsiteX158" fmla="*/ 3812162 w 12192000"/>
              <a:gd name="connsiteY158" fmla="*/ 1875501 h 2237474"/>
              <a:gd name="connsiteX159" fmla="*/ 3767672 w 12192000"/>
              <a:gd name="connsiteY159" fmla="*/ 1874600 h 2237474"/>
              <a:gd name="connsiteX160" fmla="*/ 3764741 w 12192000"/>
              <a:gd name="connsiteY160" fmla="*/ 1869433 h 2237474"/>
              <a:gd name="connsiteX161" fmla="*/ 3751332 w 12192000"/>
              <a:gd name="connsiteY161" fmla="*/ 1869854 h 2237474"/>
              <a:gd name="connsiteX162" fmla="*/ 3748155 w 12192000"/>
              <a:gd name="connsiteY162" fmla="*/ 1868903 h 2237474"/>
              <a:gd name="connsiteX163" fmla="*/ 3729530 w 12192000"/>
              <a:gd name="connsiteY163" fmla="*/ 1864513 h 2237474"/>
              <a:gd name="connsiteX164" fmla="*/ 3680177 w 12192000"/>
              <a:gd name="connsiteY164" fmla="*/ 1881552 h 2237474"/>
              <a:gd name="connsiteX165" fmla="*/ 3567259 w 12192000"/>
              <a:gd name="connsiteY165" fmla="*/ 1893482 h 2237474"/>
              <a:gd name="connsiteX166" fmla="*/ 3405770 w 12192000"/>
              <a:gd name="connsiteY166" fmla="*/ 1904591 h 2237474"/>
              <a:gd name="connsiteX167" fmla="*/ 3280097 w 12192000"/>
              <a:gd name="connsiteY167" fmla="*/ 1919610 h 2237474"/>
              <a:gd name="connsiteX168" fmla="*/ 3123424 w 12192000"/>
              <a:gd name="connsiteY168" fmla="*/ 1952930 h 2237474"/>
              <a:gd name="connsiteX169" fmla="*/ 3009910 w 12192000"/>
              <a:gd name="connsiteY169" fmla="*/ 1957866 h 2237474"/>
              <a:gd name="connsiteX170" fmla="*/ 2995934 w 12192000"/>
              <a:gd name="connsiteY170" fmla="*/ 1967085 h 2237474"/>
              <a:gd name="connsiteX171" fmla="*/ 2980071 w 12192000"/>
              <a:gd name="connsiteY171" fmla="*/ 1972988 h 2237474"/>
              <a:gd name="connsiteX172" fmla="*/ 2978094 w 12192000"/>
              <a:gd name="connsiteY172" fmla="*/ 1972369 h 2237474"/>
              <a:gd name="connsiteX173" fmla="*/ 2942858 w 12192000"/>
              <a:gd name="connsiteY173" fmla="*/ 1981367 h 2237474"/>
              <a:gd name="connsiteX174" fmla="*/ 2875436 w 12192000"/>
              <a:gd name="connsiteY174" fmla="*/ 1996977 h 2237474"/>
              <a:gd name="connsiteX175" fmla="*/ 2874892 w 12192000"/>
              <a:gd name="connsiteY175" fmla="*/ 1996085 h 2237474"/>
              <a:gd name="connsiteX176" fmla="*/ 2864145 w 12192000"/>
              <a:gd name="connsiteY176" fmla="*/ 1994061 h 2237474"/>
              <a:gd name="connsiteX177" fmla="*/ 2843662 w 12192000"/>
              <a:gd name="connsiteY177" fmla="*/ 1992498 h 2237474"/>
              <a:gd name="connsiteX178" fmla="*/ 2796128 w 12192000"/>
              <a:gd name="connsiteY178" fmla="*/ 1976403 h 2237474"/>
              <a:gd name="connsiteX179" fmla="*/ 2756784 w 12192000"/>
              <a:gd name="connsiteY179" fmla="*/ 1985116 h 2237474"/>
              <a:gd name="connsiteX180" fmla="*/ 2748833 w 12192000"/>
              <a:gd name="connsiteY180" fmla="*/ 1986323 h 2237474"/>
              <a:gd name="connsiteX181" fmla="*/ 2748661 w 12192000"/>
              <a:gd name="connsiteY181" fmla="*/ 1986122 h 2237474"/>
              <a:gd name="connsiteX182" fmla="*/ 2740251 w 12192000"/>
              <a:gd name="connsiteY182" fmla="*/ 1986946 h 2237474"/>
              <a:gd name="connsiteX183" fmla="*/ 2718916 w 12192000"/>
              <a:gd name="connsiteY183" fmla="*/ 1990867 h 2237474"/>
              <a:gd name="connsiteX184" fmla="*/ 2713522 w 12192000"/>
              <a:gd name="connsiteY184" fmla="*/ 1990173 h 2237474"/>
              <a:gd name="connsiteX185" fmla="*/ 2680597 w 12192000"/>
              <a:gd name="connsiteY185" fmla="*/ 1984996 h 2237474"/>
              <a:gd name="connsiteX186" fmla="*/ 2578178 w 12192000"/>
              <a:gd name="connsiteY186" fmla="*/ 1990531 h 2237474"/>
              <a:gd name="connsiteX187" fmla="*/ 2476147 w 12192000"/>
              <a:gd name="connsiteY187" fmla="*/ 1998305 h 2237474"/>
              <a:gd name="connsiteX188" fmla="*/ 2373568 w 12192000"/>
              <a:gd name="connsiteY188" fmla="*/ 2003219 h 2237474"/>
              <a:gd name="connsiteX189" fmla="*/ 2321399 w 12192000"/>
              <a:gd name="connsiteY189" fmla="*/ 1989467 h 2237474"/>
              <a:gd name="connsiteX190" fmla="*/ 2315525 w 12192000"/>
              <a:gd name="connsiteY190" fmla="*/ 1989708 h 2237474"/>
              <a:gd name="connsiteX191" fmla="*/ 2300792 w 12192000"/>
              <a:gd name="connsiteY191" fmla="*/ 1994290 h 2237474"/>
              <a:gd name="connsiteX192" fmla="*/ 2295469 w 12192000"/>
              <a:gd name="connsiteY192" fmla="*/ 1996659 h 2237474"/>
              <a:gd name="connsiteX193" fmla="*/ 2287219 w 12192000"/>
              <a:gd name="connsiteY193" fmla="*/ 1998750 h 2237474"/>
              <a:gd name="connsiteX194" fmla="*/ 2286948 w 12192000"/>
              <a:gd name="connsiteY194" fmla="*/ 1998596 h 2237474"/>
              <a:gd name="connsiteX195" fmla="*/ 2243069 w 12192000"/>
              <a:gd name="connsiteY195" fmla="*/ 2015111 h 2237474"/>
              <a:gd name="connsiteX196" fmla="*/ 2186609 w 12192000"/>
              <a:gd name="connsiteY196" fmla="*/ 2008263 h 2237474"/>
              <a:gd name="connsiteX197" fmla="*/ 2164831 w 12192000"/>
              <a:gd name="connsiteY197" fmla="*/ 2010143 h 2237474"/>
              <a:gd name="connsiteX198" fmla="*/ 2152836 w 12192000"/>
              <a:gd name="connsiteY198" fmla="*/ 2010048 h 2237474"/>
              <a:gd name="connsiteX199" fmla="*/ 2117102 w 12192000"/>
              <a:gd name="connsiteY199" fmla="*/ 2023004 h 2237474"/>
              <a:gd name="connsiteX200" fmla="*/ 2111935 w 12192000"/>
              <a:gd name="connsiteY200" fmla="*/ 2023163 h 2237474"/>
              <a:gd name="connsiteX201" fmla="*/ 2089991 w 12192000"/>
              <a:gd name="connsiteY201" fmla="*/ 2034193 h 2237474"/>
              <a:gd name="connsiteX202" fmla="*/ 2058061 w 12192000"/>
              <a:gd name="connsiteY202" fmla="*/ 2047942 h 2237474"/>
              <a:gd name="connsiteX203" fmla="*/ 2055737 w 12192000"/>
              <a:gd name="connsiteY203" fmla="*/ 2047704 h 2237474"/>
              <a:gd name="connsiteX204" fmla="*/ 2042244 w 12192000"/>
              <a:gd name="connsiteY204" fmla="*/ 2055560 h 2237474"/>
              <a:gd name="connsiteX205" fmla="*/ 1976224 w 12192000"/>
              <a:gd name="connsiteY205" fmla="*/ 2074257 h 2237474"/>
              <a:gd name="connsiteX206" fmla="*/ 1877728 w 12192000"/>
              <a:gd name="connsiteY206" fmla="*/ 2101004 h 2237474"/>
              <a:gd name="connsiteX207" fmla="*/ 1759056 w 12192000"/>
              <a:gd name="connsiteY207" fmla="*/ 2125608 h 2237474"/>
              <a:gd name="connsiteX208" fmla="*/ 1637948 w 12192000"/>
              <a:gd name="connsiteY208" fmla="*/ 2172597 h 2237474"/>
              <a:gd name="connsiteX209" fmla="*/ 1434549 w 12192000"/>
              <a:gd name="connsiteY209" fmla="*/ 2234522 h 2237474"/>
              <a:gd name="connsiteX210" fmla="*/ 1398481 w 12192000"/>
              <a:gd name="connsiteY210" fmla="*/ 2237074 h 2237474"/>
              <a:gd name="connsiteX211" fmla="*/ 1398407 w 12192000"/>
              <a:gd name="connsiteY211" fmla="*/ 2237095 h 2237474"/>
              <a:gd name="connsiteX212" fmla="*/ 1370962 w 12192000"/>
              <a:gd name="connsiteY212" fmla="*/ 2237474 h 2237474"/>
              <a:gd name="connsiteX213" fmla="*/ 1356367 w 12192000"/>
              <a:gd name="connsiteY213" fmla="*/ 2235089 h 2237474"/>
              <a:gd name="connsiteX214" fmla="*/ 1324828 w 12192000"/>
              <a:gd name="connsiteY214" fmla="*/ 2231968 h 2237474"/>
              <a:gd name="connsiteX215" fmla="*/ 1297744 w 12192000"/>
              <a:gd name="connsiteY215" fmla="*/ 2235849 h 2237474"/>
              <a:gd name="connsiteX216" fmla="*/ 1286236 w 12192000"/>
              <a:gd name="connsiteY216" fmla="*/ 2233135 h 2237474"/>
              <a:gd name="connsiteX217" fmla="*/ 1283504 w 12192000"/>
              <a:gd name="connsiteY217" fmla="*/ 2233797 h 2237474"/>
              <a:gd name="connsiteX218" fmla="*/ 1279765 w 12192000"/>
              <a:gd name="connsiteY218" fmla="*/ 2229639 h 2237474"/>
              <a:gd name="connsiteX219" fmla="*/ 1195347 w 12192000"/>
              <a:gd name="connsiteY219" fmla="*/ 2212354 h 2237474"/>
              <a:gd name="connsiteX220" fmla="*/ 970251 w 12192000"/>
              <a:gd name="connsiteY220" fmla="*/ 2221029 h 2237474"/>
              <a:gd name="connsiteX221" fmla="*/ 812914 w 12192000"/>
              <a:gd name="connsiteY221" fmla="*/ 2202752 h 2237474"/>
              <a:gd name="connsiteX222" fmla="*/ 800195 w 12192000"/>
              <a:gd name="connsiteY222" fmla="*/ 2209407 h 2237474"/>
              <a:gd name="connsiteX223" fmla="*/ 784978 w 12192000"/>
              <a:gd name="connsiteY223" fmla="*/ 2212360 h 2237474"/>
              <a:gd name="connsiteX224" fmla="*/ 681987 w 12192000"/>
              <a:gd name="connsiteY224" fmla="*/ 2216757 h 2237474"/>
              <a:gd name="connsiteX225" fmla="*/ 669923 w 12192000"/>
              <a:gd name="connsiteY225" fmla="*/ 2211682 h 2237474"/>
              <a:gd name="connsiteX226" fmla="*/ 648680 w 12192000"/>
              <a:gd name="connsiteY226" fmla="*/ 2206229 h 2237474"/>
              <a:gd name="connsiteX227" fmla="*/ 597225 w 12192000"/>
              <a:gd name="connsiteY227" fmla="*/ 2180999 h 2237474"/>
              <a:gd name="connsiteX228" fmla="*/ 558449 w 12192000"/>
              <a:gd name="connsiteY228" fmla="*/ 2182346 h 2237474"/>
              <a:gd name="connsiteX229" fmla="*/ 550517 w 12192000"/>
              <a:gd name="connsiteY229" fmla="*/ 2182060 h 2237474"/>
              <a:gd name="connsiteX230" fmla="*/ 550309 w 12192000"/>
              <a:gd name="connsiteY230" fmla="*/ 2181825 h 2237474"/>
              <a:gd name="connsiteX231" fmla="*/ 541836 w 12192000"/>
              <a:gd name="connsiteY231" fmla="*/ 2181063 h 2237474"/>
              <a:gd name="connsiteX232" fmla="*/ 536057 w 12192000"/>
              <a:gd name="connsiteY232" fmla="*/ 2181537 h 2237474"/>
              <a:gd name="connsiteX233" fmla="*/ 520671 w 12192000"/>
              <a:gd name="connsiteY233" fmla="*/ 2180980 h 2237474"/>
              <a:gd name="connsiteX234" fmla="*/ 515024 w 12192000"/>
              <a:gd name="connsiteY234" fmla="*/ 2179258 h 2237474"/>
              <a:gd name="connsiteX235" fmla="*/ 512278 w 12192000"/>
              <a:gd name="connsiteY235" fmla="*/ 2176369 h 2237474"/>
              <a:gd name="connsiteX236" fmla="*/ 480419 w 12192000"/>
              <a:gd name="connsiteY236" fmla="*/ 2167807 h 2237474"/>
              <a:gd name="connsiteX237" fmla="*/ 413835 w 12192000"/>
              <a:gd name="connsiteY237" fmla="*/ 2156783 h 2237474"/>
              <a:gd name="connsiteX238" fmla="*/ 376513 w 12192000"/>
              <a:gd name="connsiteY238" fmla="*/ 2154014 h 2237474"/>
              <a:gd name="connsiteX239" fmla="*/ 273386 w 12192000"/>
              <a:gd name="connsiteY239" fmla="*/ 2142551 h 2237474"/>
              <a:gd name="connsiteX240" fmla="*/ 169207 w 12192000"/>
              <a:gd name="connsiteY240" fmla="*/ 2128100 h 2237474"/>
              <a:gd name="connsiteX241" fmla="*/ 93149 w 12192000"/>
              <a:gd name="connsiteY241" fmla="*/ 2105324 h 2237474"/>
              <a:gd name="connsiteX242" fmla="*/ 88109 w 12192000"/>
              <a:gd name="connsiteY242" fmla="*/ 2106704 h 2237474"/>
              <a:gd name="connsiteX243" fmla="*/ 80022 w 12192000"/>
              <a:gd name="connsiteY243" fmla="*/ 2107254 h 2237474"/>
              <a:gd name="connsiteX244" fmla="*/ 79717 w 12192000"/>
              <a:gd name="connsiteY244" fmla="*/ 2107046 h 2237474"/>
              <a:gd name="connsiteX245" fmla="*/ 72352 w 12192000"/>
              <a:gd name="connsiteY245" fmla="*/ 2107991 h 2237474"/>
              <a:gd name="connsiteX246" fmla="*/ 37645 w 12192000"/>
              <a:gd name="connsiteY246" fmla="*/ 2115401 h 2237474"/>
              <a:gd name="connsiteX247" fmla="*/ 4572 w 12192000"/>
              <a:gd name="connsiteY247" fmla="*/ 2111091 h 2237474"/>
              <a:gd name="connsiteX248" fmla="*/ 0 w 12192000"/>
              <a:gd name="connsiteY248" fmla="*/ 2110468 h 2237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12192000" h="2237474">
                <a:moveTo>
                  <a:pt x="0" y="0"/>
                </a:moveTo>
                <a:lnTo>
                  <a:pt x="12192000" y="0"/>
                </a:lnTo>
                <a:lnTo>
                  <a:pt x="12192000" y="751299"/>
                </a:lnTo>
                <a:lnTo>
                  <a:pt x="12176759" y="759190"/>
                </a:lnTo>
                <a:cubicBezTo>
                  <a:pt x="12165968" y="763819"/>
                  <a:pt x="12157853" y="765770"/>
                  <a:pt x="12154948" y="762731"/>
                </a:cubicBezTo>
                <a:cubicBezTo>
                  <a:pt x="12116503" y="759396"/>
                  <a:pt x="12073342" y="763579"/>
                  <a:pt x="12047364" y="749662"/>
                </a:cubicBezTo>
                <a:cubicBezTo>
                  <a:pt x="12041261" y="730599"/>
                  <a:pt x="11914319" y="741909"/>
                  <a:pt x="11890686" y="732766"/>
                </a:cubicBezTo>
                <a:cubicBezTo>
                  <a:pt x="11832408" y="747890"/>
                  <a:pt x="11815359" y="777569"/>
                  <a:pt x="11782413" y="769868"/>
                </a:cubicBezTo>
                <a:cubicBezTo>
                  <a:pt x="11760031" y="763594"/>
                  <a:pt x="11675205" y="777151"/>
                  <a:pt x="11649954" y="749628"/>
                </a:cubicBezTo>
                <a:cubicBezTo>
                  <a:pt x="11608286" y="767874"/>
                  <a:pt x="11593031" y="740811"/>
                  <a:pt x="11560424" y="748017"/>
                </a:cubicBezTo>
                <a:cubicBezTo>
                  <a:pt x="11488916" y="747650"/>
                  <a:pt x="11449669" y="773362"/>
                  <a:pt x="11358455" y="747593"/>
                </a:cubicBezTo>
                <a:cubicBezTo>
                  <a:pt x="11316233" y="754756"/>
                  <a:pt x="11256313" y="713012"/>
                  <a:pt x="11165209" y="748852"/>
                </a:cubicBezTo>
                <a:cubicBezTo>
                  <a:pt x="11113345" y="753539"/>
                  <a:pt x="11140250" y="736122"/>
                  <a:pt x="11058755" y="749617"/>
                </a:cubicBezTo>
                <a:cubicBezTo>
                  <a:pt x="11036836" y="722990"/>
                  <a:pt x="10909903" y="759211"/>
                  <a:pt x="10884013" y="760728"/>
                </a:cubicBezTo>
                <a:cubicBezTo>
                  <a:pt x="10864519" y="743356"/>
                  <a:pt x="10853492" y="756172"/>
                  <a:pt x="10834688" y="757726"/>
                </a:cubicBezTo>
                <a:cubicBezTo>
                  <a:pt x="10826871" y="747343"/>
                  <a:pt x="10811086" y="746602"/>
                  <a:pt x="10805004" y="757573"/>
                </a:cubicBezTo>
                <a:cubicBezTo>
                  <a:pt x="10810951" y="784448"/>
                  <a:pt x="10744688" y="759043"/>
                  <a:pt x="10739478" y="776841"/>
                </a:cubicBezTo>
                <a:cubicBezTo>
                  <a:pt x="10678284" y="779408"/>
                  <a:pt x="10540854" y="756546"/>
                  <a:pt x="10458762" y="755400"/>
                </a:cubicBezTo>
                <a:cubicBezTo>
                  <a:pt x="10426976" y="747433"/>
                  <a:pt x="10362961" y="776166"/>
                  <a:pt x="10246919" y="769960"/>
                </a:cubicBezTo>
                <a:cubicBezTo>
                  <a:pt x="10231631" y="763610"/>
                  <a:pt x="10172943" y="749095"/>
                  <a:pt x="10167995" y="760843"/>
                </a:cubicBezTo>
                <a:cubicBezTo>
                  <a:pt x="10131971" y="759999"/>
                  <a:pt x="10021683" y="796978"/>
                  <a:pt x="9997044" y="780129"/>
                </a:cubicBezTo>
                <a:cubicBezTo>
                  <a:pt x="10001018" y="806225"/>
                  <a:pt x="9951331" y="779975"/>
                  <a:pt x="9943887" y="804141"/>
                </a:cubicBezTo>
                <a:lnTo>
                  <a:pt x="9918248" y="816628"/>
                </a:lnTo>
                <a:lnTo>
                  <a:pt x="9836148" y="858312"/>
                </a:lnTo>
                <a:lnTo>
                  <a:pt x="9823800" y="866604"/>
                </a:lnTo>
                <a:lnTo>
                  <a:pt x="9794684" y="864509"/>
                </a:lnTo>
                <a:lnTo>
                  <a:pt x="9778288" y="854362"/>
                </a:lnTo>
                <a:lnTo>
                  <a:pt x="9773886" y="857543"/>
                </a:lnTo>
                <a:cubicBezTo>
                  <a:pt x="9769008" y="863842"/>
                  <a:pt x="9766501" y="867741"/>
                  <a:pt x="9761459" y="862394"/>
                </a:cubicBezTo>
                <a:lnTo>
                  <a:pt x="9705768" y="894610"/>
                </a:lnTo>
                <a:cubicBezTo>
                  <a:pt x="9699860" y="897215"/>
                  <a:pt x="9692576" y="897590"/>
                  <a:pt x="9683005" y="894128"/>
                </a:cubicBezTo>
                <a:cubicBezTo>
                  <a:pt x="9664449" y="898200"/>
                  <a:pt x="9612100" y="914263"/>
                  <a:pt x="9594438" y="919051"/>
                </a:cubicBezTo>
                <a:lnTo>
                  <a:pt x="9577033" y="922857"/>
                </a:lnTo>
                <a:cubicBezTo>
                  <a:pt x="9568659" y="926175"/>
                  <a:pt x="9551353" y="936082"/>
                  <a:pt x="9544189" y="938966"/>
                </a:cubicBezTo>
                <a:cubicBezTo>
                  <a:pt x="9538380" y="940584"/>
                  <a:pt x="9541329" y="937538"/>
                  <a:pt x="9534048" y="940158"/>
                </a:cubicBezTo>
                <a:cubicBezTo>
                  <a:pt x="9533709" y="946069"/>
                  <a:pt x="9530854" y="951684"/>
                  <a:pt x="9500499" y="954680"/>
                </a:cubicBezTo>
                <a:cubicBezTo>
                  <a:pt x="9481230" y="968165"/>
                  <a:pt x="9456325" y="979029"/>
                  <a:pt x="9428195" y="986225"/>
                </a:cubicBezTo>
                <a:cubicBezTo>
                  <a:pt x="9422499" y="981315"/>
                  <a:pt x="9414660" y="991352"/>
                  <a:pt x="9410017" y="993931"/>
                </a:cubicBezTo>
                <a:cubicBezTo>
                  <a:pt x="9408360" y="990327"/>
                  <a:pt x="9395782" y="990863"/>
                  <a:pt x="9392919" y="994656"/>
                </a:cubicBezTo>
                <a:cubicBezTo>
                  <a:pt x="9310581" y="1024474"/>
                  <a:pt x="9345163" y="981210"/>
                  <a:pt x="9301293" y="1011593"/>
                </a:cubicBezTo>
                <a:cubicBezTo>
                  <a:pt x="9292916" y="1014346"/>
                  <a:pt x="9285483" y="1013807"/>
                  <a:pt x="9278619" y="1011878"/>
                </a:cubicBezTo>
                <a:lnTo>
                  <a:pt x="9268019" y="1007442"/>
                </a:lnTo>
                <a:lnTo>
                  <a:pt x="9234662" y="1023056"/>
                </a:lnTo>
                <a:cubicBezTo>
                  <a:pt x="9217868" y="1029197"/>
                  <a:pt x="9199852" y="1034202"/>
                  <a:pt x="9181033" y="1037921"/>
                </a:cubicBezTo>
                <a:cubicBezTo>
                  <a:pt x="9174974" y="1030923"/>
                  <a:pt x="9162516" y="1043719"/>
                  <a:pt x="9155969" y="1046804"/>
                </a:cubicBezTo>
                <a:cubicBezTo>
                  <a:pt x="9154734" y="1041866"/>
                  <a:pt x="9138567" y="1041606"/>
                  <a:pt x="9133985" y="1046450"/>
                </a:cubicBezTo>
                <a:cubicBezTo>
                  <a:pt x="9021681" y="1079910"/>
                  <a:pt x="9076377" y="1024799"/>
                  <a:pt x="9012987" y="1061986"/>
                </a:cubicBezTo>
                <a:lnTo>
                  <a:pt x="8968445" y="1052169"/>
                </a:lnTo>
                <a:lnTo>
                  <a:pt x="8958984" y="1057212"/>
                </a:lnTo>
                <a:cubicBezTo>
                  <a:pt x="8920115" y="1062770"/>
                  <a:pt x="8906181" y="1053838"/>
                  <a:pt x="8886001" y="1067468"/>
                </a:cubicBezTo>
                <a:cubicBezTo>
                  <a:pt x="8847384" y="1050046"/>
                  <a:pt x="8863283" y="1068286"/>
                  <a:pt x="8838610" y="1075091"/>
                </a:cubicBezTo>
                <a:cubicBezTo>
                  <a:pt x="8816007" y="1080079"/>
                  <a:pt x="8773923" y="1092257"/>
                  <a:pt x="8750383" y="1097387"/>
                </a:cubicBezTo>
                <a:cubicBezTo>
                  <a:pt x="8735450" y="1116502"/>
                  <a:pt x="8721220" y="1097372"/>
                  <a:pt x="8697365" y="1105869"/>
                </a:cubicBezTo>
                <a:cubicBezTo>
                  <a:pt x="8687037" y="1113735"/>
                  <a:pt x="8678781" y="1115961"/>
                  <a:pt x="8665605" y="1110791"/>
                </a:cubicBezTo>
                <a:cubicBezTo>
                  <a:pt x="8618410" y="1148662"/>
                  <a:pt x="8633049" y="1116609"/>
                  <a:pt x="8584946" y="1135226"/>
                </a:cubicBezTo>
                <a:cubicBezTo>
                  <a:pt x="8544020" y="1153499"/>
                  <a:pt x="8496232" y="1168229"/>
                  <a:pt x="8460755" y="1203427"/>
                </a:cubicBezTo>
                <a:cubicBezTo>
                  <a:pt x="8454928" y="1212828"/>
                  <a:pt x="8436573" y="1218574"/>
                  <a:pt x="8419755" y="1216260"/>
                </a:cubicBezTo>
                <a:cubicBezTo>
                  <a:pt x="8416861" y="1215863"/>
                  <a:pt x="8414124" y="1215234"/>
                  <a:pt x="8411626" y="1214397"/>
                </a:cubicBezTo>
                <a:cubicBezTo>
                  <a:pt x="8391326" y="1238641"/>
                  <a:pt x="8371389" y="1231045"/>
                  <a:pt x="8363469" y="1246658"/>
                </a:cubicBezTo>
                <a:cubicBezTo>
                  <a:pt x="8322316" y="1258746"/>
                  <a:pt x="8283162" y="1250600"/>
                  <a:pt x="8275497" y="1264396"/>
                </a:cubicBezTo>
                <a:cubicBezTo>
                  <a:pt x="8253233" y="1266996"/>
                  <a:pt x="8218383" y="1257577"/>
                  <a:pt x="8206287" y="1273060"/>
                </a:cubicBezTo>
                <a:cubicBezTo>
                  <a:pt x="8200396" y="1262794"/>
                  <a:pt x="8183827" y="1285000"/>
                  <a:pt x="8168705" y="1279956"/>
                </a:cubicBezTo>
                <a:cubicBezTo>
                  <a:pt x="8157611" y="1275235"/>
                  <a:pt x="8149996" y="1280870"/>
                  <a:pt x="8139997" y="1282713"/>
                </a:cubicBezTo>
                <a:cubicBezTo>
                  <a:pt x="8125566" y="1279776"/>
                  <a:pt x="8084128" y="1294221"/>
                  <a:pt x="8074238" y="1301895"/>
                </a:cubicBezTo>
                <a:cubicBezTo>
                  <a:pt x="8052170" y="1326903"/>
                  <a:pt x="7986951" y="1319381"/>
                  <a:pt x="7968292" y="1338779"/>
                </a:cubicBezTo>
                <a:cubicBezTo>
                  <a:pt x="7960694" y="1342282"/>
                  <a:pt x="7952937" y="1344333"/>
                  <a:pt x="7945122" y="1345477"/>
                </a:cubicBezTo>
                <a:lnTo>
                  <a:pt x="7922771" y="1346645"/>
                </a:lnTo>
                <a:lnTo>
                  <a:pt x="7915461" y="1342919"/>
                </a:lnTo>
                <a:lnTo>
                  <a:pt x="7902328" y="1345865"/>
                </a:lnTo>
                <a:lnTo>
                  <a:pt x="7898322" y="1345689"/>
                </a:lnTo>
                <a:lnTo>
                  <a:pt x="7875879" y="1345646"/>
                </a:lnTo>
                <a:cubicBezTo>
                  <a:pt x="7890672" y="1367295"/>
                  <a:pt x="7816428" y="1353520"/>
                  <a:pt x="7840612" y="1369373"/>
                </a:cubicBezTo>
                <a:cubicBezTo>
                  <a:pt x="7803208" y="1375918"/>
                  <a:pt x="7836041" y="1389289"/>
                  <a:pt x="7786819" y="1378970"/>
                </a:cubicBezTo>
                <a:cubicBezTo>
                  <a:pt x="7732613" y="1405648"/>
                  <a:pt x="7587405" y="1382806"/>
                  <a:pt x="7548172" y="1417460"/>
                </a:cubicBezTo>
                <a:cubicBezTo>
                  <a:pt x="7551327" y="1405830"/>
                  <a:pt x="7499280" y="1470447"/>
                  <a:pt x="7483437" y="1478152"/>
                </a:cubicBezTo>
                <a:cubicBezTo>
                  <a:pt x="7446517" y="1491067"/>
                  <a:pt x="7432754" y="1502351"/>
                  <a:pt x="7377870" y="1523319"/>
                </a:cubicBezTo>
                <a:cubicBezTo>
                  <a:pt x="7324166" y="1536168"/>
                  <a:pt x="7290459" y="1563749"/>
                  <a:pt x="7230737" y="1562633"/>
                </a:cubicBezTo>
                <a:cubicBezTo>
                  <a:pt x="7229794" y="1566487"/>
                  <a:pt x="7227568" y="1569908"/>
                  <a:pt x="7224458" y="1573008"/>
                </a:cubicBezTo>
                <a:lnTo>
                  <a:pt x="7213486" y="1580987"/>
                </a:lnTo>
                <a:lnTo>
                  <a:pt x="7210972" y="1580856"/>
                </a:lnTo>
                <a:lnTo>
                  <a:pt x="7183121" y="1595162"/>
                </a:lnTo>
                <a:lnTo>
                  <a:pt x="7164601" y="1606490"/>
                </a:lnTo>
                <a:lnTo>
                  <a:pt x="7159286" y="1606850"/>
                </a:lnTo>
                <a:cubicBezTo>
                  <a:pt x="7150961" y="1609262"/>
                  <a:pt x="7125743" y="1618162"/>
                  <a:pt x="7114651" y="1620959"/>
                </a:cubicBezTo>
                <a:cubicBezTo>
                  <a:pt x="7109310" y="1606138"/>
                  <a:pt x="7106695" y="1617324"/>
                  <a:pt x="7092727" y="1623628"/>
                </a:cubicBezTo>
                <a:cubicBezTo>
                  <a:pt x="7081313" y="1602012"/>
                  <a:pt x="7049394" y="1627301"/>
                  <a:pt x="7031309" y="1619451"/>
                </a:cubicBezTo>
                <a:cubicBezTo>
                  <a:pt x="7021305" y="1624569"/>
                  <a:pt x="7010515" y="1629587"/>
                  <a:pt x="6999084" y="1634317"/>
                </a:cubicBezTo>
                <a:lnTo>
                  <a:pt x="6992107" y="1636860"/>
                </a:lnTo>
                <a:lnTo>
                  <a:pt x="6991765" y="1636725"/>
                </a:lnTo>
                <a:cubicBezTo>
                  <a:pt x="6989813" y="1636884"/>
                  <a:pt x="6987353" y="1637572"/>
                  <a:pt x="6983996" y="1639040"/>
                </a:cubicBezTo>
                <a:lnTo>
                  <a:pt x="6979383" y="1641496"/>
                </a:lnTo>
                <a:lnTo>
                  <a:pt x="6900177" y="1636016"/>
                </a:lnTo>
                <a:cubicBezTo>
                  <a:pt x="6859708" y="1641136"/>
                  <a:pt x="6829973" y="1628753"/>
                  <a:pt x="6795372" y="1644845"/>
                </a:cubicBezTo>
                <a:cubicBezTo>
                  <a:pt x="6757466" y="1649571"/>
                  <a:pt x="6723150" y="1647290"/>
                  <a:pt x="6692251" y="1656357"/>
                </a:cubicBezTo>
                <a:cubicBezTo>
                  <a:pt x="6678032" y="1652894"/>
                  <a:pt x="6665282" y="1652445"/>
                  <a:pt x="6655235" y="1661869"/>
                </a:cubicBezTo>
                <a:cubicBezTo>
                  <a:pt x="6619334" y="1664040"/>
                  <a:pt x="6608179" y="1654034"/>
                  <a:pt x="6587857" y="1665769"/>
                </a:cubicBezTo>
                <a:lnTo>
                  <a:pt x="6554894" y="1664428"/>
                </a:lnTo>
                <a:lnTo>
                  <a:pt x="6551579" y="1662213"/>
                </a:lnTo>
                <a:lnTo>
                  <a:pt x="6545693" y="1661776"/>
                </a:lnTo>
                <a:lnTo>
                  <a:pt x="6530561" y="1664619"/>
                </a:lnTo>
                <a:lnTo>
                  <a:pt x="6525028" y="1666354"/>
                </a:lnTo>
                <a:cubicBezTo>
                  <a:pt x="6521154" y="1667301"/>
                  <a:pt x="6518510" y="1667613"/>
                  <a:pt x="6516595" y="1667475"/>
                </a:cubicBezTo>
                <a:lnTo>
                  <a:pt x="6516340" y="1667291"/>
                </a:lnTo>
                <a:lnTo>
                  <a:pt x="6508541" y="1668757"/>
                </a:lnTo>
                <a:cubicBezTo>
                  <a:pt x="6495493" y="1671715"/>
                  <a:pt x="6482908" y="1675051"/>
                  <a:pt x="6471012" y="1678604"/>
                </a:cubicBezTo>
                <a:cubicBezTo>
                  <a:pt x="6457809" y="1668164"/>
                  <a:pt x="6415506" y="1688334"/>
                  <a:pt x="6415265" y="1665317"/>
                </a:cubicBezTo>
                <a:cubicBezTo>
                  <a:pt x="6399063" y="1669446"/>
                  <a:pt x="6391173" y="1680085"/>
                  <a:pt x="6393343" y="1664672"/>
                </a:cubicBezTo>
                <a:lnTo>
                  <a:pt x="6380457" y="1662376"/>
                </a:lnTo>
                <a:lnTo>
                  <a:pt x="6280959" y="1689329"/>
                </a:lnTo>
                <a:lnTo>
                  <a:pt x="6266765" y="1695560"/>
                </a:lnTo>
                <a:cubicBezTo>
                  <a:pt x="6262331" y="1698152"/>
                  <a:pt x="6258580" y="1701192"/>
                  <a:pt x="6255823" y="1704850"/>
                </a:cubicBezTo>
                <a:cubicBezTo>
                  <a:pt x="6200184" y="1694834"/>
                  <a:pt x="6155082" y="1716996"/>
                  <a:pt x="6098321" y="1721646"/>
                </a:cubicBezTo>
                <a:cubicBezTo>
                  <a:pt x="6036511" y="1734126"/>
                  <a:pt x="5902526" y="1770074"/>
                  <a:pt x="5880652" y="1779643"/>
                </a:cubicBezTo>
                <a:cubicBezTo>
                  <a:pt x="5862008" y="1784877"/>
                  <a:pt x="5777344" y="1786304"/>
                  <a:pt x="5785959" y="1775307"/>
                </a:cubicBezTo>
                <a:cubicBezTo>
                  <a:pt x="5732223" y="1803618"/>
                  <a:pt x="5707481" y="1784706"/>
                  <a:pt x="5643534" y="1802919"/>
                </a:cubicBezTo>
                <a:lnTo>
                  <a:pt x="5518799" y="1818312"/>
                </a:lnTo>
                <a:lnTo>
                  <a:pt x="5505014" y="1819259"/>
                </a:lnTo>
                <a:lnTo>
                  <a:pt x="5499949" y="1814490"/>
                </a:lnTo>
                <a:lnTo>
                  <a:pt x="5453307" y="1815450"/>
                </a:lnTo>
                <a:cubicBezTo>
                  <a:pt x="5433075" y="1827706"/>
                  <a:pt x="5395563" y="1821122"/>
                  <a:pt x="5364192" y="1826074"/>
                </a:cubicBezTo>
                <a:lnTo>
                  <a:pt x="5350380" y="1830891"/>
                </a:lnTo>
                <a:lnTo>
                  <a:pt x="5259633" y="1837160"/>
                </a:lnTo>
                <a:lnTo>
                  <a:pt x="5197513" y="1844718"/>
                </a:lnTo>
                <a:lnTo>
                  <a:pt x="5184170" y="1849402"/>
                </a:lnTo>
                <a:lnTo>
                  <a:pt x="5168852" y="1844846"/>
                </a:lnTo>
                <a:cubicBezTo>
                  <a:pt x="5166986" y="1843561"/>
                  <a:pt x="5165478" y="1842127"/>
                  <a:pt x="5164370" y="1840597"/>
                </a:cubicBezTo>
                <a:lnTo>
                  <a:pt x="5114927" y="1847827"/>
                </a:lnTo>
                <a:lnTo>
                  <a:pt x="5108970" y="1847935"/>
                </a:lnTo>
                <a:lnTo>
                  <a:pt x="5067961" y="1845917"/>
                </a:lnTo>
                <a:lnTo>
                  <a:pt x="5007075" y="1838626"/>
                </a:lnTo>
                <a:cubicBezTo>
                  <a:pt x="4987003" y="1833546"/>
                  <a:pt x="4969259" y="1814096"/>
                  <a:pt x="4944087" y="1823332"/>
                </a:cubicBezTo>
                <a:cubicBezTo>
                  <a:pt x="4949882" y="1812650"/>
                  <a:pt x="4914396" y="1826154"/>
                  <a:pt x="4907662" y="1816900"/>
                </a:cubicBezTo>
                <a:cubicBezTo>
                  <a:pt x="4903760" y="1809237"/>
                  <a:pt x="4892087" y="1811549"/>
                  <a:pt x="4882386" y="1809844"/>
                </a:cubicBezTo>
                <a:cubicBezTo>
                  <a:pt x="4874062" y="1802609"/>
                  <a:pt x="4826962" y="1801349"/>
                  <a:pt x="4811440" y="1804655"/>
                </a:cubicBezTo>
                <a:cubicBezTo>
                  <a:pt x="4768806" y="1818748"/>
                  <a:pt x="4725356" y="1790961"/>
                  <a:pt x="4691075" y="1801389"/>
                </a:cubicBezTo>
                <a:cubicBezTo>
                  <a:pt x="4663743" y="1799478"/>
                  <a:pt x="4655044" y="1795479"/>
                  <a:pt x="4647449" y="1793181"/>
                </a:cubicBezTo>
                <a:lnTo>
                  <a:pt x="4645504" y="1787606"/>
                </a:lnTo>
                <a:lnTo>
                  <a:pt x="4632229" y="1785815"/>
                </a:lnTo>
                <a:lnTo>
                  <a:pt x="4629273" y="1784355"/>
                </a:lnTo>
                <a:cubicBezTo>
                  <a:pt x="4623639" y="1781544"/>
                  <a:pt x="4617950" y="1778917"/>
                  <a:pt x="4611738" y="1776964"/>
                </a:cubicBezTo>
                <a:cubicBezTo>
                  <a:pt x="4601379" y="1800272"/>
                  <a:pt x="4557197" y="1764196"/>
                  <a:pt x="4560070" y="1785640"/>
                </a:cubicBezTo>
                <a:lnTo>
                  <a:pt x="4536503" y="1785334"/>
                </a:lnTo>
                <a:lnTo>
                  <a:pt x="4513724" y="1791996"/>
                </a:lnTo>
                <a:lnTo>
                  <a:pt x="4501513" y="1799835"/>
                </a:lnTo>
                <a:lnTo>
                  <a:pt x="4459076" y="1813003"/>
                </a:lnTo>
                <a:lnTo>
                  <a:pt x="4459810" y="1797886"/>
                </a:lnTo>
                <a:lnTo>
                  <a:pt x="4379064" y="1817177"/>
                </a:lnTo>
                <a:lnTo>
                  <a:pt x="4319209" y="1834833"/>
                </a:lnTo>
                <a:lnTo>
                  <a:pt x="4306907" y="1841641"/>
                </a:lnTo>
                <a:lnTo>
                  <a:pt x="4290981" y="1839677"/>
                </a:lnTo>
                <a:cubicBezTo>
                  <a:pt x="4288909" y="1838717"/>
                  <a:pt x="4287163" y="1837555"/>
                  <a:pt x="4285792" y="1836231"/>
                </a:cubicBezTo>
                <a:lnTo>
                  <a:pt x="4238372" y="1851480"/>
                </a:lnTo>
                <a:lnTo>
                  <a:pt x="4232517" y="1852567"/>
                </a:lnTo>
                <a:lnTo>
                  <a:pt x="4191732" y="1857328"/>
                </a:lnTo>
                <a:lnTo>
                  <a:pt x="4065532" y="1855477"/>
                </a:lnTo>
                <a:cubicBezTo>
                  <a:pt x="4069305" y="1844009"/>
                  <a:pt x="4036780" y="1863138"/>
                  <a:pt x="4028460" y="1855137"/>
                </a:cubicBezTo>
                <a:cubicBezTo>
                  <a:pt x="4023224" y="1848238"/>
                  <a:pt x="4012138" y="1852433"/>
                  <a:pt x="4002267" y="1852352"/>
                </a:cubicBezTo>
                <a:cubicBezTo>
                  <a:pt x="3992749" y="1846600"/>
                  <a:pt x="3946095" y="1853107"/>
                  <a:pt x="3931396" y="1858915"/>
                </a:cubicBezTo>
                <a:cubicBezTo>
                  <a:pt x="3891932" y="1879798"/>
                  <a:pt x="3844059" y="1859600"/>
                  <a:pt x="3812162" y="1875501"/>
                </a:cubicBezTo>
                <a:cubicBezTo>
                  <a:pt x="3784875" y="1878116"/>
                  <a:pt x="3775574" y="1875612"/>
                  <a:pt x="3767672" y="1874600"/>
                </a:cubicBezTo>
                <a:lnTo>
                  <a:pt x="3764741" y="1869433"/>
                </a:lnTo>
                <a:lnTo>
                  <a:pt x="3751332" y="1869854"/>
                </a:lnTo>
                <a:lnTo>
                  <a:pt x="3748155" y="1868903"/>
                </a:lnTo>
                <a:cubicBezTo>
                  <a:pt x="3742091" y="1867062"/>
                  <a:pt x="3736007" y="1865414"/>
                  <a:pt x="3729530" y="1864513"/>
                </a:cubicBezTo>
                <a:cubicBezTo>
                  <a:pt x="3723549" y="1889158"/>
                  <a:pt x="3673453" y="1860919"/>
                  <a:pt x="3680177" y="1881552"/>
                </a:cubicBezTo>
                <a:cubicBezTo>
                  <a:pt x="3643549" y="1880892"/>
                  <a:pt x="3599470" y="1913398"/>
                  <a:pt x="3567259" y="1893482"/>
                </a:cubicBezTo>
                <a:cubicBezTo>
                  <a:pt x="3512865" y="1897927"/>
                  <a:pt x="3463644" y="1898121"/>
                  <a:pt x="3405770" y="1904591"/>
                </a:cubicBezTo>
                <a:cubicBezTo>
                  <a:pt x="3361027" y="1917619"/>
                  <a:pt x="3312439" y="1902759"/>
                  <a:pt x="3280097" y="1919610"/>
                </a:cubicBezTo>
                <a:cubicBezTo>
                  <a:pt x="3228353" y="1917339"/>
                  <a:pt x="3163854" y="1927961"/>
                  <a:pt x="3123424" y="1952930"/>
                </a:cubicBezTo>
                <a:cubicBezTo>
                  <a:pt x="3067921" y="1955455"/>
                  <a:pt x="3058626" y="1970554"/>
                  <a:pt x="3009910" y="1957866"/>
                </a:cubicBezTo>
                <a:cubicBezTo>
                  <a:pt x="3005875" y="1961558"/>
                  <a:pt x="3001138" y="1964570"/>
                  <a:pt x="2995934" y="1967085"/>
                </a:cubicBezTo>
                <a:lnTo>
                  <a:pt x="2980071" y="1972988"/>
                </a:lnTo>
                <a:lnTo>
                  <a:pt x="2978094" y="1972369"/>
                </a:lnTo>
                <a:lnTo>
                  <a:pt x="2942858" y="1981367"/>
                </a:lnTo>
                <a:lnTo>
                  <a:pt x="2875436" y="1996977"/>
                </a:lnTo>
                <a:lnTo>
                  <a:pt x="2874892" y="1996085"/>
                </a:lnTo>
                <a:cubicBezTo>
                  <a:pt x="2872808" y="1994277"/>
                  <a:pt x="2869648" y="1993306"/>
                  <a:pt x="2864145" y="1994061"/>
                </a:cubicBezTo>
                <a:cubicBezTo>
                  <a:pt x="2872218" y="1978115"/>
                  <a:pt x="2860603" y="1988862"/>
                  <a:pt x="2843662" y="1992498"/>
                </a:cubicBezTo>
                <a:cubicBezTo>
                  <a:pt x="2852423" y="1968542"/>
                  <a:pt x="2804535" y="1987804"/>
                  <a:pt x="2796128" y="1976403"/>
                </a:cubicBezTo>
                <a:cubicBezTo>
                  <a:pt x="2783487" y="1979614"/>
                  <a:pt x="2770278" y="1982573"/>
                  <a:pt x="2756784" y="1985116"/>
                </a:cubicBezTo>
                <a:lnTo>
                  <a:pt x="2748833" y="1986323"/>
                </a:lnTo>
                <a:cubicBezTo>
                  <a:pt x="2748775" y="1986256"/>
                  <a:pt x="2748719" y="1986188"/>
                  <a:pt x="2748661" y="1986122"/>
                </a:cubicBezTo>
                <a:cubicBezTo>
                  <a:pt x="2746906" y="1985902"/>
                  <a:pt x="2744280" y="1986117"/>
                  <a:pt x="2740251" y="1986946"/>
                </a:cubicBezTo>
                <a:lnTo>
                  <a:pt x="2718916" y="1990867"/>
                </a:lnTo>
                <a:lnTo>
                  <a:pt x="2713522" y="1990173"/>
                </a:lnTo>
                <a:lnTo>
                  <a:pt x="2680597" y="1984996"/>
                </a:lnTo>
                <a:cubicBezTo>
                  <a:pt x="2658416" y="1985461"/>
                  <a:pt x="2612251" y="1988312"/>
                  <a:pt x="2578178" y="1990531"/>
                </a:cubicBezTo>
                <a:cubicBezTo>
                  <a:pt x="2545413" y="1998704"/>
                  <a:pt x="2513846" y="1994934"/>
                  <a:pt x="2476147" y="1998305"/>
                </a:cubicBezTo>
                <a:cubicBezTo>
                  <a:pt x="2437134" y="2013637"/>
                  <a:pt x="2413847" y="1999542"/>
                  <a:pt x="2373568" y="2003219"/>
                </a:cubicBezTo>
                <a:cubicBezTo>
                  <a:pt x="2341422" y="2024631"/>
                  <a:pt x="2342856" y="1992997"/>
                  <a:pt x="2321399" y="1989467"/>
                </a:cubicBezTo>
                <a:lnTo>
                  <a:pt x="2315525" y="1989708"/>
                </a:lnTo>
                <a:lnTo>
                  <a:pt x="2300792" y="1994290"/>
                </a:lnTo>
                <a:lnTo>
                  <a:pt x="2295469" y="1996659"/>
                </a:lnTo>
                <a:cubicBezTo>
                  <a:pt x="2291722" y="1998049"/>
                  <a:pt x="2289127" y="1998665"/>
                  <a:pt x="2287219" y="1998750"/>
                </a:cubicBezTo>
                <a:lnTo>
                  <a:pt x="2286948" y="1998596"/>
                </a:lnTo>
                <a:lnTo>
                  <a:pt x="2243069" y="2015111"/>
                </a:lnTo>
                <a:cubicBezTo>
                  <a:pt x="2229030" y="2006206"/>
                  <a:pt x="2188966" y="2031217"/>
                  <a:pt x="2186609" y="2008263"/>
                </a:cubicBezTo>
                <a:cubicBezTo>
                  <a:pt x="2170936" y="2014251"/>
                  <a:pt x="2164097" y="2025782"/>
                  <a:pt x="2164831" y="2010143"/>
                </a:cubicBezTo>
                <a:cubicBezTo>
                  <a:pt x="2159536" y="2011705"/>
                  <a:pt x="2155830" y="2011340"/>
                  <a:pt x="2152836" y="2010048"/>
                </a:cubicBezTo>
                <a:lnTo>
                  <a:pt x="2117102" y="2023004"/>
                </a:lnTo>
                <a:lnTo>
                  <a:pt x="2111935" y="2023163"/>
                </a:lnTo>
                <a:lnTo>
                  <a:pt x="2089991" y="2034193"/>
                </a:lnTo>
                <a:lnTo>
                  <a:pt x="2058061" y="2047942"/>
                </a:lnTo>
                <a:lnTo>
                  <a:pt x="2055737" y="2047704"/>
                </a:lnTo>
                <a:lnTo>
                  <a:pt x="2042244" y="2055560"/>
                </a:lnTo>
                <a:cubicBezTo>
                  <a:pt x="2038090" y="2058656"/>
                  <a:pt x="1978623" y="2070285"/>
                  <a:pt x="1976224" y="2074257"/>
                </a:cubicBezTo>
                <a:cubicBezTo>
                  <a:pt x="1920172" y="2070662"/>
                  <a:pt x="1933546" y="2089824"/>
                  <a:pt x="1877728" y="2101004"/>
                </a:cubicBezTo>
                <a:cubicBezTo>
                  <a:pt x="1839146" y="2101989"/>
                  <a:pt x="1818769" y="2108983"/>
                  <a:pt x="1759056" y="2125608"/>
                </a:cubicBezTo>
                <a:cubicBezTo>
                  <a:pt x="1719091" y="2137539"/>
                  <a:pt x="1691494" y="2161097"/>
                  <a:pt x="1637948" y="2172597"/>
                </a:cubicBezTo>
                <a:cubicBezTo>
                  <a:pt x="1587306" y="2207053"/>
                  <a:pt x="1496241" y="2208973"/>
                  <a:pt x="1434549" y="2234522"/>
                </a:cubicBezTo>
                <a:cubicBezTo>
                  <a:pt x="1402655" y="2224964"/>
                  <a:pt x="1409212" y="2231152"/>
                  <a:pt x="1398481" y="2237074"/>
                </a:cubicBezTo>
                <a:cubicBezTo>
                  <a:pt x="1398456" y="2237082"/>
                  <a:pt x="1398432" y="2237089"/>
                  <a:pt x="1398407" y="2237095"/>
                </a:cubicBezTo>
                <a:lnTo>
                  <a:pt x="1370962" y="2237474"/>
                </a:lnTo>
                <a:lnTo>
                  <a:pt x="1356367" y="2235089"/>
                </a:lnTo>
                <a:cubicBezTo>
                  <a:pt x="1346056" y="2233320"/>
                  <a:pt x="1335986" y="2231930"/>
                  <a:pt x="1324828" y="2231968"/>
                </a:cubicBezTo>
                <a:lnTo>
                  <a:pt x="1297744" y="2235849"/>
                </a:lnTo>
                <a:lnTo>
                  <a:pt x="1286236" y="2233135"/>
                </a:lnTo>
                <a:lnTo>
                  <a:pt x="1283504" y="2233797"/>
                </a:lnTo>
                <a:lnTo>
                  <a:pt x="1279765" y="2229639"/>
                </a:lnTo>
                <a:cubicBezTo>
                  <a:pt x="1260110" y="2221111"/>
                  <a:pt x="1209850" y="2211602"/>
                  <a:pt x="1195347" y="2212354"/>
                </a:cubicBezTo>
                <a:cubicBezTo>
                  <a:pt x="1171903" y="2216875"/>
                  <a:pt x="1033292" y="2222456"/>
                  <a:pt x="970251" y="2221029"/>
                </a:cubicBezTo>
                <a:cubicBezTo>
                  <a:pt x="913858" y="2213074"/>
                  <a:pt x="864984" y="2224767"/>
                  <a:pt x="812914" y="2202752"/>
                </a:cubicBezTo>
                <a:cubicBezTo>
                  <a:pt x="809419" y="2205714"/>
                  <a:pt x="805091" y="2207855"/>
                  <a:pt x="800195" y="2209407"/>
                </a:cubicBezTo>
                <a:lnTo>
                  <a:pt x="784978" y="2212360"/>
                </a:lnTo>
                <a:lnTo>
                  <a:pt x="681987" y="2216757"/>
                </a:lnTo>
                <a:lnTo>
                  <a:pt x="669923" y="2211682"/>
                </a:lnTo>
                <a:cubicBezTo>
                  <a:pt x="675432" y="2197125"/>
                  <a:pt x="665394" y="2205767"/>
                  <a:pt x="648680" y="2206229"/>
                </a:cubicBezTo>
                <a:cubicBezTo>
                  <a:pt x="653511" y="2183723"/>
                  <a:pt x="607806" y="2194090"/>
                  <a:pt x="597225" y="2180999"/>
                </a:cubicBezTo>
                <a:cubicBezTo>
                  <a:pt x="584838" y="2181847"/>
                  <a:pt x="571827" y="2182333"/>
                  <a:pt x="558449" y="2182346"/>
                </a:cubicBezTo>
                <a:lnTo>
                  <a:pt x="550517" y="2182060"/>
                </a:lnTo>
                <a:lnTo>
                  <a:pt x="550309" y="2181825"/>
                </a:lnTo>
                <a:cubicBezTo>
                  <a:pt x="548471" y="2181269"/>
                  <a:pt x="545824" y="2180990"/>
                  <a:pt x="541836" y="2181063"/>
                </a:cubicBezTo>
                <a:lnTo>
                  <a:pt x="536057" y="2181537"/>
                </a:lnTo>
                <a:lnTo>
                  <a:pt x="520671" y="2180980"/>
                </a:lnTo>
                <a:lnTo>
                  <a:pt x="515024" y="2179258"/>
                </a:lnTo>
                <a:lnTo>
                  <a:pt x="512278" y="2176369"/>
                </a:lnTo>
                <a:lnTo>
                  <a:pt x="480419" y="2167807"/>
                </a:lnTo>
                <a:cubicBezTo>
                  <a:pt x="458012" y="2174781"/>
                  <a:pt x="449332" y="2162566"/>
                  <a:pt x="413835" y="2156783"/>
                </a:cubicBezTo>
                <a:cubicBezTo>
                  <a:pt x="401959" y="2163765"/>
                  <a:pt x="389622" y="2160522"/>
                  <a:pt x="376513" y="2154014"/>
                </a:cubicBezTo>
                <a:cubicBezTo>
                  <a:pt x="344376" y="2156059"/>
                  <a:pt x="311403" y="2146283"/>
                  <a:pt x="273386" y="2142551"/>
                </a:cubicBezTo>
                <a:cubicBezTo>
                  <a:pt x="236093" y="2150634"/>
                  <a:pt x="209811" y="2132011"/>
                  <a:pt x="169207" y="2128100"/>
                </a:cubicBezTo>
                <a:lnTo>
                  <a:pt x="93149" y="2105324"/>
                </a:lnTo>
                <a:lnTo>
                  <a:pt x="88109" y="2106704"/>
                </a:lnTo>
                <a:cubicBezTo>
                  <a:pt x="84511" y="2107398"/>
                  <a:pt x="81960" y="2107528"/>
                  <a:pt x="80022" y="2107254"/>
                </a:cubicBezTo>
                <a:lnTo>
                  <a:pt x="79717" y="2107046"/>
                </a:lnTo>
                <a:lnTo>
                  <a:pt x="72352" y="2107991"/>
                </a:lnTo>
                <a:cubicBezTo>
                  <a:pt x="60160" y="2110089"/>
                  <a:pt x="48530" y="2112610"/>
                  <a:pt x="37645" y="2115401"/>
                </a:cubicBezTo>
                <a:cubicBezTo>
                  <a:pt x="29688" y="2109582"/>
                  <a:pt x="16534" y="2111084"/>
                  <a:pt x="4572" y="2111091"/>
                </a:cubicBezTo>
                <a:lnTo>
                  <a:pt x="0" y="2110468"/>
                </a:lnTo>
                <a:close/>
              </a:path>
            </a:pathLst>
          </a:custGeom>
          <a:solidFill>
            <a:schemeClr val="accent2">
              <a:lumMod val="60000"/>
              <a:lumOff val="40000"/>
            </a:schemeClr>
          </a:solidFill>
          <a:ln w="12700" cap="flat" cmpd="sng" algn="ctr">
            <a:solidFill>
              <a:srgbClr val="FFC00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Title 1">
            <a:extLst>
              <a:ext uri="{FF2B5EF4-FFF2-40B4-BE49-F238E27FC236}">
                <a16:creationId xmlns:a16="http://schemas.microsoft.com/office/drawing/2014/main" id="{332D4C96-51FC-B308-F4AB-04CD3478E122}"/>
              </a:ext>
            </a:extLst>
          </p:cNvPr>
          <p:cNvSpPr>
            <a:spLocks noGrp="1"/>
          </p:cNvSpPr>
          <p:nvPr>
            <p:ph type="title"/>
          </p:nvPr>
        </p:nvSpPr>
        <p:spPr>
          <a:xfrm>
            <a:off x="163871" y="141228"/>
            <a:ext cx="10165300" cy="949606"/>
          </a:xfrm>
        </p:spPr>
        <p:txBody>
          <a:bodyPr>
            <a:normAutofit/>
          </a:bodyPr>
          <a:lstStyle/>
          <a:p>
            <a:r>
              <a:rPr lang="en-US" sz="3700" b="1">
                <a:latin typeface="Aptos"/>
                <a:ea typeface="+mj-lt"/>
                <a:cs typeface="+mj-lt"/>
              </a:rPr>
              <a:t>Meet the Session Co-Organizers</a:t>
            </a:r>
            <a:endParaRPr lang="en-US" sz="3700" dirty="0">
              <a:latin typeface="Aptos"/>
            </a:endParaRPr>
          </a:p>
        </p:txBody>
      </p:sp>
      <p:sp>
        <p:nvSpPr>
          <p:cNvPr id="30" name="Freeform: Shape 29">
            <a:extLst>
              <a:ext uri="{FF2B5EF4-FFF2-40B4-BE49-F238E27FC236}">
                <a16:creationId xmlns:a16="http://schemas.microsoft.com/office/drawing/2014/main" id="{23948ED4-2D62-BD10-E0B8-6C737C36B3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60460" y="6189260"/>
            <a:ext cx="7831541" cy="668740"/>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chemeClr val="accent2">
              <a:lumMod val="60000"/>
              <a:lumOff val="40000"/>
            </a:schemeClr>
          </a:solidFill>
          <a:ln w="12700" cap="flat" cmpd="sng" algn="ctr">
            <a:solidFill>
              <a:srgbClr val="FFC00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32" name="Content Placeholder 8">
            <a:extLst>
              <a:ext uri="{FF2B5EF4-FFF2-40B4-BE49-F238E27FC236}">
                <a16:creationId xmlns:a16="http://schemas.microsoft.com/office/drawing/2014/main" id="{D519EABC-2CB8-BAE8-1FB0-6794D69B6EC1}"/>
              </a:ext>
            </a:extLst>
          </p:cNvPr>
          <p:cNvGraphicFramePr>
            <a:graphicFrameLocks noGrp="1"/>
          </p:cNvGraphicFramePr>
          <p:nvPr>
            <p:ph idx="1"/>
            <p:extLst>
              <p:ext uri="{D42A27DB-BD31-4B8C-83A1-F6EECF244321}">
                <p14:modId xmlns:p14="http://schemas.microsoft.com/office/powerpoint/2010/main" val="1050703128"/>
              </p:ext>
            </p:extLst>
          </p:nvPr>
        </p:nvGraphicFramePr>
        <p:xfrm>
          <a:off x="972548" y="2459924"/>
          <a:ext cx="10611016" cy="3611968"/>
        </p:xfrm>
        <a:graphic>
          <a:graphicData uri="http://schemas.openxmlformats.org/drawingml/2006/table">
            <a:tbl>
              <a:tblPr firstRow="1" bandRow="1">
                <a:noFill/>
                <a:tableStyleId>{5C22544A-7EE6-4342-B048-85BDC9FD1C3A}</a:tableStyleId>
              </a:tblPr>
              <a:tblGrid>
                <a:gridCol w="1352114">
                  <a:extLst>
                    <a:ext uri="{9D8B030D-6E8A-4147-A177-3AD203B41FA5}">
                      <a16:colId xmlns:a16="http://schemas.microsoft.com/office/drawing/2014/main" val="3579212599"/>
                    </a:ext>
                  </a:extLst>
                </a:gridCol>
                <a:gridCol w="4629451">
                  <a:extLst>
                    <a:ext uri="{9D8B030D-6E8A-4147-A177-3AD203B41FA5}">
                      <a16:colId xmlns:a16="http://schemas.microsoft.com/office/drawing/2014/main" val="1332119213"/>
                    </a:ext>
                  </a:extLst>
                </a:gridCol>
                <a:gridCol w="4629451">
                  <a:extLst>
                    <a:ext uri="{9D8B030D-6E8A-4147-A177-3AD203B41FA5}">
                      <a16:colId xmlns:a16="http://schemas.microsoft.com/office/drawing/2014/main" val="2312633275"/>
                    </a:ext>
                  </a:extLst>
                </a:gridCol>
              </a:tblGrid>
              <a:tr h="494769">
                <a:tc>
                  <a:txBody>
                    <a:bodyPr/>
                    <a:lstStyle/>
                    <a:p>
                      <a:pPr>
                        <a:buNone/>
                      </a:pPr>
                      <a:endParaRPr lang="en-US" sz="1900" b="1" cap="none" spc="0" dirty="0">
                        <a:solidFill>
                          <a:schemeClr val="tx1"/>
                        </a:solidFill>
                        <a:latin typeface="Aptos Display"/>
                      </a:endParaRPr>
                    </a:p>
                  </a:txBody>
                  <a:tcPr marL="72802" marR="115492" marT="20800" marB="156004" anchor="b">
                    <a:lnL w="12700" cmpd="sng">
                      <a:noFill/>
                    </a:lnL>
                    <a:lnR w="12700" cmpd="sng">
                      <a:noFill/>
                    </a:lnR>
                    <a:lnT w="9525" cap="flat" cmpd="sng" algn="ctr">
                      <a:noFill/>
                      <a:prstDash val="solid"/>
                    </a:lnT>
                    <a:lnB w="38100" cmpd="sng">
                      <a:noFill/>
                    </a:lnB>
                    <a:solidFill>
                      <a:schemeClr val="accent2">
                        <a:lumMod val="40000"/>
                        <a:lumOff val="60000"/>
                      </a:schemeClr>
                    </a:solidFill>
                  </a:tcPr>
                </a:tc>
                <a:tc>
                  <a:txBody>
                    <a:bodyPr/>
                    <a:lstStyle/>
                    <a:p>
                      <a:pPr lvl="0">
                        <a:buNone/>
                      </a:pPr>
                      <a:r>
                        <a:rPr lang="en-US" sz="1900" b="1" i="0" u="none" strike="noStrike" cap="none" spc="0" baseline="0" noProof="0" dirty="0">
                          <a:solidFill>
                            <a:schemeClr val="tx1"/>
                          </a:solidFill>
                          <a:latin typeface="Aptos Display"/>
                        </a:rPr>
                        <a:t>Olajompo Moloye-Olabisi, PhD, PMP</a:t>
                      </a:r>
                      <a:endParaRPr lang="en-US" sz="1900" b="1" cap="none" spc="0" dirty="0">
                        <a:solidFill>
                          <a:schemeClr val="tx1"/>
                        </a:solidFill>
                        <a:latin typeface="Aptos Display"/>
                      </a:endParaRPr>
                    </a:p>
                  </a:txBody>
                  <a:tcPr marL="72802" marR="115492" marT="20800" marB="156004" anchor="b">
                    <a:lnL w="12700" cmpd="sng">
                      <a:noFill/>
                    </a:lnL>
                    <a:lnR w="12700" cmpd="sng">
                      <a:noFill/>
                    </a:lnR>
                    <a:lnT w="9525" cap="flat" cmpd="sng" algn="ctr">
                      <a:noFill/>
                      <a:prstDash val="solid"/>
                    </a:lnT>
                    <a:lnB w="38100" cmpd="sng">
                      <a:noFill/>
                    </a:lnB>
                    <a:solidFill>
                      <a:schemeClr val="accent2">
                        <a:lumMod val="40000"/>
                        <a:lumOff val="60000"/>
                      </a:schemeClr>
                    </a:solidFill>
                  </a:tcPr>
                </a:tc>
                <a:tc>
                  <a:txBody>
                    <a:bodyPr/>
                    <a:lstStyle/>
                    <a:p>
                      <a:pPr lvl="0">
                        <a:buNone/>
                      </a:pPr>
                      <a:r>
                        <a:rPr lang="en-US" sz="1900" b="1" cap="none" spc="0" dirty="0">
                          <a:solidFill>
                            <a:schemeClr val="tx1"/>
                          </a:solidFill>
                          <a:latin typeface="Aptos Display"/>
                        </a:rPr>
                        <a:t>Yung Chan, MS, PMP</a:t>
                      </a:r>
                      <a:endParaRPr lang="en-US" dirty="0">
                        <a:latin typeface="Aptos Display"/>
                      </a:endParaRPr>
                    </a:p>
                  </a:txBody>
                  <a:tcPr marL="72802" marR="115492" marT="20800" marB="156004" anchor="b">
                    <a:lnL w="12700" cmpd="sng">
                      <a:noFill/>
                    </a:lnL>
                    <a:lnR w="12700" cmpd="sng">
                      <a:noFill/>
                    </a:lnR>
                    <a:lnT w="9525" cap="flat" cmpd="sng" algn="ctr">
                      <a:noFill/>
                      <a:prstDash val="solid"/>
                    </a:lnT>
                    <a:lnB w="38100" cmpd="sng">
                      <a:noFill/>
                    </a:lnB>
                    <a:solidFill>
                      <a:schemeClr val="accent2">
                        <a:lumMod val="40000"/>
                        <a:lumOff val="60000"/>
                      </a:schemeClr>
                    </a:solidFill>
                  </a:tcPr>
                </a:tc>
                <a:extLst>
                  <a:ext uri="{0D108BD9-81ED-4DB2-BD59-A6C34878D82A}">
                    <a16:rowId xmlns:a16="http://schemas.microsoft.com/office/drawing/2014/main" val="368560723"/>
                  </a:ext>
                </a:extLst>
              </a:tr>
              <a:tr h="423795">
                <a:tc>
                  <a:txBody>
                    <a:bodyPr/>
                    <a:lstStyle/>
                    <a:p>
                      <a:pPr>
                        <a:buNone/>
                      </a:pPr>
                      <a:r>
                        <a:rPr lang="en-US" sz="1600" b="1" cap="none" spc="0" dirty="0">
                          <a:solidFill>
                            <a:schemeClr val="tx1"/>
                          </a:solidFill>
                          <a:latin typeface="Aptos Display"/>
                        </a:rPr>
                        <a:t>Company</a:t>
                      </a:r>
                      <a:endParaRPr lang="en-US" sz="1600" cap="none" spc="0" dirty="0">
                        <a:solidFill>
                          <a:schemeClr val="tx1"/>
                        </a:solidFill>
                        <a:latin typeface="Aptos Display"/>
                      </a:endParaRPr>
                    </a:p>
                  </a:txBody>
                  <a:tcPr marL="72802" marR="115492" marT="20800" marB="156004" anchor="ctr">
                    <a:lnL w="0" cap="flat" cmpd="sng" algn="ctr">
                      <a:noFill/>
                      <a:prstDash val="solid"/>
                    </a:lnL>
                    <a:lnR w="12700" cmpd="sng">
                      <a:noFill/>
                      <a:prstDash val="solid"/>
                    </a:lnR>
                    <a:lnT w="38100" cmpd="sng">
                      <a:noFill/>
                    </a:lnT>
                    <a:lnB w="9525" cap="flat" cmpd="sng" algn="ctr">
                      <a:noFill/>
                      <a:prstDash val="solid"/>
                    </a:lnB>
                    <a:noFill/>
                  </a:tcPr>
                </a:tc>
                <a:tc>
                  <a:txBody>
                    <a:bodyPr/>
                    <a:lstStyle/>
                    <a:p>
                      <a:pPr lvl="0">
                        <a:buNone/>
                      </a:pPr>
                      <a:r>
                        <a:rPr lang="en-US" sz="1400" cap="none" spc="0" dirty="0">
                          <a:solidFill>
                            <a:schemeClr val="tx1"/>
                          </a:solidFill>
                          <a:latin typeface="Aptos Display"/>
                        </a:rPr>
                        <a:t>Johnson &amp; Johnson; Large Company (Global, multi-division)</a:t>
                      </a:r>
                    </a:p>
                  </a:txBody>
                  <a:tcPr marL="72802" marR="115492" marT="20800" marB="156004" anchor="ctr">
                    <a:lnL w="12700" cmpd="sng">
                      <a:noFill/>
                      <a:prstDash val="solid"/>
                    </a:lnL>
                    <a:lnR w="12700" cmpd="sng">
                      <a:noFill/>
                      <a:prstDash val="solid"/>
                    </a:lnR>
                    <a:lnT w="38100" cmpd="sng">
                      <a:noFill/>
                    </a:lnT>
                    <a:lnB w="9525" cap="flat" cmpd="sng" algn="ctr">
                      <a:noFill/>
                      <a:prstDash val="solid"/>
                    </a:lnB>
                    <a:noFill/>
                  </a:tcPr>
                </a:tc>
                <a:tc>
                  <a:txBody>
                    <a:bodyPr/>
                    <a:lstStyle/>
                    <a:p>
                      <a:pPr lvl="0">
                        <a:buNone/>
                      </a:pPr>
                      <a:r>
                        <a:rPr lang="en-US" sz="1400" cap="none" spc="0" dirty="0">
                          <a:solidFill>
                            <a:schemeClr val="tx1"/>
                          </a:solidFill>
                          <a:latin typeface="Aptos Display"/>
                        </a:rPr>
                        <a:t>Solabia USA; Small Company acquired by a Global Cosmetic Ingredients Supplier</a:t>
                      </a:r>
                      <a:endParaRPr lang="en-US" dirty="0">
                        <a:latin typeface="Aptos Display"/>
                      </a:endParaRPr>
                    </a:p>
                  </a:txBody>
                  <a:tcPr marL="72802" marR="115492" marT="20800" marB="156004" anchor="ctr">
                    <a:lnL w="12700" cmpd="sng">
                      <a:noFill/>
                      <a:prstDash val="solid"/>
                    </a:lnL>
                    <a:lnR w="12700" cmpd="sng">
                      <a:noFill/>
                      <a:prstDash val="solid"/>
                    </a:lnR>
                    <a:lnT w="38100" cmpd="sng">
                      <a:noFill/>
                    </a:lnT>
                    <a:lnB w="9525" cap="flat" cmpd="sng" algn="ctr">
                      <a:noFill/>
                      <a:prstDash val="solid"/>
                    </a:lnB>
                    <a:noFill/>
                  </a:tcPr>
                </a:tc>
                <a:extLst>
                  <a:ext uri="{0D108BD9-81ED-4DB2-BD59-A6C34878D82A}">
                    <a16:rowId xmlns:a16="http://schemas.microsoft.com/office/drawing/2014/main" val="1605161905"/>
                  </a:ext>
                </a:extLst>
              </a:tr>
              <a:tr h="423795">
                <a:tc>
                  <a:txBody>
                    <a:bodyPr/>
                    <a:lstStyle/>
                    <a:p>
                      <a:pPr>
                        <a:buNone/>
                      </a:pPr>
                      <a:r>
                        <a:rPr lang="en-US" sz="1600" b="1" cap="none" spc="0" dirty="0">
                          <a:solidFill>
                            <a:schemeClr val="tx1"/>
                          </a:solidFill>
                          <a:latin typeface="Aptos Display"/>
                        </a:rPr>
                        <a:t>Role</a:t>
                      </a:r>
                      <a:endParaRPr lang="en-US" sz="1600" cap="none" spc="0" dirty="0">
                        <a:solidFill>
                          <a:schemeClr val="tx1"/>
                        </a:solidFill>
                        <a:latin typeface="Aptos Display"/>
                      </a:endParaRPr>
                    </a:p>
                  </a:txBody>
                  <a:tcPr marL="72802" marR="115492" marT="20800" marB="156004" anchor="ctr">
                    <a:lnL w="0" cap="flat" cmpd="sng" algn="ctr">
                      <a:noFill/>
                      <a:prstDash val="solid"/>
                    </a:lnL>
                    <a:lnR w="12700" cmpd="sng">
                      <a:noFill/>
                      <a:prstDash val="solid"/>
                    </a:lnR>
                    <a:lnT w="9525" cap="flat" cmpd="sng" algn="ctr">
                      <a:noFill/>
                      <a:prstDash val="solid"/>
                    </a:lnT>
                    <a:lnB w="12700" cmpd="sng">
                      <a:noFill/>
                      <a:prstDash val="solid"/>
                    </a:lnB>
                    <a:solidFill>
                      <a:schemeClr val="accent2">
                        <a:lumMod val="40000"/>
                        <a:lumOff val="60000"/>
                      </a:schemeClr>
                    </a:solidFill>
                  </a:tcPr>
                </a:tc>
                <a:tc>
                  <a:txBody>
                    <a:bodyPr/>
                    <a:lstStyle/>
                    <a:p>
                      <a:pPr lvl="0">
                        <a:buNone/>
                      </a:pPr>
                      <a:r>
                        <a:rPr lang="en-US" sz="1400" cap="none" spc="0" dirty="0">
                          <a:solidFill>
                            <a:schemeClr val="tx1"/>
                          </a:solidFill>
                          <a:latin typeface="Aptos Display"/>
                        </a:rPr>
                        <a:t>Senior Manager- Site lead Supply Chain , Project Manager and Technical Ops lead </a:t>
                      </a:r>
                    </a:p>
                  </a:txBody>
                  <a:tcPr marL="72802" marR="115492" marT="20800" marB="156004" anchor="ctr">
                    <a:lnL w="12700" cmpd="sng">
                      <a:noFill/>
                      <a:prstDash val="solid"/>
                    </a:lnL>
                    <a:lnR w="12700" cmpd="sng">
                      <a:noFill/>
                      <a:prstDash val="solid"/>
                    </a:lnR>
                    <a:lnT w="9525" cap="flat" cmpd="sng" algn="ctr">
                      <a:noFill/>
                      <a:prstDash val="solid"/>
                    </a:lnT>
                    <a:lnB w="12700" cmpd="sng">
                      <a:noFill/>
                      <a:prstDash val="solid"/>
                    </a:lnB>
                    <a:solidFill>
                      <a:schemeClr val="accent2">
                        <a:lumMod val="40000"/>
                        <a:lumOff val="60000"/>
                      </a:schemeClr>
                    </a:solidFill>
                  </a:tcPr>
                </a:tc>
                <a:tc>
                  <a:txBody>
                    <a:bodyPr/>
                    <a:lstStyle/>
                    <a:p>
                      <a:pPr lvl="0" algn="l">
                        <a:lnSpc>
                          <a:spcPct val="100000"/>
                        </a:lnSpc>
                        <a:spcBef>
                          <a:spcPts val="0"/>
                        </a:spcBef>
                        <a:spcAft>
                          <a:spcPts val="0"/>
                        </a:spcAft>
                        <a:buNone/>
                      </a:pPr>
                      <a:r>
                        <a:rPr lang="en-US" sz="1400" b="0" i="0" u="none" strike="noStrike" cap="none" spc="0" noProof="0" dirty="0">
                          <a:solidFill>
                            <a:schemeClr val="tx1"/>
                          </a:solidFill>
                          <a:latin typeface="Aptos Display"/>
                        </a:rPr>
                        <a:t>Head of Formulation and Application;</a:t>
                      </a:r>
                      <a:r>
                        <a:rPr lang="en-US" sz="1400" cap="none" spc="0" dirty="0">
                          <a:solidFill>
                            <a:schemeClr val="tx1"/>
                          </a:solidFill>
                          <a:latin typeface="Aptos Display"/>
                        </a:rPr>
                        <a:t> Project Manager &amp; Principal Scientist</a:t>
                      </a:r>
                      <a:endParaRPr lang="en-US" dirty="0">
                        <a:latin typeface="Aptos Display"/>
                      </a:endParaRPr>
                    </a:p>
                  </a:txBody>
                  <a:tcPr marL="72802" marR="115492" marT="20800" marB="156004" anchor="ctr">
                    <a:lnL w="12700" cmpd="sng">
                      <a:noFill/>
                      <a:prstDash val="solid"/>
                    </a:lnL>
                    <a:lnR w="12700" cmpd="sng">
                      <a:noFill/>
                      <a:prstDash val="solid"/>
                    </a:lnR>
                    <a:lnT w="9525" cap="flat" cmpd="sng" algn="ctr">
                      <a:noFill/>
                      <a:prstDash val="solid"/>
                    </a:lnT>
                    <a:lnB w="12700" cmpd="sng">
                      <a:noFill/>
                      <a:prstDash val="solid"/>
                    </a:lnB>
                    <a:solidFill>
                      <a:schemeClr val="accent2">
                        <a:lumMod val="40000"/>
                        <a:lumOff val="60000"/>
                      </a:schemeClr>
                    </a:solidFill>
                  </a:tcPr>
                </a:tc>
                <a:extLst>
                  <a:ext uri="{0D108BD9-81ED-4DB2-BD59-A6C34878D82A}">
                    <a16:rowId xmlns:a16="http://schemas.microsoft.com/office/drawing/2014/main" val="3134413185"/>
                  </a:ext>
                </a:extLst>
              </a:tr>
              <a:tr h="636717">
                <a:tc>
                  <a:txBody>
                    <a:bodyPr/>
                    <a:lstStyle/>
                    <a:p>
                      <a:pPr>
                        <a:buNone/>
                      </a:pPr>
                      <a:r>
                        <a:rPr lang="en-US" sz="1600" b="1" cap="none" spc="0" dirty="0">
                          <a:solidFill>
                            <a:schemeClr val="tx1"/>
                          </a:solidFill>
                          <a:latin typeface="Aptos Display"/>
                        </a:rPr>
                        <a:t>Background</a:t>
                      </a:r>
                      <a:endParaRPr lang="en-US" sz="1600" cap="none" spc="0" dirty="0">
                        <a:solidFill>
                          <a:schemeClr val="tx1"/>
                        </a:solidFill>
                        <a:latin typeface="Aptos Display"/>
                      </a:endParaRPr>
                    </a:p>
                  </a:txBody>
                  <a:tcPr marL="72802" marR="115492" marT="20800" marB="156004" anchor="ctr">
                    <a:lnL w="0" cap="flat" cmpd="sng" algn="ctr">
                      <a:noFill/>
                      <a:prstDash val="solid"/>
                    </a:lnL>
                    <a:lnR w="12700" cmpd="sng">
                      <a:noFill/>
                      <a:prstDash val="solid"/>
                    </a:lnR>
                    <a:lnT w="12700" cmpd="sng">
                      <a:noFill/>
                      <a:prstDash val="solid"/>
                    </a:lnT>
                    <a:lnB w="9525" cap="flat" cmpd="sng" algn="ctr">
                      <a:noFill/>
                      <a:prstDash val="solid"/>
                    </a:lnB>
                    <a:noFill/>
                  </a:tcPr>
                </a:tc>
                <a:tc>
                  <a:txBody>
                    <a:bodyPr/>
                    <a:lstStyle/>
                    <a:p>
                      <a:pPr lvl="0">
                        <a:buNone/>
                      </a:pPr>
                      <a:r>
                        <a:rPr lang="en-US" sz="1400" cap="none" spc="0" dirty="0" err="1">
                          <a:solidFill>
                            <a:schemeClr val="tx1"/>
                          </a:solidFill>
                          <a:latin typeface="Aptos Display"/>
                        </a:rPr>
                        <a:t>Ph.D</a:t>
                      </a:r>
                      <a:r>
                        <a:rPr lang="en-US" sz="1400" cap="none" spc="0" dirty="0">
                          <a:solidFill>
                            <a:schemeClr val="tx1"/>
                          </a:solidFill>
                          <a:latin typeface="Aptos Display"/>
                        </a:rPr>
                        <a:t> and Masters in Biomedical Engineering ; BSc in Chemical Engineering</a:t>
                      </a:r>
                      <a:endParaRPr lang="en-US" dirty="0">
                        <a:latin typeface="Aptos Display"/>
                      </a:endParaRPr>
                    </a:p>
                  </a:txBody>
                  <a:tcPr marL="72802" marR="115492" marT="20800" marB="156004" anchor="ctr">
                    <a:lnL w="12700" cmpd="sng">
                      <a:noFill/>
                      <a:prstDash val="solid"/>
                    </a:lnL>
                    <a:lnR w="12700" cmpd="sng">
                      <a:noFill/>
                      <a:prstDash val="solid"/>
                    </a:lnR>
                    <a:lnT w="12700" cmpd="sng">
                      <a:noFill/>
                      <a:prstDash val="solid"/>
                    </a:lnT>
                    <a:lnB w="9525" cap="flat" cmpd="sng" algn="ctr">
                      <a:noFill/>
                      <a:prstDash val="solid"/>
                    </a:lnB>
                    <a:noFill/>
                  </a:tcPr>
                </a:tc>
                <a:tc>
                  <a:txBody>
                    <a:bodyPr/>
                    <a:lstStyle/>
                    <a:p>
                      <a:pPr lvl="0">
                        <a:buNone/>
                      </a:pPr>
                      <a:r>
                        <a:rPr lang="en-US" sz="1400" b="0" i="0" u="none" strike="noStrike" cap="none" spc="0" noProof="0" dirty="0">
                          <a:solidFill>
                            <a:schemeClr val="tx1"/>
                          </a:solidFill>
                          <a:latin typeface="Aptos Display"/>
                        </a:rPr>
                        <a:t>MS Chemistry, MBS in Biochemical Engineering; </a:t>
                      </a:r>
                      <a:endParaRPr lang="en-US" sz="1700" dirty="0">
                        <a:latin typeface="Aptos Display"/>
                      </a:endParaRPr>
                    </a:p>
                    <a:p>
                      <a:pPr lvl="0">
                        <a:buNone/>
                      </a:pPr>
                      <a:r>
                        <a:rPr lang="en-US" sz="1400" cap="none" spc="0" dirty="0">
                          <a:solidFill>
                            <a:schemeClr val="tx1"/>
                          </a:solidFill>
                          <a:latin typeface="Aptos Display"/>
                        </a:rPr>
                        <a:t>moved into small company as 6</a:t>
                      </a:r>
                      <a:r>
                        <a:rPr lang="en-US" sz="1400" cap="none" spc="0" baseline="30000" dirty="0">
                          <a:solidFill>
                            <a:schemeClr val="tx1"/>
                          </a:solidFill>
                          <a:latin typeface="Aptos Display"/>
                        </a:rPr>
                        <a:t>th</a:t>
                      </a:r>
                      <a:r>
                        <a:rPr lang="en-US" sz="1400" cap="none" spc="0" dirty="0">
                          <a:solidFill>
                            <a:schemeClr val="tx1"/>
                          </a:solidFill>
                          <a:latin typeface="Aptos Display"/>
                        </a:rPr>
                        <a:t> employee</a:t>
                      </a:r>
                      <a:endParaRPr lang="en-US" dirty="0">
                        <a:latin typeface="Aptos Display"/>
                      </a:endParaRPr>
                    </a:p>
                  </a:txBody>
                  <a:tcPr marL="72802" marR="115492" marT="20800" marB="156004" anchor="ctr">
                    <a:lnL w="12700" cmpd="sng">
                      <a:noFill/>
                      <a:prstDash val="solid"/>
                    </a:lnL>
                    <a:lnR w="12700" cmpd="sng">
                      <a:noFill/>
                      <a:prstDash val="solid"/>
                    </a:lnR>
                    <a:lnT w="12700" cmpd="sng">
                      <a:noFill/>
                      <a:prstDash val="solid"/>
                    </a:lnT>
                    <a:lnB w="9525" cap="flat" cmpd="sng" algn="ctr">
                      <a:noFill/>
                      <a:prstDash val="solid"/>
                    </a:lnB>
                    <a:noFill/>
                  </a:tcPr>
                </a:tc>
                <a:extLst>
                  <a:ext uri="{0D108BD9-81ED-4DB2-BD59-A6C34878D82A}">
                    <a16:rowId xmlns:a16="http://schemas.microsoft.com/office/drawing/2014/main" val="3093037028"/>
                  </a:ext>
                </a:extLst>
              </a:tr>
              <a:tr h="636717">
                <a:tc>
                  <a:txBody>
                    <a:bodyPr/>
                    <a:lstStyle/>
                    <a:p>
                      <a:pPr>
                        <a:buNone/>
                      </a:pPr>
                      <a:r>
                        <a:rPr lang="en-US" sz="1600" b="1" cap="none" spc="0" dirty="0">
                          <a:solidFill>
                            <a:schemeClr val="tx1"/>
                          </a:solidFill>
                          <a:latin typeface="Aptos Display"/>
                        </a:rPr>
                        <a:t>Perspective</a:t>
                      </a:r>
                      <a:endParaRPr lang="en-US" sz="1600" cap="none" spc="0" dirty="0">
                        <a:solidFill>
                          <a:schemeClr val="tx1"/>
                        </a:solidFill>
                        <a:latin typeface="Aptos Display"/>
                      </a:endParaRPr>
                    </a:p>
                  </a:txBody>
                  <a:tcPr marL="72802" marR="115492" marT="20800" marB="156004" anchor="ctr">
                    <a:lnL w="0" cap="flat" cmpd="sng" algn="ctr">
                      <a:noFill/>
                      <a:prstDash val="solid"/>
                    </a:lnL>
                    <a:lnR w="12700" cmpd="sng">
                      <a:noFill/>
                      <a:prstDash val="solid"/>
                    </a:lnR>
                    <a:lnT w="9525" cap="flat" cmpd="sng" algn="ctr">
                      <a:noFill/>
                      <a:prstDash val="solid"/>
                    </a:lnT>
                    <a:lnB w="12700" cmpd="sng">
                      <a:noFill/>
                      <a:prstDash val="solid"/>
                    </a:lnB>
                    <a:solidFill>
                      <a:schemeClr val="accent2">
                        <a:lumMod val="40000"/>
                        <a:lumOff val="60000"/>
                      </a:schemeClr>
                    </a:solidFill>
                  </a:tcPr>
                </a:tc>
                <a:tc>
                  <a:txBody>
                    <a:bodyPr/>
                    <a:lstStyle/>
                    <a:p>
                      <a:pPr lvl="0">
                        <a:buNone/>
                      </a:pPr>
                      <a:r>
                        <a:rPr lang="en-US" sz="1400" cap="none" spc="0" dirty="0">
                          <a:solidFill>
                            <a:schemeClr val="tx1"/>
                          </a:solidFill>
                          <a:latin typeface="Aptos Display"/>
                        </a:rPr>
                        <a:t>Follow structured path, deep  functional specialization, matrix organization </a:t>
                      </a:r>
                      <a:endParaRPr lang="en-US" dirty="0">
                        <a:latin typeface="Aptos Display"/>
                      </a:endParaRPr>
                    </a:p>
                  </a:txBody>
                  <a:tcPr marL="72802" marR="115492" marT="20800" marB="156004" anchor="ctr">
                    <a:lnL w="12700" cmpd="sng">
                      <a:noFill/>
                      <a:prstDash val="solid"/>
                    </a:lnL>
                    <a:lnR w="12700" cmpd="sng">
                      <a:noFill/>
                      <a:prstDash val="solid"/>
                    </a:lnR>
                    <a:lnT w="9525" cap="flat" cmpd="sng" algn="ctr">
                      <a:noFill/>
                      <a:prstDash val="solid"/>
                    </a:lnT>
                    <a:lnB w="12700" cmpd="sng">
                      <a:noFill/>
                      <a:prstDash val="solid"/>
                    </a:lnB>
                    <a:solidFill>
                      <a:schemeClr val="accent2">
                        <a:lumMod val="40000"/>
                        <a:lumOff val="60000"/>
                      </a:schemeClr>
                    </a:solidFill>
                  </a:tcPr>
                </a:tc>
                <a:tc>
                  <a:txBody>
                    <a:bodyPr/>
                    <a:lstStyle/>
                    <a:p>
                      <a:pPr lvl="0">
                        <a:buNone/>
                      </a:pPr>
                      <a:r>
                        <a:rPr lang="en-US" sz="1400" b="0" i="0" u="none" strike="noStrike" cap="none" spc="0" baseline="0" noProof="0" dirty="0">
                          <a:solidFill>
                            <a:srgbClr val="000000"/>
                          </a:solidFill>
                          <a:latin typeface="Aptos Display"/>
                        </a:rPr>
                        <a:t>Built from scratch, wore many hats, unified diverse functions</a:t>
                      </a:r>
                      <a:endParaRPr lang="en-US" sz="1700" baseline="0" dirty="0">
                        <a:solidFill>
                          <a:srgbClr val="000000"/>
                        </a:solidFill>
                        <a:latin typeface="Aptos Display"/>
                      </a:endParaRPr>
                    </a:p>
                  </a:txBody>
                  <a:tcPr marL="72802" marR="115492" marT="20800" marB="156004" anchor="ctr">
                    <a:lnL w="12700" cmpd="sng">
                      <a:noFill/>
                      <a:prstDash val="solid"/>
                    </a:lnL>
                    <a:lnR w="12700" cmpd="sng">
                      <a:noFill/>
                      <a:prstDash val="solid"/>
                    </a:lnR>
                    <a:lnT w="9525" cap="flat" cmpd="sng" algn="ctr">
                      <a:noFill/>
                      <a:prstDash val="solid"/>
                    </a:lnT>
                    <a:lnB w="12700" cmpd="sng">
                      <a:noFill/>
                      <a:prstDash val="solid"/>
                    </a:lnB>
                    <a:solidFill>
                      <a:schemeClr val="accent2">
                        <a:lumMod val="40000"/>
                        <a:lumOff val="60000"/>
                      </a:schemeClr>
                    </a:solidFill>
                  </a:tcPr>
                </a:tc>
                <a:extLst>
                  <a:ext uri="{0D108BD9-81ED-4DB2-BD59-A6C34878D82A}">
                    <a16:rowId xmlns:a16="http://schemas.microsoft.com/office/drawing/2014/main" val="3875853008"/>
                  </a:ext>
                </a:extLst>
              </a:tr>
              <a:tr h="636717">
                <a:tc>
                  <a:txBody>
                    <a:bodyPr/>
                    <a:lstStyle/>
                    <a:p>
                      <a:pPr lvl="0">
                        <a:buNone/>
                      </a:pPr>
                      <a:endParaRPr lang="en-US" sz="1400" b="1" cap="none" spc="0" dirty="0">
                        <a:solidFill>
                          <a:schemeClr val="tx1"/>
                        </a:solidFill>
                        <a:latin typeface="Aptos Display"/>
                      </a:endParaRPr>
                    </a:p>
                  </a:txBody>
                  <a:tcPr marL="72802" marR="115490" marT="20800" marB="156004" anchor="ctr">
                    <a:lnL w="0" cap="flat" cmpd="sng" algn="ctr">
                      <a:noFill/>
                      <a:prstDash val="solid"/>
                    </a:lnL>
                    <a:lnR w="12700" cmpd="sng">
                      <a:noFill/>
                      <a:prstDash val="solid"/>
                    </a:lnR>
                    <a:lnT w="12700" cmpd="sng">
                      <a:noFill/>
                      <a:prstDash val="solid"/>
                    </a:lnT>
                    <a:lnB w="9525" cap="flat" cmpd="sng" algn="ctr">
                      <a:noFill/>
                      <a:prstDash val="solid"/>
                    </a:lnB>
                    <a:noFill/>
                  </a:tcPr>
                </a:tc>
                <a:tc>
                  <a:txBody>
                    <a:bodyPr/>
                    <a:lstStyle/>
                    <a:p>
                      <a:pPr lvl="0">
                        <a:buNone/>
                      </a:pPr>
                      <a:r>
                        <a:rPr lang="en-US" sz="1400" b="0" i="0" u="none" strike="noStrike" cap="none" spc="0" baseline="0" noProof="0" dirty="0">
                          <a:solidFill>
                            <a:schemeClr val="tx1"/>
                          </a:solidFill>
                          <a:latin typeface="Aptos Display"/>
                        </a:rPr>
                        <a:t>Works with all level of business from </a:t>
                      </a:r>
                      <a:r>
                        <a:rPr lang="en-US" sz="1400" b="0" i="0" u="none" strike="noStrike" cap="none" spc="0" baseline="0" noProof="0" dirty="0" err="1">
                          <a:solidFill>
                            <a:schemeClr val="tx1"/>
                          </a:solidFill>
                          <a:latin typeface="Aptos Display"/>
                        </a:rPr>
                        <a:t>Ph.D</a:t>
                      </a:r>
                      <a:r>
                        <a:rPr lang="en-US" sz="1400" b="0" i="0" u="none" strike="noStrike" cap="none" spc="0" baseline="0" noProof="0" dirty="0">
                          <a:solidFill>
                            <a:schemeClr val="tx1"/>
                          </a:solidFill>
                          <a:latin typeface="Aptos Display"/>
                        </a:rPr>
                        <a:t> s ( R&amp;D and Supply Chain) to  Manufacturing Operations </a:t>
                      </a:r>
                      <a:endParaRPr lang="en-US" sz="1400" cap="none" spc="0" dirty="0">
                        <a:solidFill>
                          <a:schemeClr val="tx1"/>
                        </a:solidFill>
                        <a:latin typeface="Aptos Display"/>
                      </a:endParaRPr>
                    </a:p>
                  </a:txBody>
                  <a:tcPr marL="72802" marR="115490" marT="20800" marB="156004" anchor="ctr">
                    <a:lnL w="12700" cmpd="sng">
                      <a:noFill/>
                      <a:prstDash val="solid"/>
                    </a:lnL>
                    <a:lnR w="12700" cmpd="sng">
                      <a:noFill/>
                      <a:prstDash val="solid"/>
                    </a:lnR>
                    <a:lnT w="12700" cmpd="sng">
                      <a:noFill/>
                      <a:prstDash val="solid"/>
                    </a:lnT>
                    <a:lnB w="9525" cap="flat" cmpd="sng" algn="ctr">
                      <a:noFill/>
                      <a:prstDash val="solid"/>
                    </a:lnB>
                    <a:noFill/>
                  </a:tcPr>
                </a:tc>
                <a:tc>
                  <a:txBody>
                    <a:bodyPr/>
                    <a:lstStyle/>
                    <a:p>
                      <a:pPr lvl="0">
                        <a:buNone/>
                      </a:pPr>
                      <a:r>
                        <a:rPr lang="en-US" sz="1400" b="0" i="0" u="none" strike="noStrike" cap="none" spc="0" baseline="0" noProof="0" dirty="0">
                          <a:solidFill>
                            <a:schemeClr val="tx1"/>
                          </a:solidFill>
                          <a:latin typeface="Aptos Display"/>
                        </a:rPr>
                        <a:t>Works closely with cross-functional teams; align with 3 other global application labs; translates science to business</a:t>
                      </a:r>
                      <a:endParaRPr lang="en-US" sz="1400" cap="none" spc="0" dirty="0">
                        <a:solidFill>
                          <a:schemeClr val="tx1"/>
                        </a:solidFill>
                        <a:latin typeface="Aptos Display"/>
                      </a:endParaRPr>
                    </a:p>
                  </a:txBody>
                  <a:tcPr marL="72802" marR="115490" marT="20800" marB="156004" anchor="ctr">
                    <a:lnL w="12700" cmpd="sng">
                      <a:noFill/>
                      <a:prstDash val="solid"/>
                    </a:lnL>
                    <a:lnR w="12700" cmpd="sng">
                      <a:noFill/>
                      <a:prstDash val="solid"/>
                    </a:lnR>
                    <a:lnT w="12700" cmpd="sng">
                      <a:noFill/>
                      <a:prstDash val="solid"/>
                    </a:lnT>
                    <a:lnB w="9525" cap="flat" cmpd="sng" algn="ctr">
                      <a:noFill/>
                      <a:prstDash val="solid"/>
                    </a:lnB>
                    <a:noFill/>
                  </a:tcPr>
                </a:tc>
                <a:extLst>
                  <a:ext uri="{0D108BD9-81ED-4DB2-BD59-A6C34878D82A}">
                    <a16:rowId xmlns:a16="http://schemas.microsoft.com/office/drawing/2014/main" val="3812244717"/>
                  </a:ext>
                </a:extLst>
              </a:tr>
            </a:tbl>
          </a:graphicData>
        </a:graphic>
      </p:graphicFrame>
      <p:pic>
        <p:nvPicPr>
          <p:cNvPr id="34" name="Picture 33">
            <a:extLst>
              <a:ext uri="{FF2B5EF4-FFF2-40B4-BE49-F238E27FC236}">
                <a16:creationId xmlns:a16="http://schemas.microsoft.com/office/drawing/2014/main" id="{3CFF8448-9B77-BCAD-82E5-6FE6482E684D}"/>
              </a:ext>
            </a:extLst>
          </p:cNvPr>
          <p:cNvPicPr>
            <a:picLocks noChangeAspect="1"/>
          </p:cNvPicPr>
          <p:nvPr/>
        </p:nvPicPr>
        <p:blipFill>
          <a:blip r:embed="rId2"/>
          <a:stretch>
            <a:fillRect/>
          </a:stretch>
        </p:blipFill>
        <p:spPr>
          <a:xfrm>
            <a:off x="4133" y="6182264"/>
            <a:ext cx="2943225" cy="695325"/>
          </a:xfrm>
          <a:prstGeom prst="rect">
            <a:avLst/>
          </a:prstGeom>
        </p:spPr>
      </p:pic>
      <p:pic>
        <p:nvPicPr>
          <p:cNvPr id="3" name="Picture 2">
            <a:extLst>
              <a:ext uri="{FF2B5EF4-FFF2-40B4-BE49-F238E27FC236}">
                <a16:creationId xmlns:a16="http://schemas.microsoft.com/office/drawing/2014/main" id="{CEB854B3-60C3-F959-109D-258D115634B6}"/>
              </a:ext>
            </a:extLst>
          </p:cNvPr>
          <p:cNvPicPr>
            <a:picLocks noChangeAspect="1"/>
          </p:cNvPicPr>
          <p:nvPr/>
        </p:nvPicPr>
        <p:blipFill>
          <a:blip r:embed="rId3"/>
          <a:stretch>
            <a:fillRect/>
          </a:stretch>
        </p:blipFill>
        <p:spPr>
          <a:xfrm>
            <a:off x="1093048" y="1837048"/>
            <a:ext cx="1135380" cy="1135380"/>
          </a:xfrm>
          <a:prstGeom prst="rect">
            <a:avLst/>
          </a:prstGeom>
        </p:spPr>
      </p:pic>
      <p:pic>
        <p:nvPicPr>
          <p:cNvPr id="5" name="Picture 4">
            <a:extLst>
              <a:ext uri="{FF2B5EF4-FFF2-40B4-BE49-F238E27FC236}">
                <a16:creationId xmlns:a16="http://schemas.microsoft.com/office/drawing/2014/main" id="{D3D69302-48D9-AB08-202A-6E0502BFE5E8}"/>
              </a:ext>
            </a:extLst>
          </p:cNvPr>
          <p:cNvPicPr>
            <a:picLocks noChangeAspect="1"/>
          </p:cNvPicPr>
          <p:nvPr/>
        </p:nvPicPr>
        <p:blipFill>
          <a:blip r:embed="rId4"/>
          <a:stretch>
            <a:fillRect/>
          </a:stretch>
        </p:blipFill>
        <p:spPr>
          <a:xfrm>
            <a:off x="9363180" y="1837048"/>
            <a:ext cx="1133856" cy="1040815"/>
          </a:xfrm>
          <a:prstGeom prst="rect">
            <a:avLst/>
          </a:prstGeom>
        </p:spPr>
      </p:pic>
    </p:spTree>
    <p:extLst>
      <p:ext uri="{BB962C8B-B14F-4D97-AF65-F5344CB8AC3E}">
        <p14:creationId xmlns:p14="http://schemas.microsoft.com/office/powerpoint/2010/main" val="2155695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5DEBA-8925-2347-D9C3-57FFAD6FDC73}"/>
              </a:ext>
            </a:extLst>
          </p:cNvPr>
          <p:cNvSpPr>
            <a:spLocks noGrp="1"/>
          </p:cNvSpPr>
          <p:nvPr>
            <p:ph type="title"/>
          </p:nvPr>
        </p:nvSpPr>
        <p:spPr>
          <a:xfrm>
            <a:off x="355305" y="1677262"/>
            <a:ext cx="11481390" cy="1325563"/>
          </a:xfrm>
        </p:spPr>
        <p:txBody>
          <a:bodyPr>
            <a:normAutofit/>
          </a:bodyPr>
          <a:lstStyle/>
          <a:p>
            <a:pPr algn="ctr"/>
            <a:r>
              <a:rPr lang="en-US" sz="4000" b="1" dirty="0">
                <a:latin typeface="+mn-lt"/>
              </a:rPr>
              <a:t>As a PhD student, you are already a project manager.</a:t>
            </a:r>
          </a:p>
        </p:txBody>
      </p:sp>
      <p:sp>
        <p:nvSpPr>
          <p:cNvPr id="3" name="Content Placeholder 2">
            <a:extLst>
              <a:ext uri="{FF2B5EF4-FFF2-40B4-BE49-F238E27FC236}">
                <a16:creationId xmlns:a16="http://schemas.microsoft.com/office/drawing/2014/main" id="{1FDFB36A-BEBE-1A20-8F45-157979CB201B}"/>
              </a:ext>
            </a:extLst>
          </p:cNvPr>
          <p:cNvSpPr>
            <a:spLocks noGrp="1"/>
          </p:cNvSpPr>
          <p:nvPr>
            <p:ph idx="1"/>
          </p:nvPr>
        </p:nvSpPr>
        <p:spPr>
          <a:xfrm>
            <a:off x="1241946" y="3002825"/>
            <a:ext cx="9880980" cy="2327976"/>
          </a:xfrm>
        </p:spPr>
        <p:txBody>
          <a:bodyPr/>
          <a:lstStyle/>
          <a:p>
            <a:pPr marL="0" indent="0" fontAlgn="t">
              <a:buNone/>
            </a:pPr>
            <a:r>
              <a:rPr lang="en-US" dirty="0"/>
              <a:t>In industry, you move from managing your own experiments to oversee multiple projects at once, coordinating cross-functional teams while balancing timelines, budgets, stakeholder expectations, and business goals.</a:t>
            </a:r>
          </a:p>
        </p:txBody>
      </p:sp>
      <p:pic>
        <p:nvPicPr>
          <p:cNvPr id="5" name="Picture 4">
            <a:extLst>
              <a:ext uri="{FF2B5EF4-FFF2-40B4-BE49-F238E27FC236}">
                <a16:creationId xmlns:a16="http://schemas.microsoft.com/office/drawing/2014/main" id="{504C21AC-26C6-A3ED-BE0D-EB832F6175C8}"/>
              </a:ext>
            </a:extLst>
          </p:cNvPr>
          <p:cNvPicPr>
            <a:picLocks noChangeAspect="1"/>
          </p:cNvPicPr>
          <p:nvPr/>
        </p:nvPicPr>
        <p:blipFill>
          <a:blip r:embed="rId3"/>
          <a:stretch>
            <a:fillRect/>
          </a:stretch>
        </p:blipFill>
        <p:spPr>
          <a:xfrm>
            <a:off x="9160761" y="79364"/>
            <a:ext cx="2943225" cy="695325"/>
          </a:xfrm>
          <a:prstGeom prst="rect">
            <a:avLst/>
          </a:prstGeom>
        </p:spPr>
      </p:pic>
    </p:spTree>
    <p:extLst>
      <p:ext uri="{BB962C8B-B14F-4D97-AF65-F5344CB8AC3E}">
        <p14:creationId xmlns:p14="http://schemas.microsoft.com/office/powerpoint/2010/main" val="4287794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2BDAE-B685-27BC-7373-07427E461FB5}"/>
            </a:ext>
          </a:extLst>
        </p:cNvPr>
        <p:cNvGrpSpPr/>
        <p:nvPr/>
      </p:nvGrpSpPr>
      <p:grpSpPr>
        <a:xfrm>
          <a:off x="0" y="0"/>
          <a:ext cx="0" cy="0"/>
          <a:chOff x="0" y="0"/>
          <a:chExt cx="0" cy="0"/>
        </a:xfrm>
      </p:grpSpPr>
      <p:sp>
        <p:nvSpPr>
          <p:cNvPr id="9" name="Title 3">
            <a:extLst>
              <a:ext uri="{FF2B5EF4-FFF2-40B4-BE49-F238E27FC236}">
                <a16:creationId xmlns:a16="http://schemas.microsoft.com/office/drawing/2014/main" id="{6A694F8D-01F2-08D8-6720-7B47F1FB3EB2}"/>
              </a:ext>
            </a:extLst>
          </p:cNvPr>
          <p:cNvSpPr txBox="1">
            <a:spLocks/>
          </p:cNvSpPr>
          <p:nvPr/>
        </p:nvSpPr>
        <p:spPr>
          <a:xfrm>
            <a:off x="160" y="741005"/>
            <a:ext cx="12191680" cy="87797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b="1" dirty="0">
                <a:latin typeface="+mn-lt"/>
                <a:ea typeface="Source Sans Pro"/>
              </a:rPr>
              <a:t>The Project Management Lifecycle</a:t>
            </a:r>
            <a:endParaRPr lang="en-US" b="1" dirty="0">
              <a:latin typeface="+mn-lt"/>
            </a:endParaRPr>
          </a:p>
        </p:txBody>
      </p:sp>
      <p:graphicFrame>
        <p:nvGraphicFramePr>
          <p:cNvPr id="11" name="Diagram 10">
            <a:extLst>
              <a:ext uri="{FF2B5EF4-FFF2-40B4-BE49-F238E27FC236}">
                <a16:creationId xmlns:a16="http://schemas.microsoft.com/office/drawing/2014/main" id="{3726F756-9E0D-34D8-750B-CA30BE55A64B}"/>
              </a:ext>
            </a:extLst>
          </p:cNvPr>
          <p:cNvGraphicFramePr/>
          <p:nvPr>
            <p:extLst>
              <p:ext uri="{D42A27DB-BD31-4B8C-83A1-F6EECF244321}">
                <p14:modId xmlns:p14="http://schemas.microsoft.com/office/powerpoint/2010/main" val="509661303"/>
              </p:ext>
            </p:extLst>
          </p:nvPr>
        </p:nvGraphicFramePr>
        <p:xfrm>
          <a:off x="2653177" y="3297056"/>
          <a:ext cx="7196376" cy="7134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Arrow: Curved Down 17">
            <a:extLst>
              <a:ext uri="{FF2B5EF4-FFF2-40B4-BE49-F238E27FC236}">
                <a16:creationId xmlns:a16="http://schemas.microsoft.com/office/drawing/2014/main" id="{B1D08D77-75BB-6DD5-F4BE-8B6F2ABF59D7}"/>
              </a:ext>
            </a:extLst>
          </p:cNvPr>
          <p:cNvSpPr/>
          <p:nvPr/>
        </p:nvSpPr>
        <p:spPr>
          <a:xfrm>
            <a:off x="4695088" y="2015657"/>
            <a:ext cx="3285614" cy="1093113"/>
          </a:xfrm>
          <a:prstGeom prst="curvedDownArrow">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9544"/>
            <a:endParaRPr lang="en-US">
              <a:solidFill>
                <a:prstClr val="black"/>
              </a:solidFill>
              <a:latin typeface="Calibri" panose="020F0502020204030204"/>
            </a:endParaRPr>
          </a:p>
        </p:txBody>
      </p:sp>
      <p:sp>
        <p:nvSpPr>
          <p:cNvPr id="20" name="TextBox 19">
            <a:extLst>
              <a:ext uri="{FF2B5EF4-FFF2-40B4-BE49-F238E27FC236}">
                <a16:creationId xmlns:a16="http://schemas.microsoft.com/office/drawing/2014/main" id="{8005CE54-57F6-4CE4-9D58-90A27ED5AAFB}"/>
              </a:ext>
            </a:extLst>
          </p:cNvPr>
          <p:cNvSpPr txBox="1"/>
          <p:nvPr/>
        </p:nvSpPr>
        <p:spPr>
          <a:xfrm>
            <a:off x="5272293" y="2169554"/>
            <a:ext cx="1953020" cy="940317"/>
          </a:xfrm>
          <a:prstGeom prst="rect">
            <a:avLst/>
          </a:prstGeom>
          <a:noFill/>
        </p:spPr>
        <p:txBody>
          <a:bodyPr wrap="square" lIns="91440" tIns="45720" rIns="91440" bIns="45720" rtlCol="0" anchor="t">
            <a:spAutoFit/>
          </a:bodyPr>
          <a:lstStyle/>
          <a:p>
            <a:pPr algn="ctr" defTabSz="829544"/>
            <a:r>
              <a:rPr lang="en-US" sz="2700" b="1">
                <a:solidFill>
                  <a:prstClr val="black"/>
                </a:solidFill>
                <a:latin typeface="Aptos Display"/>
                <a:ea typeface="Source Sans Pro"/>
              </a:rPr>
              <a:t>Monitor &amp; Control</a:t>
            </a:r>
          </a:p>
        </p:txBody>
      </p:sp>
      <p:sp>
        <p:nvSpPr>
          <p:cNvPr id="22" name="Arrow: Pentagon 21">
            <a:extLst>
              <a:ext uri="{FF2B5EF4-FFF2-40B4-BE49-F238E27FC236}">
                <a16:creationId xmlns:a16="http://schemas.microsoft.com/office/drawing/2014/main" id="{524029F2-4413-4FCC-E5CB-B852CD51824E}"/>
              </a:ext>
            </a:extLst>
          </p:cNvPr>
          <p:cNvSpPr/>
          <p:nvPr/>
        </p:nvSpPr>
        <p:spPr>
          <a:xfrm>
            <a:off x="421978" y="3297056"/>
            <a:ext cx="1716775" cy="713479"/>
          </a:xfrm>
          <a:prstGeom prst="homePlate">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829544"/>
            <a:r>
              <a:rPr lang="en-US" sz="1600" b="1">
                <a:solidFill>
                  <a:prstClr val="black"/>
                </a:solidFill>
                <a:latin typeface="Source Sans Pro"/>
                <a:ea typeface="Source Sans Pro"/>
              </a:rPr>
              <a:t>Begin </a:t>
            </a:r>
            <a:r>
              <a:rPr lang="en-US" sz="1600" b="1">
                <a:solidFill>
                  <a:prstClr val="black"/>
                </a:solidFill>
                <a:latin typeface="Aptos Display"/>
                <a:ea typeface="Source Sans Pro"/>
              </a:rPr>
              <a:t>Project</a:t>
            </a:r>
            <a:r>
              <a:rPr lang="en-US" sz="1600" b="1">
                <a:solidFill>
                  <a:prstClr val="black"/>
                </a:solidFill>
                <a:latin typeface="Source Sans Pro"/>
                <a:ea typeface="Source Sans Pro"/>
              </a:rPr>
              <a:t> or Enter Phase</a:t>
            </a:r>
          </a:p>
        </p:txBody>
      </p:sp>
      <p:sp>
        <p:nvSpPr>
          <p:cNvPr id="24" name="Arrow: Pentagon 23">
            <a:extLst>
              <a:ext uri="{FF2B5EF4-FFF2-40B4-BE49-F238E27FC236}">
                <a16:creationId xmlns:a16="http://schemas.microsoft.com/office/drawing/2014/main" id="{D041D637-CF66-06B3-8591-526700C10D57}"/>
              </a:ext>
            </a:extLst>
          </p:cNvPr>
          <p:cNvSpPr/>
          <p:nvPr/>
        </p:nvSpPr>
        <p:spPr>
          <a:xfrm>
            <a:off x="10203627" y="3274479"/>
            <a:ext cx="1479635" cy="713479"/>
          </a:xfrm>
          <a:prstGeom prst="homePlate">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829544"/>
            <a:r>
              <a:rPr lang="en-US" sz="1600" b="1">
                <a:solidFill>
                  <a:prstClr val="black"/>
                </a:solidFill>
                <a:latin typeface="Aptos Display"/>
                <a:ea typeface="Source Sans Pro"/>
              </a:rPr>
              <a:t>End Project or Phase</a:t>
            </a:r>
          </a:p>
        </p:txBody>
      </p:sp>
      <p:sp>
        <p:nvSpPr>
          <p:cNvPr id="26" name="TextBox 25">
            <a:extLst>
              <a:ext uri="{FF2B5EF4-FFF2-40B4-BE49-F238E27FC236}">
                <a16:creationId xmlns:a16="http://schemas.microsoft.com/office/drawing/2014/main" id="{55C4C9FF-44AF-655F-FAE8-8A208279C9B8}"/>
              </a:ext>
            </a:extLst>
          </p:cNvPr>
          <p:cNvSpPr txBox="1"/>
          <p:nvPr/>
        </p:nvSpPr>
        <p:spPr>
          <a:xfrm>
            <a:off x="3912644" y="5718531"/>
            <a:ext cx="5416119" cy="646331"/>
          </a:xfrm>
          <a:prstGeom prst="rect">
            <a:avLst/>
          </a:prstGeom>
          <a:noFill/>
        </p:spPr>
        <p:txBody>
          <a:bodyPr wrap="square" lIns="91440" tIns="45720" rIns="91440" bIns="45720" rtlCol="0" anchor="t">
            <a:spAutoFit/>
          </a:bodyPr>
          <a:lstStyle/>
          <a:p>
            <a:pPr algn="ctr" defTabSz="829544"/>
            <a:r>
              <a:rPr lang="en-US">
                <a:solidFill>
                  <a:prstClr val="black"/>
                </a:solidFill>
                <a:latin typeface="Aptos Display"/>
                <a:ea typeface="Source Sans Pro"/>
              </a:rPr>
              <a:t>PMI</a:t>
            </a:r>
            <a:r>
              <a:rPr lang="en-US" baseline="30000">
                <a:solidFill>
                  <a:prstClr val="black"/>
                </a:solidFill>
                <a:latin typeface="Aptos Display"/>
                <a:ea typeface="Source Sans Pro"/>
              </a:rPr>
              <a:t>®</a:t>
            </a:r>
            <a:r>
              <a:rPr lang="en-US">
                <a:solidFill>
                  <a:prstClr val="black"/>
                </a:solidFill>
                <a:latin typeface="Aptos Display"/>
                <a:ea typeface="Source Sans Pro"/>
              </a:rPr>
              <a:t> Definition – Model*: A thinking strategy to explain a process, framework or phenomenon.  </a:t>
            </a:r>
            <a:endParaRPr lang="en-US">
              <a:solidFill>
                <a:prstClr val="black"/>
              </a:solidFill>
              <a:latin typeface="Aptos Display"/>
              <a:ea typeface="Calibri"/>
              <a:cs typeface="Calibri"/>
            </a:endParaRPr>
          </a:p>
        </p:txBody>
      </p:sp>
      <p:sp>
        <p:nvSpPr>
          <p:cNvPr id="28" name="Arrow: Curved Down 27">
            <a:extLst>
              <a:ext uri="{FF2B5EF4-FFF2-40B4-BE49-F238E27FC236}">
                <a16:creationId xmlns:a16="http://schemas.microsoft.com/office/drawing/2014/main" id="{4EB2230E-8B40-894F-9B37-04B6C418E8B1}"/>
              </a:ext>
            </a:extLst>
          </p:cNvPr>
          <p:cNvSpPr/>
          <p:nvPr/>
        </p:nvSpPr>
        <p:spPr>
          <a:xfrm flipH="1" flipV="1">
            <a:off x="4569983" y="4233417"/>
            <a:ext cx="3285614" cy="1093113"/>
          </a:xfrm>
          <a:prstGeom prst="curvedDownArrow">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9544"/>
            <a:endParaRPr lang="en-US">
              <a:solidFill>
                <a:prstClr val="black"/>
              </a:solidFill>
              <a:latin typeface="Calibri" panose="020F0502020204030204"/>
            </a:endParaRPr>
          </a:p>
        </p:txBody>
      </p:sp>
      <p:pic>
        <p:nvPicPr>
          <p:cNvPr id="5" name="Picture 4">
            <a:extLst>
              <a:ext uri="{FF2B5EF4-FFF2-40B4-BE49-F238E27FC236}">
                <a16:creationId xmlns:a16="http://schemas.microsoft.com/office/drawing/2014/main" id="{ED313C40-1707-A933-9840-A147B09DEA13}"/>
              </a:ext>
            </a:extLst>
          </p:cNvPr>
          <p:cNvPicPr>
            <a:picLocks noChangeAspect="1"/>
          </p:cNvPicPr>
          <p:nvPr/>
        </p:nvPicPr>
        <p:blipFill>
          <a:blip r:embed="rId8"/>
          <a:stretch>
            <a:fillRect/>
          </a:stretch>
        </p:blipFill>
        <p:spPr>
          <a:xfrm>
            <a:off x="9160761" y="100630"/>
            <a:ext cx="2943225" cy="695325"/>
          </a:xfrm>
          <a:prstGeom prst="rect">
            <a:avLst/>
          </a:prstGeom>
        </p:spPr>
      </p:pic>
    </p:spTree>
    <p:extLst>
      <p:ext uri="{BB962C8B-B14F-4D97-AF65-F5344CB8AC3E}">
        <p14:creationId xmlns:p14="http://schemas.microsoft.com/office/powerpoint/2010/main" val="649177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76066-5A31-965C-2995-9755DB11FC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34CBAE-926C-D895-F869-4BB75749A245}"/>
              </a:ext>
            </a:extLst>
          </p:cNvPr>
          <p:cNvSpPr>
            <a:spLocks noGrp="1"/>
          </p:cNvSpPr>
          <p:nvPr>
            <p:ph type="title"/>
          </p:nvPr>
        </p:nvSpPr>
        <p:spPr>
          <a:xfrm>
            <a:off x="524256" y="1023064"/>
            <a:ext cx="3600069" cy="4526280"/>
          </a:xfrm>
        </p:spPr>
        <p:txBody>
          <a:bodyPr>
            <a:normAutofit/>
          </a:bodyPr>
          <a:lstStyle/>
          <a:p>
            <a:r>
              <a:rPr lang="en-US" b="1" dirty="0">
                <a:latin typeface="+mn-lt"/>
              </a:rPr>
              <a:t>The Scientific Method </a:t>
            </a:r>
            <a:br>
              <a:rPr lang="en-US" b="1" dirty="0">
                <a:latin typeface="+mn-lt"/>
              </a:rPr>
            </a:br>
            <a:r>
              <a:rPr lang="en-US" b="1" dirty="0">
                <a:latin typeface="+mn-lt"/>
              </a:rPr>
              <a:t>&amp; Project Management</a:t>
            </a:r>
          </a:p>
        </p:txBody>
      </p:sp>
      <p:graphicFrame>
        <p:nvGraphicFramePr>
          <p:cNvPr id="9" name="Rectangle 4">
            <a:extLst>
              <a:ext uri="{FF2B5EF4-FFF2-40B4-BE49-F238E27FC236}">
                <a16:creationId xmlns:a16="http://schemas.microsoft.com/office/drawing/2014/main" id="{8CD70825-A968-C475-D8A7-25CB6AE95869}"/>
              </a:ext>
            </a:extLst>
          </p:cNvPr>
          <p:cNvGraphicFramePr>
            <a:graphicFrameLocks noGrp="1"/>
          </p:cNvGraphicFramePr>
          <p:nvPr>
            <p:ph idx="1"/>
            <p:extLst>
              <p:ext uri="{D42A27DB-BD31-4B8C-83A1-F6EECF244321}">
                <p14:modId xmlns:p14="http://schemas.microsoft.com/office/powerpoint/2010/main" val="359207195"/>
              </p:ext>
            </p:extLst>
          </p:nvPr>
        </p:nvGraphicFramePr>
        <p:xfrm>
          <a:off x="5303520" y="1023064"/>
          <a:ext cx="6364224" cy="5513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Arrow: Curved Right 23">
            <a:extLst>
              <a:ext uri="{FF2B5EF4-FFF2-40B4-BE49-F238E27FC236}">
                <a16:creationId xmlns:a16="http://schemas.microsoft.com/office/drawing/2014/main" id="{AAC973D7-E87F-D073-8025-BEBB9BB9B0AE}"/>
              </a:ext>
            </a:extLst>
          </p:cNvPr>
          <p:cNvSpPr/>
          <p:nvPr/>
        </p:nvSpPr>
        <p:spPr>
          <a:xfrm flipV="1">
            <a:off x="5312665" y="3914798"/>
            <a:ext cx="452516" cy="1828800"/>
          </a:xfrm>
          <a:prstGeom prst="curv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TextBox 25">
            <a:extLst>
              <a:ext uri="{FF2B5EF4-FFF2-40B4-BE49-F238E27FC236}">
                <a16:creationId xmlns:a16="http://schemas.microsoft.com/office/drawing/2014/main" id="{144363B2-E9FA-0EE6-65EA-300CC9E3C88D}"/>
              </a:ext>
            </a:extLst>
          </p:cNvPr>
          <p:cNvSpPr txBox="1"/>
          <p:nvPr/>
        </p:nvSpPr>
        <p:spPr>
          <a:xfrm>
            <a:off x="4233673" y="4506032"/>
            <a:ext cx="1126783" cy="646331"/>
          </a:xfrm>
          <a:prstGeom prst="rect">
            <a:avLst/>
          </a:prstGeom>
          <a:noFill/>
        </p:spPr>
        <p:txBody>
          <a:bodyPr wrap="none" rtlCol="0">
            <a:spAutoFit/>
          </a:bodyPr>
          <a:lstStyle/>
          <a:p>
            <a:r>
              <a:rPr lang="en-US" dirty="0"/>
              <a:t>Potential </a:t>
            </a:r>
          </a:p>
          <a:p>
            <a:r>
              <a:rPr lang="en-US" dirty="0"/>
              <a:t>Iterations</a:t>
            </a:r>
          </a:p>
        </p:txBody>
      </p:sp>
      <p:pic>
        <p:nvPicPr>
          <p:cNvPr id="4" name="Picture 3">
            <a:extLst>
              <a:ext uri="{FF2B5EF4-FFF2-40B4-BE49-F238E27FC236}">
                <a16:creationId xmlns:a16="http://schemas.microsoft.com/office/drawing/2014/main" id="{31172F95-DD22-9A9C-883B-6EC76E1D0E3A}"/>
              </a:ext>
            </a:extLst>
          </p:cNvPr>
          <p:cNvPicPr>
            <a:picLocks noChangeAspect="1"/>
          </p:cNvPicPr>
          <p:nvPr/>
        </p:nvPicPr>
        <p:blipFill>
          <a:blip r:embed="rId8"/>
          <a:stretch>
            <a:fillRect/>
          </a:stretch>
        </p:blipFill>
        <p:spPr>
          <a:xfrm>
            <a:off x="9248775" y="0"/>
            <a:ext cx="2943225" cy="695325"/>
          </a:xfrm>
          <a:prstGeom prst="rect">
            <a:avLst/>
          </a:prstGeom>
        </p:spPr>
      </p:pic>
    </p:spTree>
    <p:extLst>
      <p:ext uri="{BB962C8B-B14F-4D97-AF65-F5344CB8AC3E}">
        <p14:creationId xmlns:p14="http://schemas.microsoft.com/office/powerpoint/2010/main" val="1486028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7187E-A804-4864-435B-2E8B261A0251}"/>
              </a:ext>
            </a:extLst>
          </p:cNvPr>
          <p:cNvSpPr>
            <a:spLocks noGrp="1"/>
          </p:cNvSpPr>
          <p:nvPr>
            <p:ph type="title"/>
          </p:nvPr>
        </p:nvSpPr>
        <p:spPr>
          <a:xfrm>
            <a:off x="0" y="0"/>
            <a:ext cx="11830050" cy="1031457"/>
          </a:xfrm>
        </p:spPr>
        <p:txBody>
          <a:bodyPr>
            <a:normAutofit fontScale="90000"/>
          </a:bodyPr>
          <a:lstStyle/>
          <a:p>
            <a:pPr fontAlgn="t">
              <a:lnSpc>
                <a:spcPct val="100000"/>
              </a:lnSpc>
            </a:pPr>
            <a:r>
              <a:rPr lang="en-US" b="1" dirty="0">
                <a:latin typeface="+mn-lt"/>
              </a:rPr>
              <a:t>Project Management Glossary: Speaking the Language</a:t>
            </a:r>
          </a:p>
        </p:txBody>
      </p:sp>
      <p:graphicFrame>
        <p:nvGraphicFramePr>
          <p:cNvPr id="4" name="Table 3">
            <a:extLst>
              <a:ext uri="{FF2B5EF4-FFF2-40B4-BE49-F238E27FC236}">
                <a16:creationId xmlns:a16="http://schemas.microsoft.com/office/drawing/2014/main" id="{36668537-232B-910A-17B7-4859062486F2}"/>
              </a:ext>
            </a:extLst>
          </p:cNvPr>
          <p:cNvGraphicFramePr>
            <a:graphicFrameLocks noGrp="1"/>
          </p:cNvGraphicFramePr>
          <p:nvPr>
            <p:extLst>
              <p:ext uri="{D42A27DB-BD31-4B8C-83A1-F6EECF244321}">
                <p14:modId xmlns:p14="http://schemas.microsoft.com/office/powerpoint/2010/main" val="269476922"/>
              </p:ext>
            </p:extLst>
          </p:nvPr>
        </p:nvGraphicFramePr>
        <p:xfrm>
          <a:off x="541421" y="1031457"/>
          <a:ext cx="11288629" cy="5731314"/>
        </p:xfrm>
        <a:graphic>
          <a:graphicData uri="http://schemas.openxmlformats.org/drawingml/2006/table">
            <a:tbl>
              <a:tblPr>
                <a:tableStyleId>{5C22544A-7EE6-4342-B048-85BDC9FD1C3A}</a:tableStyleId>
              </a:tblPr>
              <a:tblGrid>
                <a:gridCol w="4585023">
                  <a:extLst>
                    <a:ext uri="{9D8B030D-6E8A-4147-A177-3AD203B41FA5}">
                      <a16:colId xmlns:a16="http://schemas.microsoft.com/office/drawing/2014/main" val="3786961520"/>
                    </a:ext>
                  </a:extLst>
                </a:gridCol>
                <a:gridCol w="2754240">
                  <a:extLst>
                    <a:ext uri="{9D8B030D-6E8A-4147-A177-3AD203B41FA5}">
                      <a16:colId xmlns:a16="http://schemas.microsoft.com/office/drawing/2014/main" val="1891064599"/>
                    </a:ext>
                  </a:extLst>
                </a:gridCol>
                <a:gridCol w="3949366">
                  <a:extLst>
                    <a:ext uri="{9D8B030D-6E8A-4147-A177-3AD203B41FA5}">
                      <a16:colId xmlns:a16="http://schemas.microsoft.com/office/drawing/2014/main" val="275638572"/>
                    </a:ext>
                  </a:extLst>
                </a:gridCol>
              </a:tblGrid>
              <a:tr h="201122">
                <a:tc>
                  <a:txBody>
                    <a:bodyPr/>
                    <a:lstStyle/>
                    <a:p>
                      <a:pPr algn="ctr">
                        <a:buNone/>
                      </a:pPr>
                      <a:r>
                        <a:rPr lang="en-US" sz="1600" b="1" dirty="0">
                          <a:effectLst/>
                        </a:rPr>
                        <a:t>During Your PhD</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pPr algn="ctr">
                        <a:buNone/>
                      </a:pPr>
                      <a:r>
                        <a:rPr lang="en-US" sz="1600" b="1" dirty="0">
                          <a:effectLst/>
                        </a:rPr>
                        <a:t>Project Management Term</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pPr algn="ctr">
                        <a:buNone/>
                      </a:pPr>
                      <a:r>
                        <a:rPr lang="en-US" sz="1600" b="1" dirty="0">
                          <a:effectLst/>
                        </a:rPr>
                        <a:t>What It Means</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lumMod val="20000"/>
                        <a:lumOff val="80000"/>
                      </a:schemeClr>
                    </a:solidFill>
                  </a:tcPr>
                </a:tc>
                <a:extLst>
                  <a:ext uri="{0D108BD9-81ED-4DB2-BD59-A6C34878D82A}">
                    <a16:rowId xmlns:a16="http://schemas.microsoft.com/office/drawing/2014/main" val="4078767167"/>
                  </a:ext>
                </a:extLst>
              </a:tr>
              <a:tr h="483274">
                <a:tc>
                  <a:txBody>
                    <a:bodyPr/>
                    <a:lstStyle/>
                    <a:p>
                      <a:pPr>
                        <a:buNone/>
                      </a:pPr>
                      <a:r>
                        <a:rPr lang="en-US" sz="1400" dirty="0">
                          <a:effectLst/>
                        </a:rPr>
                        <a:t>Thesis proposal, grant proposal</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buNone/>
                      </a:pPr>
                      <a:r>
                        <a:rPr lang="en-US" sz="1400" dirty="0">
                          <a:effectLst/>
                        </a:rPr>
                        <a:t>Project Charter</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buNone/>
                      </a:pPr>
                      <a:r>
                        <a:rPr lang="en-US" sz="1400" dirty="0">
                          <a:effectLst/>
                        </a:rPr>
                        <a:t>Defines project objectives, scope, timeline, resources, stakeholders, risks, and success criteria</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432217916"/>
                  </a:ext>
                </a:extLst>
              </a:tr>
              <a:tr h="331346">
                <a:tc>
                  <a:txBody>
                    <a:bodyPr/>
                    <a:lstStyle/>
                    <a:p>
                      <a:pPr>
                        <a:buNone/>
                      </a:pPr>
                      <a:r>
                        <a:rPr lang="en-US" sz="1400" dirty="0">
                          <a:effectLst/>
                        </a:rPr>
                        <a:t>Research plan, experimental roadmap</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buNone/>
                      </a:pPr>
                      <a:r>
                        <a:rPr lang="en-US" sz="1400" dirty="0">
                          <a:effectLst/>
                        </a:rPr>
                        <a:t>Work Breakdown Structure (WBS)</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buNone/>
                      </a:pPr>
                      <a:r>
                        <a:rPr lang="en-US" sz="1400" dirty="0">
                          <a:effectLst/>
                        </a:rPr>
                        <a:t>Breaks a large project into smaller, manageable tasks and deliverables</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999365987"/>
                  </a:ext>
                </a:extLst>
              </a:tr>
              <a:tr h="331346">
                <a:tc>
                  <a:txBody>
                    <a:bodyPr/>
                    <a:lstStyle/>
                    <a:p>
                      <a:pPr>
                        <a:buNone/>
                      </a:pPr>
                      <a:r>
                        <a:rPr lang="en-US" sz="1400" dirty="0">
                          <a:effectLst/>
                        </a:rPr>
                        <a:t>Target validation; lead identification; candidate selection</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buNone/>
                      </a:pPr>
                      <a:r>
                        <a:rPr lang="en-US" sz="1400" dirty="0">
                          <a:effectLst/>
                        </a:rPr>
                        <a:t>Milestones</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buNone/>
                      </a:pPr>
                      <a:r>
                        <a:rPr lang="en-US" sz="1400" dirty="0">
                          <a:effectLst/>
                        </a:rPr>
                        <a:t>Key checkpoints that track and measure progress with no time duration</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189783983"/>
                  </a:ext>
                </a:extLst>
              </a:tr>
              <a:tr h="331346">
                <a:tc>
                  <a:txBody>
                    <a:bodyPr/>
                    <a:lstStyle/>
                    <a:p>
                      <a:pPr>
                        <a:buNone/>
                      </a:pPr>
                      <a:r>
                        <a:rPr lang="en-US" sz="1400" dirty="0">
                          <a:effectLst/>
                        </a:rPr>
                        <a:t>Semester research plan, publication timeline, graduation plan</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buNone/>
                      </a:pPr>
                      <a:r>
                        <a:rPr lang="en-US" sz="1400" dirty="0">
                          <a:effectLst/>
                        </a:rPr>
                        <a:t>Gantt Chart; Kanban Broad</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buNone/>
                      </a:pPr>
                      <a:r>
                        <a:rPr lang="en-US" sz="1400" dirty="0">
                          <a:effectLst/>
                        </a:rPr>
                        <a:t>Plan timelines, dependencies, milestones, and deadlines</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4045182392"/>
                  </a:ext>
                </a:extLst>
              </a:tr>
              <a:tr h="196415">
                <a:tc>
                  <a:txBody>
                    <a:bodyPr/>
                    <a:lstStyle/>
                    <a:p>
                      <a:pPr>
                        <a:buNone/>
                      </a:pPr>
                      <a:r>
                        <a:rPr lang="en-US" sz="1400" dirty="0">
                          <a:effectLst/>
                        </a:rPr>
                        <a:t>Committee meetings, annual reviews, proposal defense, manuscript preparation, thesis defense</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buNone/>
                      </a:pPr>
                      <a:r>
                        <a:rPr lang="en-US" sz="1400" dirty="0">
                          <a:effectLst/>
                        </a:rPr>
                        <a:t>Stage-Gate Review</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buNone/>
                      </a:pPr>
                      <a:r>
                        <a:rPr lang="en-US" sz="1400" dirty="0">
                          <a:effectLst/>
                        </a:rPr>
                        <a:t>Go / Hold / Pivot / Stop decisions based on available data</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2869713883"/>
                  </a:ext>
                </a:extLst>
              </a:tr>
              <a:tr h="501664">
                <a:tc>
                  <a:txBody>
                    <a:bodyPr/>
                    <a:lstStyle/>
                    <a:p>
                      <a:pPr>
                        <a:buNone/>
                      </a:pPr>
                      <a:r>
                        <a:rPr lang="en-US" sz="1400" dirty="0">
                          <a:effectLst/>
                        </a:rPr>
                        <a:t>PI, lab members, collaborators, core facilities, funding agencies, industry sponsors</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buNone/>
                      </a:pPr>
                      <a:r>
                        <a:rPr lang="en-US" sz="1400" dirty="0">
                          <a:effectLst/>
                        </a:rPr>
                        <a:t>Stakeholder Management</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buNone/>
                      </a:pPr>
                      <a:r>
                        <a:rPr lang="en-US" sz="1400" dirty="0">
                          <a:effectLst/>
                        </a:rPr>
                        <a:t>Understands stakeholder needs and maintains alignment through communication and expectation management.</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2265225476"/>
                  </a:ext>
                </a:extLst>
              </a:tr>
              <a:tr h="331346">
                <a:tc>
                  <a:txBody>
                    <a:bodyPr/>
                    <a:lstStyle/>
                    <a:p>
                      <a:pPr>
                        <a:buNone/>
                      </a:pPr>
                      <a:r>
                        <a:rPr lang="en-US" sz="1400" dirty="0">
                          <a:effectLst/>
                        </a:rPr>
                        <a:t>Cell contamination, assay failure, reagent shortages, equipment breakdown</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buNone/>
                      </a:pPr>
                      <a:r>
                        <a:rPr lang="en-US" sz="1400" dirty="0">
                          <a:effectLst/>
                        </a:rPr>
                        <a:t>Risk Management</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buNone/>
                      </a:pPr>
                      <a:r>
                        <a:rPr lang="en-US" sz="1400" dirty="0">
                          <a:effectLst/>
                        </a:rPr>
                        <a:t>Identifies risks early and develop mitigation plans</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2891908057"/>
                  </a:ext>
                </a:extLst>
              </a:tr>
              <a:tr h="331346">
                <a:tc>
                  <a:txBody>
                    <a:bodyPr/>
                    <a:lstStyle/>
                    <a:p>
                      <a:pPr>
                        <a:buNone/>
                      </a:pPr>
                      <a:r>
                        <a:rPr lang="en-US" sz="1400" dirty="0">
                          <a:effectLst/>
                        </a:rPr>
                        <a:t>Journal articles, thesis chapters, conference presentations, technical reports</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buNone/>
                      </a:pPr>
                      <a:r>
                        <a:rPr lang="en-US" sz="1400" dirty="0">
                          <a:effectLst/>
                        </a:rPr>
                        <a:t>Deliverables</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buNone/>
                      </a:pPr>
                      <a:r>
                        <a:rPr lang="en-US" sz="1400" dirty="0">
                          <a:effectLst/>
                        </a:rPr>
                        <a:t>Tangible outputs produced during the project.</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76612627"/>
                  </a:ext>
                </a:extLst>
              </a:tr>
              <a:tr h="483274">
                <a:tc>
                  <a:txBody>
                    <a:bodyPr/>
                    <a:lstStyle/>
                    <a:p>
                      <a:pPr>
                        <a:buNone/>
                      </a:pPr>
                      <a:r>
                        <a:rPr lang="en-US" sz="1400" dirty="0">
                          <a:effectLst/>
                        </a:rPr>
                        <a:t>Shared equipment scheduling, budget limitations, key reagent backordered, instrument breakdown before deadline</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buNone/>
                      </a:pPr>
                      <a:r>
                        <a:rPr lang="en-US" sz="1400" dirty="0">
                          <a:effectLst/>
                        </a:rPr>
                        <a:t>Resource Management</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buNone/>
                      </a:pPr>
                      <a:r>
                        <a:rPr lang="en-US" sz="1400" dirty="0">
                          <a:effectLst/>
                        </a:rPr>
                        <a:t>Optimizing use of people, budget, equipment, and time.</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435781482"/>
                  </a:ext>
                </a:extLst>
              </a:tr>
              <a:tr h="331346">
                <a:tc>
                  <a:txBody>
                    <a:bodyPr/>
                    <a:lstStyle/>
                    <a:p>
                      <a:pPr>
                        <a:buNone/>
                      </a:pPr>
                      <a:r>
                        <a:rPr lang="en-US" sz="1400">
                          <a:effectLst/>
                        </a:rPr>
                        <a:t>Coordinating experiments among collaborators and lab members</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buNone/>
                      </a:pPr>
                      <a:r>
                        <a:rPr lang="en-US" sz="1400" dirty="0">
                          <a:effectLst/>
                        </a:rPr>
                        <a:t>Communication Management</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buNone/>
                      </a:pPr>
                      <a:r>
                        <a:rPr lang="en-US" sz="1400" dirty="0">
                          <a:effectLst/>
                        </a:rPr>
                        <a:t>Ensures the right information reaches the right people</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301420281"/>
                  </a:ext>
                </a:extLst>
              </a:tr>
              <a:tr h="450026">
                <a:tc>
                  <a:txBody>
                    <a:bodyPr/>
                    <a:lstStyle/>
                    <a:p>
                      <a:pPr>
                        <a:buNone/>
                      </a:pPr>
                      <a:r>
                        <a:rPr lang="en-US" sz="1400" dirty="0">
                          <a:effectLst/>
                        </a:rPr>
                        <a:t>Deciding which experiments to prioritize when time or funding is limited</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buNone/>
                      </a:pPr>
                      <a:r>
                        <a:rPr lang="en-US" sz="1400" dirty="0">
                          <a:effectLst/>
                        </a:rPr>
                        <a:t>Portfolio Prioritization</a:t>
                      </a: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fontAlgn="t">
                        <a:lnSpc>
                          <a:spcPct val="119048"/>
                        </a:lnSpc>
                        <a:buNone/>
                      </a:pPr>
                      <a:r>
                        <a:rPr lang="en-US" sz="1400" dirty="0">
                          <a:effectLst/>
                        </a:rPr>
                        <a:t>Focusing resources on work that provides the highest scientific or business value.</a:t>
                      </a:r>
                      <a:endParaRPr lang="en-US" sz="1000" b="0" i="0" dirty="0">
                        <a:effectLst/>
                        <a:latin typeface="Segoe UI" panose="020B0502040204020203" pitchFamily="34" charset="0"/>
                      </a:endParaRPr>
                    </a:p>
                  </a:txBody>
                  <a:tcPr marL="38606" marR="38606" marT="19303" marB="193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0725189"/>
                  </a:ext>
                </a:extLst>
              </a:tr>
            </a:tbl>
          </a:graphicData>
        </a:graphic>
      </p:graphicFrame>
    </p:spTree>
    <p:extLst>
      <p:ext uri="{BB962C8B-B14F-4D97-AF65-F5344CB8AC3E}">
        <p14:creationId xmlns:p14="http://schemas.microsoft.com/office/powerpoint/2010/main" val="2516624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E80CF-B523-6E5E-26B0-38F0C229301A}"/>
              </a:ext>
            </a:extLst>
          </p:cNvPr>
          <p:cNvSpPr>
            <a:spLocks noGrp="1"/>
          </p:cNvSpPr>
          <p:nvPr>
            <p:ph type="title"/>
          </p:nvPr>
        </p:nvSpPr>
        <p:spPr>
          <a:xfrm>
            <a:off x="34549" y="40959"/>
            <a:ext cx="10515600" cy="1325563"/>
          </a:xfrm>
        </p:spPr>
        <p:txBody>
          <a:bodyPr/>
          <a:lstStyle/>
          <a:p>
            <a:r>
              <a:rPr lang="en-US" b="1" dirty="0">
                <a:latin typeface="+mn-lt"/>
              </a:rPr>
              <a:t>Stage-Gate Decision Making</a:t>
            </a:r>
          </a:p>
        </p:txBody>
      </p:sp>
      <p:sp>
        <p:nvSpPr>
          <p:cNvPr id="3" name="Content Placeholder 2">
            <a:extLst>
              <a:ext uri="{FF2B5EF4-FFF2-40B4-BE49-F238E27FC236}">
                <a16:creationId xmlns:a16="http://schemas.microsoft.com/office/drawing/2014/main" id="{AF114D27-8F6D-02B7-A991-A99A300BAD4A}"/>
              </a:ext>
            </a:extLst>
          </p:cNvPr>
          <p:cNvSpPr>
            <a:spLocks noGrp="1"/>
          </p:cNvSpPr>
          <p:nvPr>
            <p:ph idx="1"/>
          </p:nvPr>
        </p:nvSpPr>
        <p:spPr>
          <a:xfrm>
            <a:off x="224002" y="1089025"/>
            <a:ext cx="9786319" cy="4679950"/>
          </a:xfrm>
        </p:spPr>
        <p:txBody>
          <a:bodyPr>
            <a:noAutofit/>
          </a:bodyPr>
          <a:lstStyle/>
          <a:p>
            <a:pPr fontAlgn="t">
              <a:buNone/>
            </a:pPr>
            <a:r>
              <a:rPr lang="en-US" sz="1600" b="1" dirty="0"/>
              <a:t>Gate 1: Proposal Approval</a:t>
            </a:r>
            <a:endParaRPr lang="en-US" sz="1600" dirty="0"/>
          </a:p>
          <a:p>
            <a:pPr marL="342900" lvl="0" indent="-342900" fontAlgn="t"/>
            <a:r>
              <a:rPr lang="en-US" sz="1600" dirty="0"/>
              <a:t>Is the research question worthwhile?</a:t>
            </a:r>
          </a:p>
          <a:p>
            <a:pPr marL="342900" lvl="0" indent="-342900" fontAlgn="t"/>
            <a:r>
              <a:rPr lang="en-US" sz="1600" dirty="0"/>
              <a:t>Is funding available? </a:t>
            </a:r>
          </a:p>
          <a:p>
            <a:pPr marL="0" lvl="0" indent="0" fontAlgn="t">
              <a:buNone/>
            </a:pPr>
            <a:r>
              <a:rPr lang="en-US" sz="1600" dirty="0"/>
              <a:t>✅ Go: Start experimental work   	❌ No-Go: Revise proposal</a:t>
            </a:r>
          </a:p>
          <a:p>
            <a:pPr fontAlgn="t">
              <a:buNone/>
            </a:pPr>
            <a:r>
              <a:rPr lang="en-US" sz="1600" b="1" dirty="0"/>
              <a:t>Gate 2: Proof of Concept</a:t>
            </a:r>
            <a:endParaRPr lang="en-US" sz="1600" dirty="0"/>
          </a:p>
          <a:p>
            <a:pPr marL="342900" lvl="0" indent="-342900" fontAlgn="t"/>
            <a:r>
              <a:rPr lang="en-US" sz="1600" dirty="0"/>
              <a:t>Does the assay work?</a:t>
            </a:r>
          </a:p>
          <a:p>
            <a:pPr marL="342900" lvl="0" indent="-342900" fontAlgn="t"/>
            <a:r>
              <a:rPr lang="en-US" sz="1600" dirty="0"/>
              <a:t>Does the methodology generate meaningful data?</a:t>
            </a:r>
          </a:p>
          <a:p>
            <a:pPr fontAlgn="t">
              <a:buNone/>
            </a:pPr>
            <a:r>
              <a:rPr lang="en-US" sz="1600" dirty="0"/>
              <a:t>✅ Go: Expand study	🔄Pivot: Modify experimental approach	❌ No-Go: Abandon studies</a:t>
            </a:r>
          </a:p>
          <a:p>
            <a:pPr fontAlgn="t">
              <a:buNone/>
            </a:pPr>
            <a:r>
              <a:rPr lang="en-US" sz="1600" b="1" dirty="0"/>
              <a:t>Gate 3: Key Milestone Review</a:t>
            </a:r>
            <a:endParaRPr lang="en-US" sz="1600" dirty="0"/>
          </a:p>
          <a:p>
            <a:pPr marL="342900" lvl="0" indent="-342900" fontAlgn="t"/>
            <a:r>
              <a:rPr lang="en-US" sz="1600" dirty="0"/>
              <a:t>Did we achieve the target endpoint?</a:t>
            </a:r>
          </a:p>
          <a:p>
            <a:pPr marL="342900" lvl="0" indent="-342900" fontAlgn="t"/>
            <a:r>
              <a:rPr lang="en-US" sz="1600" dirty="0"/>
              <a:t>Is the hypothesis still supported?</a:t>
            </a:r>
          </a:p>
          <a:p>
            <a:pPr fontAlgn="t">
              <a:buNone/>
            </a:pPr>
            <a:r>
              <a:rPr lang="en-US" sz="1600" dirty="0"/>
              <a:t>✅ Go: Continue toward publication  ⚠ Hold: Gather more data      🔄 Pivot: Change direction</a:t>
            </a:r>
          </a:p>
          <a:p>
            <a:pPr fontAlgn="t">
              <a:buNone/>
            </a:pPr>
            <a:r>
              <a:rPr lang="en-US" sz="1600" b="1" dirty="0"/>
              <a:t>Gate 4: Final Defense / Publication</a:t>
            </a:r>
            <a:endParaRPr lang="en-US" sz="1600" dirty="0"/>
          </a:p>
          <a:p>
            <a:pPr marL="342900" lvl="0" indent="-342900" fontAlgn="t"/>
            <a:r>
              <a:rPr lang="en-US" sz="1600" dirty="0"/>
              <a:t>Is the body of work complete?</a:t>
            </a:r>
          </a:p>
          <a:p>
            <a:pPr marL="342900" lvl="0" indent="-342900" fontAlgn="t"/>
            <a:r>
              <a:rPr lang="en-US" sz="1600" dirty="0"/>
              <a:t>Is it robust enough for publication or graduation?</a:t>
            </a:r>
          </a:p>
          <a:p>
            <a:pPr fontAlgn="t">
              <a:buNone/>
            </a:pPr>
            <a:r>
              <a:rPr lang="en-US" sz="1600" dirty="0"/>
              <a:t>✅ Go: Submit manuscript / defend thesis</a:t>
            </a:r>
          </a:p>
        </p:txBody>
      </p:sp>
      <p:pic>
        <p:nvPicPr>
          <p:cNvPr id="4" name="Picture 6" descr="black car on road during daytime">
            <a:extLst>
              <a:ext uri="{FF2B5EF4-FFF2-40B4-BE49-F238E27FC236}">
                <a16:creationId xmlns:a16="http://schemas.microsoft.com/office/drawing/2014/main" id="{A93E0942-F69F-8474-87C4-00F801A264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207" t="43944" b="20648"/>
          <a:stretch>
            <a:fillRect/>
          </a:stretch>
        </p:blipFill>
        <p:spPr bwMode="auto">
          <a:xfrm>
            <a:off x="8467223" y="2411454"/>
            <a:ext cx="3905250" cy="3135103"/>
          </a:xfrm>
          <a:prstGeom prst="rect">
            <a:avLst/>
          </a:prstGeom>
          <a:noFill/>
          <a:effectLst>
            <a:reflection blurRad="482600" stA="42000" endPos="65000" dist="50800" dir="5400000" sy="-100000" algn="bl" rotWithShape="0"/>
          </a:effectLst>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179C4781-CF96-A31C-4EDB-7A7581912027}"/>
              </a:ext>
            </a:extLst>
          </p:cNvPr>
          <p:cNvPicPr>
            <a:picLocks noChangeAspect="1"/>
          </p:cNvPicPr>
          <p:nvPr/>
        </p:nvPicPr>
        <p:blipFill>
          <a:blip r:embed="rId4"/>
          <a:stretch>
            <a:fillRect/>
          </a:stretch>
        </p:blipFill>
        <p:spPr>
          <a:xfrm>
            <a:off x="9160761" y="100630"/>
            <a:ext cx="2943225" cy="695325"/>
          </a:xfrm>
          <a:prstGeom prst="rect">
            <a:avLst/>
          </a:prstGeom>
        </p:spPr>
      </p:pic>
    </p:spTree>
    <p:extLst>
      <p:ext uri="{BB962C8B-B14F-4D97-AF65-F5344CB8AC3E}">
        <p14:creationId xmlns:p14="http://schemas.microsoft.com/office/powerpoint/2010/main" val="718011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4E04C-AE65-0BB0-5427-325A1A30FF42}"/>
            </a:ext>
          </a:extLst>
        </p:cNvPr>
        <p:cNvGrpSpPr/>
        <p:nvPr/>
      </p:nvGrpSpPr>
      <p:grpSpPr>
        <a:xfrm>
          <a:off x="0" y="0"/>
          <a:ext cx="0" cy="0"/>
          <a:chOff x="0" y="0"/>
          <a:chExt cx="0" cy="0"/>
        </a:xfrm>
      </p:grpSpPr>
      <p:sp>
        <p:nvSpPr>
          <p:cNvPr id="44" name="TextBox 44">
            <a:extLst>
              <a:ext uri="{FF2B5EF4-FFF2-40B4-BE49-F238E27FC236}">
                <a16:creationId xmlns:a16="http://schemas.microsoft.com/office/drawing/2014/main" id="{223CE43E-46FF-40A9-2350-D8F6E4BBC8C3}"/>
              </a:ext>
            </a:extLst>
          </p:cNvPr>
          <p:cNvSpPr txBox="1"/>
          <p:nvPr/>
        </p:nvSpPr>
        <p:spPr>
          <a:xfrm>
            <a:off x="288530" y="509920"/>
            <a:ext cx="11550572" cy="514436"/>
          </a:xfrm>
          <a:prstGeom prst="rect">
            <a:avLst/>
          </a:prstGeom>
        </p:spPr>
        <p:txBody>
          <a:bodyPr wrap="square" lIns="0" tIns="0" rIns="0" bIns="0" rtlCol="0" anchor="t">
            <a:spAutoFit/>
          </a:bodyPr>
          <a:lstStyle/>
          <a:p>
            <a:pPr lvl="0" defTabSz="609630">
              <a:lnSpc>
                <a:spcPts val="3840"/>
              </a:lnSpc>
              <a:defRPr/>
            </a:pPr>
            <a:r>
              <a:rPr lang="en-US" sz="4400" b="1" dirty="0"/>
              <a:t>Project Management Approaches</a:t>
            </a:r>
            <a:endParaRPr kumimoji="0" lang="en-US" sz="4400" b="1" i="0" u="none" strike="noStrike" kern="1200" cap="none" spc="0" normalizeH="0" baseline="0" noProof="0" dirty="0">
              <a:ln>
                <a:noFill/>
              </a:ln>
              <a:solidFill>
                <a:srgbClr val="000000"/>
              </a:solidFill>
              <a:effectLst/>
              <a:uLnTx/>
              <a:uFillTx/>
              <a:latin typeface="Calibri"/>
              <a:ea typeface="Montserrat Bold"/>
              <a:cs typeface="Montserrat Bold"/>
              <a:sym typeface="Montserrat Bold"/>
            </a:endParaRPr>
          </a:p>
        </p:txBody>
      </p:sp>
      <p:grpSp>
        <p:nvGrpSpPr>
          <p:cNvPr id="12" name="Group 11">
            <a:extLst>
              <a:ext uri="{FF2B5EF4-FFF2-40B4-BE49-F238E27FC236}">
                <a16:creationId xmlns:a16="http://schemas.microsoft.com/office/drawing/2014/main" id="{E7829F15-AF0B-1DB7-A341-3008C4D9ED8F}"/>
              </a:ext>
            </a:extLst>
          </p:cNvPr>
          <p:cNvGrpSpPr/>
          <p:nvPr/>
        </p:nvGrpSpPr>
        <p:grpSpPr>
          <a:xfrm>
            <a:off x="3154456" y="1827043"/>
            <a:ext cx="2862072" cy="4678784"/>
            <a:chOff x="4240282" y="1771897"/>
            <a:chExt cx="3084005" cy="4678784"/>
          </a:xfrm>
        </p:grpSpPr>
        <p:grpSp>
          <p:nvGrpSpPr>
            <p:cNvPr id="16" name="Group 16">
              <a:extLst>
                <a:ext uri="{FF2B5EF4-FFF2-40B4-BE49-F238E27FC236}">
                  <a16:creationId xmlns:a16="http://schemas.microsoft.com/office/drawing/2014/main" id="{A9C626C2-E2F4-E945-EA23-37640F122613}"/>
                </a:ext>
              </a:extLst>
            </p:cNvPr>
            <p:cNvGrpSpPr/>
            <p:nvPr/>
          </p:nvGrpSpPr>
          <p:grpSpPr>
            <a:xfrm>
              <a:off x="4240282" y="1771897"/>
              <a:ext cx="3084005" cy="4678784"/>
              <a:chOff x="0" y="0"/>
              <a:chExt cx="5440172" cy="5440172"/>
            </a:xfrm>
          </p:grpSpPr>
          <p:sp>
            <p:nvSpPr>
              <p:cNvPr id="17" name="Freeform 17">
                <a:extLst>
                  <a:ext uri="{FF2B5EF4-FFF2-40B4-BE49-F238E27FC236}">
                    <a16:creationId xmlns:a16="http://schemas.microsoft.com/office/drawing/2014/main" id="{974BA8B1-2677-B2C7-5744-256E51CD8DF9}"/>
                  </a:ext>
                </a:extLst>
              </p:cNvPr>
              <p:cNvSpPr/>
              <p:nvPr/>
            </p:nvSpPr>
            <p:spPr>
              <a:xfrm>
                <a:off x="19050" y="19050"/>
                <a:ext cx="5402072" cy="5402072"/>
              </a:xfrm>
              <a:custGeom>
                <a:avLst/>
                <a:gdLst/>
                <a:ahLst/>
                <a:cxnLst/>
                <a:rect l="l" t="t" r="r" b="b"/>
                <a:pathLst>
                  <a:path w="5402072" h="5402072">
                    <a:moveTo>
                      <a:pt x="0" y="0"/>
                    </a:moveTo>
                    <a:lnTo>
                      <a:pt x="5402072" y="0"/>
                    </a:lnTo>
                    <a:lnTo>
                      <a:pt x="5402072" y="5402072"/>
                    </a:lnTo>
                    <a:lnTo>
                      <a:pt x="0" y="5402072"/>
                    </a:ln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a:extLst>
                  <a:ext uri="{FF2B5EF4-FFF2-40B4-BE49-F238E27FC236}">
                    <a16:creationId xmlns:a16="http://schemas.microsoft.com/office/drawing/2014/main" id="{CB4D1E43-576E-D535-D982-1459E5786D48}"/>
                  </a:ext>
                </a:extLst>
              </p:cNvPr>
              <p:cNvSpPr/>
              <p:nvPr/>
            </p:nvSpPr>
            <p:spPr>
              <a:xfrm>
                <a:off x="0" y="0"/>
                <a:ext cx="5440172" cy="5440172"/>
              </a:xfrm>
              <a:custGeom>
                <a:avLst/>
                <a:gdLst/>
                <a:ahLst/>
                <a:cxnLst/>
                <a:rect l="l" t="t" r="r" b="b"/>
                <a:pathLst>
                  <a:path w="5440172" h="5440172">
                    <a:moveTo>
                      <a:pt x="19050" y="0"/>
                    </a:moveTo>
                    <a:lnTo>
                      <a:pt x="5421122" y="0"/>
                    </a:lnTo>
                    <a:cubicBezTo>
                      <a:pt x="5431663" y="0"/>
                      <a:pt x="5440172" y="8509"/>
                      <a:pt x="5440172" y="19050"/>
                    </a:cubicBezTo>
                    <a:lnTo>
                      <a:pt x="5440172" y="5421122"/>
                    </a:lnTo>
                    <a:cubicBezTo>
                      <a:pt x="5440172" y="5431663"/>
                      <a:pt x="5431663" y="5440172"/>
                      <a:pt x="5421122" y="5440172"/>
                    </a:cubicBezTo>
                    <a:lnTo>
                      <a:pt x="19050" y="5440172"/>
                    </a:lnTo>
                    <a:cubicBezTo>
                      <a:pt x="8509" y="5440172"/>
                      <a:pt x="0" y="5431663"/>
                      <a:pt x="0" y="5421122"/>
                    </a:cubicBezTo>
                    <a:lnTo>
                      <a:pt x="0" y="19050"/>
                    </a:lnTo>
                    <a:cubicBezTo>
                      <a:pt x="0" y="8509"/>
                      <a:pt x="8509" y="0"/>
                      <a:pt x="19050" y="0"/>
                    </a:cubicBezTo>
                    <a:moveTo>
                      <a:pt x="19050" y="38100"/>
                    </a:moveTo>
                    <a:lnTo>
                      <a:pt x="19050" y="19050"/>
                    </a:lnTo>
                    <a:lnTo>
                      <a:pt x="38100" y="19050"/>
                    </a:lnTo>
                    <a:lnTo>
                      <a:pt x="38100" y="5421122"/>
                    </a:lnTo>
                    <a:lnTo>
                      <a:pt x="19050" y="5421122"/>
                    </a:lnTo>
                    <a:lnTo>
                      <a:pt x="19050" y="5402072"/>
                    </a:lnTo>
                    <a:lnTo>
                      <a:pt x="5421122" y="5402072"/>
                    </a:lnTo>
                    <a:lnTo>
                      <a:pt x="5421122" y="5421122"/>
                    </a:lnTo>
                    <a:lnTo>
                      <a:pt x="5402072" y="5421122"/>
                    </a:lnTo>
                    <a:lnTo>
                      <a:pt x="5402072" y="19050"/>
                    </a:lnTo>
                    <a:lnTo>
                      <a:pt x="5421122" y="19050"/>
                    </a:lnTo>
                    <a:lnTo>
                      <a:pt x="5421122" y="38100"/>
                    </a:lnTo>
                    <a:lnTo>
                      <a:pt x="19050" y="38100"/>
                    </a:lnTo>
                    <a:close/>
                  </a:path>
                </a:pathLst>
              </a:custGeom>
              <a:solidFill>
                <a:srgbClr val="000000"/>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TextBox 36">
              <a:extLst>
                <a:ext uri="{FF2B5EF4-FFF2-40B4-BE49-F238E27FC236}">
                  <a16:creationId xmlns:a16="http://schemas.microsoft.com/office/drawing/2014/main" id="{15963D93-B9BE-13DC-DECD-62C00C9506DE}"/>
                </a:ext>
              </a:extLst>
            </p:cNvPr>
            <p:cNvSpPr txBox="1"/>
            <p:nvPr/>
          </p:nvSpPr>
          <p:spPr>
            <a:xfrm>
              <a:off x="4466539" y="2019012"/>
              <a:ext cx="2308032" cy="263983"/>
            </a:xfrm>
            <a:prstGeom prst="rect">
              <a:avLst/>
            </a:prstGeom>
          </p:spPr>
          <p:txBody>
            <a:bodyPr lIns="0" tIns="0" rIns="0" bIns="0" rtlCol="0" anchor="t">
              <a:spAutoFit/>
            </a:bodyPr>
            <a:lstStyle/>
            <a:p>
              <a:pPr marL="0" marR="0" lvl="0" indent="0" algn="l" defTabSz="609630" rtl="0" eaLnBrk="1" fontAlgn="auto" latinLnBrk="0" hangingPunct="1">
                <a:lnSpc>
                  <a:spcPts val="1944"/>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a:ea typeface="Oswald Bold"/>
                  <a:cs typeface="Oswald Bold"/>
                  <a:sym typeface="Oswald Bold"/>
                </a:rPr>
                <a:t>Agile</a:t>
              </a:r>
            </a:p>
          </p:txBody>
        </p:sp>
        <p:sp>
          <p:nvSpPr>
            <p:cNvPr id="13" name="TextBox 12">
              <a:extLst>
                <a:ext uri="{FF2B5EF4-FFF2-40B4-BE49-F238E27FC236}">
                  <a16:creationId xmlns:a16="http://schemas.microsoft.com/office/drawing/2014/main" id="{00AE2DD2-93D8-76B7-C749-35E23C9A6109}"/>
                </a:ext>
              </a:extLst>
            </p:cNvPr>
            <p:cNvSpPr txBox="1"/>
            <p:nvPr/>
          </p:nvSpPr>
          <p:spPr>
            <a:xfrm>
              <a:off x="4388118" y="2410533"/>
              <a:ext cx="2925370" cy="3631763"/>
            </a:xfrm>
            <a:prstGeom prst="rect">
              <a:avLst/>
            </a:prstGeom>
            <a:noFill/>
          </p:spPr>
          <p:txBody>
            <a:bodyPr wrap="square" rtlCol="0">
              <a:spAutoFit/>
            </a:bodyPr>
            <a:lstStyle/>
            <a:p>
              <a:pPr fontAlgn="t"/>
              <a:r>
                <a:rPr lang="en-US" sz="1600" dirty="0"/>
                <a:t>A set of principles emphasizing flexibility, frequent feedback, and incremental delivery.</a:t>
              </a:r>
            </a:p>
            <a:p>
              <a:pPr fontAlgn="t">
                <a:lnSpc>
                  <a:spcPct val="100000"/>
                </a:lnSpc>
                <a:buNone/>
              </a:pPr>
              <a:endParaRPr lang="en-US" dirty="0"/>
            </a:p>
            <a:p>
              <a:pPr fontAlgn="t">
                <a:lnSpc>
                  <a:spcPct val="100000"/>
                </a:lnSpc>
                <a:buNone/>
              </a:pPr>
              <a:r>
                <a:rPr lang="en-US" sz="1400" b="1" dirty="0">
                  <a:solidFill>
                    <a:schemeClr val="accent2">
                      <a:lumMod val="75000"/>
                    </a:schemeClr>
                  </a:solidFill>
                </a:rPr>
                <a:t>Research Example:</a:t>
              </a:r>
              <a:endParaRPr lang="en-US" sz="1400" dirty="0">
                <a:solidFill>
                  <a:schemeClr val="accent2">
                    <a:lumMod val="75000"/>
                  </a:schemeClr>
                </a:solidFill>
              </a:endParaRPr>
            </a:p>
            <a:p>
              <a:pPr fontAlgn="t">
                <a:lnSpc>
                  <a:spcPct val="100000"/>
                </a:lnSpc>
                <a:buNone/>
              </a:pPr>
              <a:r>
                <a:rPr lang="en-US" sz="1400" dirty="0">
                  <a:solidFill>
                    <a:schemeClr val="accent2">
                      <a:lumMod val="75000"/>
                    </a:schemeClr>
                  </a:solidFill>
                </a:rPr>
                <a:t>Initial hypothesis doesn't hold up.</a:t>
              </a:r>
            </a:p>
            <a:p>
              <a:pPr fontAlgn="t">
                <a:lnSpc>
                  <a:spcPct val="100000"/>
                </a:lnSpc>
                <a:buNone/>
              </a:pPr>
              <a:r>
                <a:rPr lang="en-US" sz="1400" dirty="0">
                  <a:solidFill>
                    <a:schemeClr val="accent2">
                      <a:lumMod val="75000"/>
                    </a:schemeClr>
                  </a:solidFill>
                </a:rPr>
                <a:t>New data suggest a different pathway.</a:t>
              </a:r>
            </a:p>
            <a:p>
              <a:pPr fontAlgn="t">
                <a:lnSpc>
                  <a:spcPct val="100000"/>
                </a:lnSpc>
                <a:buNone/>
              </a:pPr>
              <a:r>
                <a:rPr lang="en-US" sz="1400" dirty="0">
                  <a:solidFill>
                    <a:schemeClr val="accent2">
                      <a:lumMod val="75000"/>
                    </a:schemeClr>
                  </a:solidFill>
                </a:rPr>
                <a:t>You pivot your research direction.</a:t>
              </a:r>
            </a:p>
            <a:p>
              <a:pPr fontAlgn="t">
                <a:lnSpc>
                  <a:spcPct val="100000"/>
                </a:lnSpc>
                <a:buNone/>
              </a:pPr>
              <a:endParaRPr lang="en-US" sz="1400" dirty="0">
                <a:solidFill>
                  <a:schemeClr val="accent2">
                    <a:lumMod val="60000"/>
                    <a:lumOff val="40000"/>
                  </a:schemeClr>
                </a:solidFill>
              </a:endParaRPr>
            </a:p>
            <a:p>
              <a:pPr fontAlgn="t">
                <a:lnSpc>
                  <a:spcPct val="100000"/>
                </a:lnSpc>
                <a:buNone/>
              </a:pPr>
              <a:r>
                <a:rPr lang="en-US" sz="1600" dirty="0"/>
                <a:t>We know the goal is a robust assay, but we expect the science to evolve. We'll change our plan as we learn</a:t>
              </a:r>
            </a:p>
          </p:txBody>
        </p:sp>
      </p:grpSp>
      <p:grpSp>
        <p:nvGrpSpPr>
          <p:cNvPr id="34" name="Group 33">
            <a:extLst>
              <a:ext uri="{FF2B5EF4-FFF2-40B4-BE49-F238E27FC236}">
                <a16:creationId xmlns:a16="http://schemas.microsoft.com/office/drawing/2014/main" id="{206E6A4E-BA85-16B6-537E-9027AA6907C1}"/>
              </a:ext>
            </a:extLst>
          </p:cNvPr>
          <p:cNvGrpSpPr/>
          <p:nvPr/>
        </p:nvGrpSpPr>
        <p:grpSpPr>
          <a:xfrm>
            <a:off x="6157460" y="1803036"/>
            <a:ext cx="2892884" cy="4678784"/>
            <a:chOff x="291320" y="1880205"/>
            <a:chExt cx="2759777" cy="4678784"/>
          </a:xfrm>
        </p:grpSpPr>
        <p:grpSp>
          <p:nvGrpSpPr>
            <p:cNvPr id="4" name="Group 4">
              <a:extLst>
                <a:ext uri="{FF2B5EF4-FFF2-40B4-BE49-F238E27FC236}">
                  <a16:creationId xmlns:a16="http://schemas.microsoft.com/office/drawing/2014/main" id="{8D79F05F-D1CA-C5A4-B377-35624E33AD69}"/>
                </a:ext>
              </a:extLst>
            </p:cNvPr>
            <p:cNvGrpSpPr/>
            <p:nvPr/>
          </p:nvGrpSpPr>
          <p:grpSpPr>
            <a:xfrm>
              <a:off x="320714" y="1880205"/>
              <a:ext cx="2730383" cy="4678784"/>
              <a:chOff x="0" y="0"/>
              <a:chExt cx="5440172" cy="5440172"/>
            </a:xfrm>
          </p:grpSpPr>
          <p:sp>
            <p:nvSpPr>
              <p:cNvPr id="5" name="Freeform 5">
                <a:extLst>
                  <a:ext uri="{FF2B5EF4-FFF2-40B4-BE49-F238E27FC236}">
                    <a16:creationId xmlns:a16="http://schemas.microsoft.com/office/drawing/2014/main" id="{A264250C-FACE-C209-AAB5-0868BA5F8EC5}"/>
                  </a:ext>
                </a:extLst>
              </p:cNvPr>
              <p:cNvSpPr/>
              <p:nvPr/>
            </p:nvSpPr>
            <p:spPr>
              <a:xfrm>
                <a:off x="19050" y="19050"/>
                <a:ext cx="5402072" cy="5402072"/>
              </a:xfrm>
              <a:custGeom>
                <a:avLst/>
                <a:gdLst/>
                <a:ahLst/>
                <a:cxnLst/>
                <a:rect l="l" t="t" r="r" b="b"/>
                <a:pathLst>
                  <a:path w="5402072" h="5402072">
                    <a:moveTo>
                      <a:pt x="0" y="0"/>
                    </a:moveTo>
                    <a:lnTo>
                      <a:pt x="5402072" y="0"/>
                    </a:lnTo>
                    <a:lnTo>
                      <a:pt x="5402072" y="5402072"/>
                    </a:lnTo>
                    <a:lnTo>
                      <a:pt x="0" y="5402072"/>
                    </a:ln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8E24C93A-F172-2DF7-4D9E-77D3FE4A414C}"/>
                  </a:ext>
                </a:extLst>
              </p:cNvPr>
              <p:cNvSpPr/>
              <p:nvPr/>
            </p:nvSpPr>
            <p:spPr>
              <a:xfrm>
                <a:off x="0" y="0"/>
                <a:ext cx="5440172" cy="5440172"/>
              </a:xfrm>
              <a:custGeom>
                <a:avLst/>
                <a:gdLst/>
                <a:ahLst/>
                <a:cxnLst/>
                <a:rect l="l" t="t" r="r" b="b"/>
                <a:pathLst>
                  <a:path w="5440172" h="5440172">
                    <a:moveTo>
                      <a:pt x="19050" y="0"/>
                    </a:moveTo>
                    <a:lnTo>
                      <a:pt x="5421122" y="0"/>
                    </a:lnTo>
                    <a:cubicBezTo>
                      <a:pt x="5431663" y="0"/>
                      <a:pt x="5440172" y="8509"/>
                      <a:pt x="5440172" y="19050"/>
                    </a:cubicBezTo>
                    <a:lnTo>
                      <a:pt x="5440172" y="5421122"/>
                    </a:lnTo>
                    <a:cubicBezTo>
                      <a:pt x="5440172" y="5431663"/>
                      <a:pt x="5431663" y="5440172"/>
                      <a:pt x="5421122" y="5440172"/>
                    </a:cubicBezTo>
                    <a:lnTo>
                      <a:pt x="19050" y="5440172"/>
                    </a:lnTo>
                    <a:cubicBezTo>
                      <a:pt x="8509" y="5440172"/>
                      <a:pt x="0" y="5431663"/>
                      <a:pt x="0" y="5421122"/>
                    </a:cubicBezTo>
                    <a:lnTo>
                      <a:pt x="0" y="19050"/>
                    </a:lnTo>
                    <a:cubicBezTo>
                      <a:pt x="0" y="8509"/>
                      <a:pt x="8509" y="0"/>
                      <a:pt x="19050" y="0"/>
                    </a:cubicBezTo>
                    <a:moveTo>
                      <a:pt x="19050" y="38100"/>
                    </a:moveTo>
                    <a:lnTo>
                      <a:pt x="19050" y="19050"/>
                    </a:lnTo>
                    <a:lnTo>
                      <a:pt x="38100" y="19050"/>
                    </a:lnTo>
                    <a:lnTo>
                      <a:pt x="38100" y="5421122"/>
                    </a:lnTo>
                    <a:lnTo>
                      <a:pt x="19050" y="5421122"/>
                    </a:lnTo>
                    <a:lnTo>
                      <a:pt x="19050" y="5402072"/>
                    </a:lnTo>
                    <a:lnTo>
                      <a:pt x="5421122" y="5402072"/>
                    </a:lnTo>
                    <a:lnTo>
                      <a:pt x="5421122" y="5421122"/>
                    </a:lnTo>
                    <a:lnTo>
                      <a:pt x="5402072" y="5421122"/>
                    </a:lnTo>
                    <a:lnTo>
                      <a:pt x="5402072" y="19050"/>
                    </a:lnTo>
                    <a:lnTo>
                      <a:pt x="5421122" y="19050"/>
                    </a:lnTo>
                    <a:lnTo>
                      <a:pt x="5421122" y="38100"/>
                    </a:lnTo>
                    <a:lnTo>
                      <a:pt x="19050" y="38100"/>
                    </a:lnTo>
                    <a:close/>
                  </a:path>
                </a:pathLst>
              </a:custGeom>
              <a:solidFill>
                <a:srgbClr val="000000"/>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5" name="TextBox 36">
              <a:extLst>
                <a:ext uri="{FF2B5EF4-FFF2-40B4-BE49-F238E27FC236}">
                  <a16:creationId xmlns:a16="http://schemas.microsoft.com/office/drawing/2014/main" id="{C08BD2B2-66A8-3A00-75AA-EB8C8B43D206}"/>
                </a:ext>
              </a:extLst>
            </p:cNvPr>
            <p:cNvSpPr txBox="1"/>
            <p:nvPr/>
          </p:nvSpPr>
          <p:spPr>
            <a:xfrm>
              <a:off x="485666" y="2116223"/>
              <a:ext cx="2461823" cy="263983"/>
            </a:xfrm>
            <a:prstGeom prst="rect">
              <a:avLst/>
            </a:prstGeom>
          </p:spPr>
          <p:txBody>
            <a:bodyPr wrap="square" lIns="0" tIns="0" rIns="0" bIns="0" rtlCol="0" anchor="t">
              <a:spAutoFit/>
            </a:bodyPr>
            <a:lstStyle/>
            <a:p>
              <a:pPr marL="0" marR="0" lvl="0" indent="0" algn="l" defTabSz="609630" rtl="0" eaLnBrk="1" fontAlgn="auto" latinLnBrk="0" hangingPunct="1">
                <a:lnSpc>
                  <a:spcPts val="1944"/>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a:ea typeface="+mn-ea"/>
                  <a:cs typeface="+mn-cs"/>
                  <a:sym typeface="Oswald Bold"/>
                </a:rPr>
                <a:t>Scrum</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3" name="TextBox 22">
              <a:extLst>
                <a:ext uri="{FF2B5EF4-FFF2-40B4-BE49-F238E27FC236}">
                  <a16:creationId xmlns:a16="http://schemas.microsoft.com/office/drawing/2014/main" id="{9EFE90B1-EDC0-6EC5-3B70-B92E8F0E9D42}"/>
                </a:ext>
              </a:extLst>
            </p:cNvPr>
            <p:cNvSpPr txBox="1"/>
            <p:nvPr/>
          </p:nvSpPr>
          <p:spPr>
            <a:xfrm>
              <a:off x="291320" y="2540573"/>
              <a:ext cx="2730383" cy="3406061"/>
            </a:xfrm>
            <a:prstGeom prst="rect">
              <a:avLst/>
            </a:prstGeom>
            <a:noFill/>
          </p:spPr>
          <p:txBody>
            <a:bodyPr wrap="square" lIns="91440" tIns="45720" rIns="91440" bIns="45720" rtlCol="0" anchor="t">
              <a:spAutoFit/>
            </a:bodyPr>
            <a:lstStyle/>
            <a:p>
              <a:pPr lvl="0">
                <a:lnSpc>
                  <a:spcPts val="1600"/>
                </a:lnSpc>
                <a:defRPr/>
              </a:pPr>
              <a:r>
                <a:rPr kumimoji="0" lang="en-US" sz="1600" i="0" u="none" strike="noStrike" kern="1200" cap="none" spc="0" normalizeH="0" baseline="0" noProof="0" dirty="0">
                  <a:ln>
                    <a:noFill/>
                  </a:ln>
                  <a:effectLst/>
                  <a:uLnTx/>
                  <a:uFillTx/>
                  <a:latin typeface="Calibri"/>
                  <a:ea typeface="+mn-ea"/>
                  <a:cs typeface="+mn-cs"/>
                </a:rPr>
                <a:t>Agile framework utilizing sprints (</a:t>
              </a:r>
              <a:r>
                <a:rPr lang="en-US" sz="1600" dirty="0"/>
                <a:t>short cycles)</a:t>
              </a:r>
              <a:r>
                <a:rPr kumimoji="0" lang="en-US" sz="1600" i="0" u="none" strike="noStrike" kern="1200" cap="none" spc="0" normalizeH="0" baseline="0" noProof="0" dirty="0">
                  <a:ln>
                    <a:noFill/>
                  </a:ln>
                  <a:effectLst/>
                  <a:uLnTx/>
                  <a:uFillTx/>
                  <a:latin typeface="Calibri"/>
                  <a:ea typeface="+mn-ea"/>
                  <a:cs typeface="+mn-cs"/>
                </a:rPr>
                <a:t>, backlog management, and regular team reviews.</a:t>
              </a:r>
            </a:p>
            <a:p>
              <a:pPr fontAlgn="t">
                <a:lnSpc>
                  <a:spcPct val="100000"/>
                </a:lnSpc>
                <a:buNone/>
              </a:pPr>
              <a:endParaRPr lang="en-US" sz="1400" b="1" dirty="0"/>
            </a:p>
            <a:p>
              <a:pPr fontAlgn="t">
                <a:lnSpc>
                  <a:spcPct val="100000"/>
                </a:lnSpc>
                <a:buNone/>
              </a:pPr>
              <a:r>
                <a:rPr lang="en-US" sz="1400" b="1" dirty="0">
                  <a:solidFill>
                    <a:schemeClr val="accent2">
                      <a:lumMod val="75000"/>
                    </a:schemeClr>
                  </a:solidFill>
                </a:rPr>
                <a:t>Research Example:</a:t>
              </a:r>
              <a:endParaRPr lang="en-US" sz="1400" dirty="0">
                <a:solidFill>
                  <a:schemeClr val="accent2">
                    <a:lumMod val="75000"/>
                  </a:schemeClr>
                </a:solidFill>
              </a:endParaRPr>
            </a:p>
            <a:p>
              <a:pPr fontAlgn="t">
                <a:lnSpc>
                  <a:spcPct val="100000"/>
                </a:lnSpc>
                <a:buNone/>
              </a:pPr>
              <a:r>
                <a:rPr lang="en-US" sz="1400" dirty="0">
                  <a:solidFill>
                    <a:schemeClr val="accent2">
                      <a:lumMod val="75000"/>
                    </a:schemeClr>
                  </a:solidFill>
                </a:rPr>
                <a:t>2-week sprint:</a:t>
              </a:r>
            </a:p>
            <a:p>
              <a:pPr marL="342900" lvl="0" indent="-342900" fontAlgn="t">
                <a:lnSpc>
                  <a:spcPct val="100000"/>
                </a:lnSpc>
                <a:buFont typeface="Arial" panose="020B0604020202020204" pitchFamily="34" charset="0"/>
                <a:buChar char="•"/>
              </a:pPr>
              <a:r>
                <a:rPr lang="en-US" sz="1400" dirty="0">
                  <a:solidFill>
                    <a:schemeClr val="accent2">
                      <a:lumMod val="75000"/>
                    </a:schemeClr>
                  </a:solidFill>
                </a:rPr>
                <a:t>Review results with advisor.</a:t>
              </a:r>
            </a:p>
            <a:p>
              <a:pPr marL="342900" lvl="0" indent="-342900" fontAlgn="t">
                <a:lnSpc>
                  <a:spcPct val="100000"/>
                </a:lnSpc>
                <a:buFont typeface="Arial" panose="020B0604020202020204" pitchFamily="34" charset="0"/>
                <a:buChar char="•"/>
              </a:pPr>
              <a:r>
                <a:rPr lang="en-US" sz="1400" dirty="0">
                  <a:solidFill>
                    <a:schemeClr val="accent2">
                      <a:lumMod val="75000"/>
                    </a:schemeClr>
                  </a:solidFill>
                </a:rPr>
                <a:t>Decide priorities.</a:t>
              </a:r>
            </a:p>
            <a:p>
              <a:pPr marL="342900" lvl="0" indent="-342900" fontAlgn="t">
                <a:lnSpc>
                  <a:spcPct val="100000"/>
                </a:lnSpc>
                <a:buFont typeface="Arial" panose="020B0604020202020204" pitchFamily="34" charset="0"/>
                <a:buChar char="•"/>
              </a:pPr>
              <a:r>
                <a:rPr lang="en-US" sz="1400" dirty="0">
                  <a:solidFill>
                    <a:schemeClr val="accent2">
                      <a:lumMod val="75000"/>
                    </a:schemeClr>
                  </a:solidFill>
                </a:rPr>
                <a:t>Identify blockers.</a:t>
              </a:r>
            </a:p>
            <a:p>
              <a:pPr marL="342900" lvl="0" indent="-342900" fontAlgn="t">
                <a:lnSpc>
                  <a:spcPct val="100000"/>
                </a:lnSpc>
                <a:buFont typeface="Arial" panose="020B0604020202020204" pitchFamily="34" charset="0"/>
                <a:buChar char="•"/>
              </a:pPr>
              <a:r>
                <a:rPr lang="en-US" sz="1400" dirty="0">
                  <a:solidFill>
                    <a:schemeClr val="accent2">
                      <a:lumMod val="75000"/>
                    </a:schemeClr>
                  </a:solidFill>
                </a:rPr>
                <a:t>Define experiments for the next sprint.</a:t>
              </a:r>
              <a:endParaRPr lang="en-US" dirty="0">
                <a:solidFill>
                  <a:schemeClr val="accent2">
                    <a:lumMod val="75000"/>
                  </a:schemeClr>
                </a:solidFill>
              </a:endParaRPr>
            </a:p>
            <a:p>
              <a:pPr fontAlgn="t">
                <a:lnSpc>
                  <a:spcPct val="100000"/>
                </a:lnSpc>
                <a:buNone/>
              </a:pPr>
              <a:endParaRPr lang="en-US" dirty="0"/>
            </a:p>
            <a:p>
              <a:pPr fontAlgn="t">
                <a:lnSpc>
                  <a:spcPct val="100000"/>
                </a:lnSpc>
                <a:buNone/>
              </a:pPr>
              <a:r>
                <a:rPr lang="en-US" sz="1600" dirty="0"/>
                <a:t>Enables rapid adaptation as new experimental data emerge.</a:t>
              </a:r>
              <a:endParaRPr kumimoji="0" lang="en-US" sz="1600" i="0" u="none" strike="noStrike" kern="1200" cap="none" spc="0" normalizeH="0" baseline="0" noProof="0" dirty="0">
                <a:ln>
                  <a:noFill/>
                </a:ln>
                <a:solidFill>
                  <a:srgbClr val="F6CF41"/>
                </a:solidFill>
                <a:effectLst/>
                <a:uLnTx/>
                <a:uFillTx/>
                <a:latin typeface="Calibri"/>
                <a:ea typeface="Calibri"/>
                <a:cs typeface="Calibri"/>
              </a:endParaRPr>
            </a:p>
          </p:txBody>
        </p:sp>
      </p:grpSp>
      <p:grpSp>
        <p:nvGrpSpPr>
          <p:cNvPr id="30" name="Group 29">
            <a:extLst>
              <a:ext uri="{FF2B5EF4-FFF2-40B4-BE49-F238E27FC236}">
                <a16:creationId xmlns:a16="http://schemas.microsoft.com/office/drawing/2014/main" id="{37F89E2C-2872-5365-A6A6-A79C9657124E}"/>
              </a:ext>
            </a:extLst>
          </p:cNvPr>
          <p:cNvGrpSpPr/>
          <p:nvPr/>
        </p:nvGrpSpPr>
        <p:grpSpPr>
          <a:xfrm>
            <a:off x="77028" y="1765786"/>
            <a:ext cx="2905684" cy="4741033"/>
            <a:chOff x="6109196" y="1744189"/>
            <a:chExt cx="2761534" cy="4757948"/>
          </a:xfrm>
        </p:grpSpPr>
        <p:grpSp>
          <p:nvGrpSpPr>
            <p:cNvPr id="7" name="Group 7">
              <a:extLst>
                <a:ext uri="{FF2B5EF4-FFF2-40B4-BE49-F238E27FC236}">
                  <a16:creationId xmlns:a16="http://schemas.microsoft.com/office/drawing/2014/main" id="{445ABE43-80B9-4A55-64C5-A69D02DA8617}"/>
                </a:ext>
              </a:extLst>
            </p:cNvPr>
            <p:cNvGrpSpPr/>
            <p:nvPr/>
          </p:nvGrpSpPr>
          <p:grpSpPr>
            <a:xfrm>
              <a:off x="6109196" y="1744189"/>
              <a:ext cx="2761534" cy="4757948"/>
              <a:chOff x="-120996" y="-158150"/>
              <a:chExt cx="5523068" cy="5532218"/>
            </a:xfrm>
          </p:grpSpPr>
          <p:sp>
            <p:nvSpPr>
              <p:cNvPr id="8" name="Freeform 8">
                <a:extLst>
                  <a:ext uri="{FF2B5EF4-FFF2-40B4-BE49-F238E27FC236}">
                    <a16:creationId xmlns:a16="http://schemas.microsoft.com/office/drawing/2014/main" id="{96E39C24-B318-F3F7-47C6-6BFBDD071163}"/>
                  </a:ext>
                </a:extLst>
              </p:cNvPr>
              <p:cNvSpPr/>
              <p:nvPr/>
            </p:nvSpPr>
            <p:spPr>
              <a:xfrm>
                <a:off x="0" y="-158150"/>
                <a:ext cx="5402072" cy="5402072"/>
              </a:xfrm>
              <a:custGeom>
                <a:avLst/>
                <a:gdLst/>
                <a:ahLst/>
                <a:cxnLst/>
                <a:rect l="l" t="t" r="r" b="b"/>
                <a:pathLst>
                  <a:path w="5402072" h="5402072">
                    <a:moveTo>
                      <a:pt x="0" y="0"/>
                    </a:moveTo>
                    <a:lnTo>
                      <a:pt x="5402072" y="0"/>
                    </a:lnTo>
                    <a:lnTo>
                      <a:pt x="5402072" y="5402072"/>
                    </a:lnTo>
                    <a:lnTo>
                      <a:pt x="0" y="5402072"/>
                    </a:ln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a:extLst>
                  <a:ext uri="{FF2B5EF4-FFF2-40B4-BE49-F238E27FC236}">
                    <a16:creationId xmlns:a16="http://schemas.microsoft.com/office/drawing/2014/main" id="{75105457-D01F-B773-B5BB-AE4A368980C7}"/>
                  </a:ext>
                </a:extLst>
              </p:cNvPr>
              <p:cNvSpPr/>
              <p:nvPr/>
            </p:nvSpPr>
            <p:spPr>
              <a:xfrm>
                <a:off x="-120996" y="-66104"/>
                <a:ext cx="5440172" cy="5440172"/>
              </a:xfrm>
              <a:custGeom>
                <a:avLst/>
                <a:gdLst/>
                <a:ahLst/>
                <a:cxnLst/>
                <a:rect l="l" t="t" r="r" b="b"/>
                <a:pathLst>
                  <a:path w="5440172" h="5440172">
                    <a:moveTo>
                      <a:pt x="19050" y="0"/>
                    </a:moveTo>
                    <a:lnTo>
                      <a:pt x="5421122" y="0"/>
                    </a:lnTo>
                    <a:cubicBezTo>
                      <a:pt x="5431663" y="0"/>
                      <a:pt x="5440172" y="8509"/>
                      <a:pt x="5440172" y="19050"/>
                    </a:cubicBezTo>
                    <a:lnTo>
                      <a:pt x="5440172" y="5421122"/>
                    </a:lnTo>
                    <a:cubicBezTo>
                      <a:pt x="5440172" y="5431663"/>
                      <a:pt x="5431663" y="5440172"/>
                      <a:pt x="5421122" y="5440172"/>
                    </a:cubicBezTo>
                    <a:lnTo>
                      <a:pt x="19050" y="5440172"/>
                    </a:lnTo>
                    <a:cubicBezTo>
                      <a:pt x="8509" y="5440172"/>
                      <a:pt x="0" y="5431663"/>
                      <a:pt x="0" y="5421122"/>
                    </a:cubicBezTo>
                    <a:lnTo>
                      <a:pt x="0" y="19050"/>
                    </a:lnTo>
                    <a:cubicBezTo>
                      <a:pt x="0" y="8509"/>
                      <a:pt x="8509" y="0"/>
                      <a:pt x="19050" y="0"/>
                    </a:cubicBezTo>
                    <a:moveTo>
                      <a:pt x="19050" y="38100"/>
                    </a:moveTo>
                    <a:lnTo>
                      <a:pt x="19050" y="19050"/>
                    </a:lnTo>
                    <a:lnTo>
                      <a:pt x="38100" y="19050"/>
                    </a:lnTo>
                    <a:lnTo>
                      <a:pt x="38100" y="5421122"/>
                    </a:lnTo>
                    <a:lnTo>
                      <a:pt x="19050" y="5421122"/>
                    </a:lnTo>
                    <a:lnTo>
                      <a:pt x="19050" y="5402072"/>
                    </a:lnTo>
                    <a:lnTo>
                      <a:pt x="5421122" y="5402072"/>
                    </a:lnTo>
                    <a:lnTo>
                      <a:pt x="5421122" y="5421122"/>
                    </a:lnTo>
                    <a:lnTo>
                      <a:pt x="5402072" y="5421122"/>
                    </a:lnTo>
                    <a:lnTo>
                      <a:pt x="5402072" y="19050"/>
                    </a:lnTo>
                    <a:lnTo>
                      <a:pt x="5421122" y="19050"/>
                    </a:lnTo>
                    <a:lnTo>
                      <a:pt x="5421122" y="38100"/>
                    </a:lnTo>
                    <a:lnTo>
                      <a:pt x="19050" y="38100"/>
                    </a:lnTo>
                    <a:close/>
                  </a:path>
                </a:pathLst>
              </a:custGeom>
              <a:solidFill>
                <a:srgbClr val="000000"/>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6" name="TextBox 36">
              <a:extLst>
                <a:ext uri="{FF2B5EF4-FFF2-40B4-BE49-F238E27FC236}">
                  <a16:creationId xmlns:a16="http://schemas.microsoft.com/office/drawing/2014/main" id="{56202D01-C057-7C37-6F0B-B9A0DBE0EF03}"/>
                </a:ext>
              </a:extLst>
            </p:cNvPr>
            <p:cNvSpPr txBox="1"/>
            <p:nvPr/>
          </p:nvSpPr>
          <p:spPr>
            <a:xfrm>
              <a:off x="6392426" y="2136819"/>
              <a:ext cx="2308032" cy="263983"/>
            </a:xfrm>
            <a:prstGeom prst="rect">
              <a:avLst/>
            </a:prstGeom>
          </p:spPr>
          <p:txBody>
            <a:bodyPr lIns="0" tIns="0" rIns="0" bIns="0" rtlCol="0" anchor="t">
              <a:spAutoFit/>
            </a:bodyPr>
            <a:lstStyle/>
            <a:p>
              <a:pPr defTabSz="609630">
                <a:lnSpc>
                  <a:spcPts val="1944"/>
                </a:lnSpc>
                <a:defRPr/>
              </a:pPr>
              <a:r>
                <a:rPr lang="en-US" sz="2400" b="1" dirty="0"/>
                <a:t>Waterfall</a:t>
              </a:r>
              <a:endParaRPr kumimoji="0" lang="en-US" sz="2400" b="1" i="0" u="none" strike="noStrike" kern="1200" cap="none" spc="0" normalizeH="0" baseline="0" noProof="0" dirty="0">
                <a:ln>
                  <a:noFill/>
                </a:ln>
                <a:solidFill>
                  <a:srgbClr val="000000"/>
                </a:solidFill>
                <a:effectLst/>
                <a:uLnTx/>
                <a:uFillTx/>
                <a:latin typeface="Calibri"/>
                <a:ea typeface="Oswald Bold"/>
                <a:cs typeface="Oswald Bold"/>
                <a:sym typeface="Oswald Bold"/>
              </a:endParaRPr>
            </a:p>
          </p:txBody>
        </p:sp>
        <p:sp>
          <p:nvSpPr>
            <p:cNvPr id="45" name="TextBox 44">
              <a:extLst>
                <a:ext uri="{FF2B5EF4-FFF2-40B4-BE49-F238E27FC236}">
                  <a16:creationId xmlns:a16="http://schemas.microsoft.com/office/drawing/2014/main" id="{B02C6524-F805-D5A4-C2C9-CC91B619EE26}"/>
                </a:ext>
              </a:extLst>
            </p:cNvPr>
            <p:cNvSpPr txBox="1"/>
            <p:nvPr/>
          </p:nvSpPr>
          <p:spPr>
            <a:xfrm>
              <a:off x="6263601" y="2446579"/>
              <a:ext cx="2565681" cy="3952952"/>
            </a:xfrm>
            <a:prstGeom prst="rect">
              <a:avLst/>
            </a:prstGeom>
            <a:noFill/>
          </p:spPr>
          <p:txBody>
            <a:bodyPr wrap="square" lIns="91440" tIns="45720" rIns="91440" bIns="45720" rtlCol="0" anchor="t">
              <a:spAutoFit/>
            </a:bodyPr>
            <a:lstStyle/>
            <a:p>
              <a:pPr>
                <a:lnSpc>
                  <a:spcPct val="100000"/>
                </a:lnSpc>
                <a:defRPr/>
              </a:pPr>
              <a:r>
                <a:rPr lang="en-US" sz="1600" dirty="0"/>
                <a:t>A sequential project execution where each phase is completed before moving to the next</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a:p>
              <a:pPr fontAlgn="t">
                <a:lnSpc>
                  <a:spcPct val="100000"/>
                </a:lnSpc>
                <a:buNone/>
              </a:pPr>
              <a:endParaRPr lang="en-US" sz="1400" b="1" dirty="0">
                <a:solidFill>
                  <a:schemeClr val="accent2">
                    <a:lumMod val="60000"/>
                    <a:lumOff val="40000"/>
                  </a:schemeClr>
                </a:solidFill>
                <a:latin typeface="Calibri"/>
              </a:endParaRPr>
            </a:p>
            <a:p>
              <a:pPr fontAlgn="t">
                <a:lnSpc>
                  <a:spcPct val="100000"/>
                </a:lnSpc>
                <a:buNone/>
              </a:pPr>
              <a:r>
                <a:rPr lang="en-US" sz="1400" b="1" dirty="0">
                  <a:solidFill>
                    <a:schemeClr val="accent2">
                      <a:lumMod val="75000"/>
                    </a:schemeClr>
                  </a:solidFill>
                </a:rPr>
                <a:t>Research Example:</a:t>
              </a:r>
              <a:endParaRPr lang="en-US" sz="1400" dirty="0">
                <a:solidFill>
                  <a:schemeClr val="accent2">
                    <a:lumMod val="75000"/>
                  </a:schemeClr>
                </a:solidFill>
              </a:endParaRPr>
            </a:p>
            <a:p>
              <a:pPr marL="342900" lvl="0" indent="-342900" fontAlgn="t">
                <a:lnSpc>
                  <a:spcPct val="100000"/>
                </a:lnSpc>
                <a:buFont typeface="Arial" panose="020B0604020202020204" pitchFamily="34" charset="0"/>
                <a:buChar char="•"/>
              </a:pPr>
              <a:r>
                <a:rPr lang="en-US" sz="1400" dirty="0">
                  <a:solidFill>
                    <a:schemeClr val="accent2">
                      <a:lumMod val="75000"/>
                    </a:schemeClr>
                  </a:solidFill>
                </a:rPr>
                <a:t>Develop assay</a:t>
              </a:r>
            </a:p>
            <a:p>
              <a:pPr marL="342900" lvl="0" indent="-342900" fontAlgn="t">
                <a:lnSpc>
                  <a:spcPct val="100000"/>
                </a:lnSpc>
                <a:buFont typeface="Arial" panose="020B0604020202020204" pitchFamily="34" charset="0"/>
                <a:buChar char="•"/>
              </a:pPr>
              <a:r>
                <a:rPr lang="en-US" sz="1400" dirty="0">
                  <a:solidFill>
                    <a:schemeClr val="accent2">
                      <a:lumMod val="75000"/>
                    </a:schemeClr>
                  </a:solidFill>
                </a:rPr>
                <a:t>Complete validation</a:t>
              </a:r>
            </a:p>
            <a:p>
              <a:pPr marL="342900" lvl="0" indent="-342900" fontAlgn="t">
                <a:lnSpc>
                  <a:spcPct val="100000"/>
                </a:lnSpc>
                <a:buFont typeface="Arial" panose="020B0604020202020204" pitchFamily="34" charset="0"/>
                <a:buChar char="•"/>
              </a:pPr>
              <a:r>
                <a:rPr lang="en-US" sz="1400" dirty="0">
                  <a:solidFill>
                    <a:schemeClr val="accent2">
                      <a:lumMod val="75000"/>
                    </a:schemeClr>
                  </a:solidFill>
                </a:rPr>
                <a:t>Run study</a:t>
              </a:r>
            </a:p>
            <a:p>
              <a:pPr marL="342900" lvl="0" indent="-342900" fontAlgn="t">
                <a:lnSpc>
                  <a:spcPct val="100000"/>
                </a:lnSpc>
                <a:buFont typeface="Arial" panose="020B0604020202020204" pitchFamily="34" charset="0"/>
                <a:buChar char="•"/>
              </a:pPr>
              <a:r>
                <a:rPr lang="en-US" sz="1400" dirty="0">
                  <a:solidFill>
                    <a:schemeClr val="accent2">
                      <a:lumMod val="75000"/>
                    </a:schemeClr>
                  </a:solidFill>
                </a:rPr>
                <a:t>Analyze data</a:t>
              </a:r>
            </a:p>
            <a:p>
              <a:pPr fontAlgn="t">
                <a:lnSpc>
                  <a:spcPct val="100000"/>
                </a:lnSpc>
                <a:buNone/>
              </a:pPr>
              <a:endParaRPr lang="en-US" dirty="0"/>
            </a:p>
            <a:p>
              <a:pPr fontAlgn="t"/>
              <a:r>
                <a:rPr lang="en-US" sz="1600" dirty="0"/>
                <a:t>No major changes expected.</a:t>
              </a:r>
            </a:p>
            <a:p>
              <a:pPr fontAlgn="t">
                <a:lnSpc>
                  <a:spcPct val="100000"/>
                </a:lnSpc>
                <a:buNone/>
              </a:pPr>
              <a:r>
                <a:rPr lang="en-US" sz="1600" dirty="0"/>
                <a:t>Each phase is largely completed before the next begins.</a:t>
              </a:r>
            </a:p>
            <a:p>
              <a:pPr marL="0" marR="0" lvl="0" indent="0" algn="l" defTabSz="914400" rtl="0" eaLnBrk="1" fontAlgn="auto" latinLnBrk="0" hangingPunct="1">
                <a:lnSpc>
                  <a:spcPts val="16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6CF41"/>
                </a:solidFill>
                <a:effectLst/>
                <a:uLnTx/>
                <a:uFillTx/>
                <a:latin typeface="Calibri"/>
                <a:ea typeface="+mn-ea"/>
                <a:cs typeface="+mn-cs"/>
              </a:endParaRPr>
            </a:p>
          </p:txBody>
        </p:sp>
      </p:grpSp>
      <p:pic>
        <p:nvPicPr>
          <p:cNvPr id="3" name="Picture 2">
            <a:extLst>
              <a:ext uri="{FF2B5EF4-FFF2-40B4-BE49-F238E27FC236}">
                <a16:creationId xmlns:a16="http://schemas.microsoft.com/office/drawing/2014/main" id="{3000AF83-206C-A38A-6862-6E177C6FC438}"/>
              </a:ext>
            </a:extLst>
          </p:cNvPr>
          <p:cNvPicPr>
            <a:picLocks noChangeAspect="1"/>
          </p:cNvPicPr>
          <p:nvPr/>
        </p:nvPicPr>
        <p:blipFill>
          <a:blip r:embed="rId3"/>
          <a:stretch>
            <a:fillRect/>
          </a:stretch>
        </p:blipFill>
        <p:spPr>
          <a:xfrm>
            <a:off x="9160761" y="26199"/>
            <a:ext cx="2943225" cy="695325"/>
          </a:xfrm>
          <a:prstGeom prst="rect">
            <a:avLst/>
          </a:prstGeom>
        </p:spPr>
      </p:pic>
      <p:grpSp>
        <p:nvGrpSpPr>
          <p:cNvPr id="14" name="Group 13">
            <a:extLst>
              <a:ext uri="{FF2B5EF4-FFF2-40B4-BE49-F238E27FC236}">
                <a16:creationId xmlns:a16="http://schemas.microsoft.com/office/drawing/2014/main" id="{F25EFE72-53E7-CBFB-2D1A-F14D264DCE40}"/>
              </a:ext>
            </a:extLst>
          </p:cNvPr>
          <p:cNvGrpSpPr/>
          <p:nvPr/>
        </p:nvGrpSpPr>
        <p:grpSpPr>
          <a:xfrm>
            <a:off x="9262922" y="1803014"/>
            <a:ext cx="2901782" cy="4715445"/>
            <a:chOff x="320714" y="1880205"/>
            <a:chExt cx="2768266" cy="4715445"/>
          </a:xfrm>
        </p:grpSpPr>
        <p:grpSp>
          <p:nvGrpSpPr>
            <p:cNvPr id="19" name="Group 4">
              <a:extLst>
                <a:ext uri="{FF2B5EF4-FFF2-40B4-BE49-F238E27FC236}">
                  <a16:creationId xmlns:a16="http://schemas.microsoft.com/office/drawing/2014/main" id="{0B2D137F-0A62-4986-32AB-50844C00FA92}"/>
                </a:ext>
              </a:extLst>
            </p:cNvPr>
            <p:cNvGrpSpPr/>
            <p:nvPr/>
          </p:nvGrpSpPr>
          <p:grpSpPr>
            <a:xfrm>
              <a:off x="320714" y="1880205"/>
              <a:ext cx="2730383" cy="4678784"/>
              <a:chOff x="0" y="0"/>
              <a:chExt cx="5440172" cy="5440172"/>
            </a:xfrm>
          </p:grpSpPr>
          <p:sp>
            <p:nvSpPr>
              <p:cNvPr id="22" name="Freeform 5">
                <a:extLst>
                  <a:ext uri="{FF2B5EF4-FFF2-40B4-BE49-F238E27FC236}">
                    <a16:creationId xmlns:a16="http://schemas.microsoft.com/office/drawing/2014/main" id="{65EF512B-941F-1061-26B0-0DBA05260BF0}"/>
                  </a:ext>
                </a:extLst>
              </p:cNvPr>
              <p:cNvSpPr/>
              <p:nvPr/>
            </p:nvSpPr>
            <p:spPr>
              <a:xfrm>
                <a:off x="19050" y="19050"/>
                <a:ext cx="5402072" cy="5402072"/>
              </a:xfrm>
              <a:custGeom>
                <a:avLst/>
                <a:gdLst/>
                <a:ahLst/>
                <a:cxnLst/>
                <a:rect l="l" t="t" r="r" b="b"/>
                <a:pathLst>
                  <a:path w="5402072" h="5402072">
                    <a:moveTo>
                      <a:pt x="0" y="0"/>
                    </a:moveTo>
                    <a:lnTo>
                      <a:pt x="5402072" y="0"/>
                    </a:lnTo>
                    <a:lnTo>
                      <a:pt x="5402072" y="5402072"/>
                    </a:lnTo>
                    <a:lnTo>
                      <a:pt x="0" y="5402072"/>
                    </a:ln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6">
                <a:extLst>
                  <a:ext uri="{FF2B5EF4-FFF2-40B4-BE49-F238E27FC236}">
                    <a16:creationId xmlns:a16="http://schemas.microsoft.com/office/drawing/2014/main" id="{878706CE-6083-5EA9-CFEA-879FDDA82051}"/>
                  </a:ext>
                </a:extLst>
              </p:cNvPr>
              <p:cNvSpPr/>
              <p:nvPr/>
            </p:nvSpPr>
            <p:spPr>
              <a:xfrm>
                <a:off x="0" y="0"/>
                <a:ext cx="5440172" cy="5440172"/>
              </a:xfrm>
              <a:custGeom>
                <a:avLst/>
                <a:gdLst/>
                <a:ahLst/>
                <a:cxnLst/>
                <a:rect l="l" t="t" r="r" b="b"/>
                <a:pathLst>
                  <a:path w="5440172" h="5440172">
                    <a:moveTo>
                      <a:pt x="19050" y="0"/>
                    </a:moveTo>
                    <a:lnTo>
                      <a:pt x="5421122" y="0"/>
                    </a:lnTo>
                    <a:cubicBezTo>
                      <a:pt x="5431663" y="0"/>
                      <a:pt x="5440172" y="8509"/>
                      <a:pt x="5440172" y="19050"/>
                    </a:cubicBezTo>
                    <a:lnTo>
                      <a:pt x="5440172" y="5421122"/>
                    </a:lnTo>
                    <a:cubicBezTo>
                      <a:pt x="5440172" y="5431663"/>
                      <a:pt x="5431663" y="5440172"/>
                      <a:pt x="5421122" y="5440172"/>
                    </a:cubicBezTo>
                    <a:lnTo>
                      <a:pt x="19050" y="5440172"/>
                    </a:lnTo>
                    <a:cubicBezTo>
                      <a:pt x="8509" y="5440172"/>
                      <a:pt x="0" y="5431663"/>
                      <a:pt x="0" y="5421122"/>
                    </a:cubicBezTo>
                    <a:lnTo>
                      <a:pt x="0" y="19050"/>
                    </a:lnTo>
                    <a:cubicBezTo>
                      <a:pt x="0" y="8509"/>
                      <a:pt x="8509" y="0"/>
                      <a:pt x="19050" y="0"/>
                    </a:cubicBezTo>
                    <a:moveTo>
                      <a:pt x="19050" y="38100"/>
                    </a:moveTo>
                    <a:lnTo>
                      <a:pt x="19050" y="19050"/>
                    </a:lnTo>
                    <a:lnTo>
                      <a:pt x="38100" y="19050"/>
                    </a:lnTo>
                    <a:lnTo>
                      <a:pt x="38100" y="5421122"/>
                    </a:lnTo>
                    <a:lnTo>
                      <a:pt x="19050" y="5421122"/>
                    </a:lnTo>
                    <a:lnTo>
                      <a:pt x="19050" y="5402072"/>
                    </a:lnTo>
                    <a:lnTo>
                      <a:pt x="5421122" y="5402072"/>
                    </a:lnTo>
                    <a:lnTo>
                      <a:pt x="5421122" y="5421122"/>
                    </a:lnTo>
                    <a:lnTo>
                      <a:pt x="5402072" y="5421122"/>
                    </a:lnTo>
                    <a:lnTo>
                      <a:pt x="5402072" y="19050"/>
                    </a:lnTo>
                    <a:lnTo>
                      <a:pt x="5421122" y="19050"/>
                    </a:lnTo>
                    <a:lnTo>
                      <a:pt x="5421122" y="38100"/>
                    </a:lnTo>
                    <a:lnTo>
                      <a:pt x="19050" y="38100"/>
                    </a:lnTo>
                    <a:close/>
                  </a:path>
                </a:pathLst>
              </a:custGeom>
              <a:solidFill>
                <a:srgbClr val="000000"/>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TextBox 36">
              <a:extLst>
                <a:ext uri="{FF2B5EF4-FFF2-40B4-BE49-F238E27FC236}">
                  <a16:creationId xmlns:a16="http://schemas.microsoft.com/office/drawing/2014/main" id="{323314FE-AD33-BC01-709C-B891CDA47E70}"/>
                </a:ext>
              </a:extLst>
            </p:cNvPr>
            <p:cNvSpPr txBox="1"/>
            <p:nvPr/>
          </p:nvSpPr>
          <p:spPr>
            <a:xfrm>
              <a:off x="485666" y="2116223"/>
              <a:ext cx="2461823" cy="263983"/>
            </a:xfrm>
            <a:prstGeom prst="rect">
              <a:avLst/>
            </a:prstGeom>
          </p:spPr>
          <p:txBody>
            <a:bodyPr wrap="square" lIns="0" tIns="0" rIns="0" bIns="0" rtlCol="0" anchor="t">
              <a:spAutoFit/>
            </a:bodyPr>
            <a:lstStyle/>
            <a:p>
              <a:pPr marL="0" marR="0" lvl="0" indent="0" algn="l" defTabSz="609630" rtl="0" eaLnBrk="1" fontAlgn="auto" latinLnBrk="0" hangingPunct="1">
                <a:lnSpc>
                  <a:spcPts val="1944"/>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a:ea typeface="+mn-ea"/>
                  <a:cs typeface="+mn-cs"/>
                  <a:sym typeface="Oswald Bold"/>
                </a:rPr>
                <a:t>Hybrid</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73F55E6E-3E84-EEB7-77C1-DD46E14A346D}"/>
                </a:ext>
              </a:extLst>
            </p:cNvPr>
            <p:cNvSpPr txBox="1"/>
            <p:nvPr/>
          </p:nvSpPr>
          <p:spPr>
            <a:xfrm>
              <a:off x="358597" y="2584295"/>
              <a:ext cx="2730383" cy="4011355"/>
            </a:xfrm>
            <a:prstGeom prst="rect">
              <a:avLst/>
            </a:prstGeom>
            <a:noFill/>
          </p:spPr>
          <p:txBody>
            <a:bodyPr wrap="square" lIns="91440" tIns="45720" rIns="91440" bIns="45720" rtlCol="0" anchor="t">
              <a:spAutoFit/>
            </a:bodyPr>
            <a:lstStyle/>
            <a:p>
              <a:pPr lvl="0">
                <a:lnSpc>
                  <a:spcPts val="1600"/>
                </a:lnSpc>
                <a:defRPr/>
              </a:pPr>
              <a:r>
                <a:rPr lang="en-US" sz="1600" dirty="0">
                  <a:latin typeface="Calibri"/>
                </a:rPr>
                <a:t>C</a:t>
              </a:r>
              <a:r>
                <a:rPr kumimoji="0" lang="en-US" sz="1600" i="0" u="none" strike="noStrike" kern="1200" cap="none" spc="0" normalizeH="0" baseline="0" noProof="0" dirty="0" err="1">
                  <a:ln>
                    <a:noFill/>
                  </a:ln>
                  <a:effectLst/>
                  <a:uLnTx/>
                  <a:uFillTx/>
                  <a:latin typeface="Calibri"/>
                  <a:ea typeface="+mn-ea"/>
                  <a:cs typeface="+mn-cs"/>
                </a:rPr>
                <a:t>ombining</a:t>
              </a:r>
              <a:r>
                <a:rPr kumimoji="0" lang="en-US" sz="1600" i="0" u="none" strike="noStrike" kern="1200" cap="none" spc="0" normalizeH="0" baseline="0" noProof="0" dirty="0">
                  <a:ln>
                    <a:noFill/>
                  </a:ln>
                  <a:effectLst/>
                  <a:uLnTx/>
                  <a:uFillTx/>
                  <a:latin typeface="Calibri"/>
                  <a:ea typeface="+mn-ea"/>
                  <a:cs typeface="+mn-cs"/>
                </a:rPr>
                <a:t> the structured planning and governance of Waterfall with the flexibility and iterative execution of Agile.</a:t>
              </a:r>
            </a:p>
            <a:p>
              <a:pPr lvl="0">
                <a:lnSpc>
                  <a:spcPts val="1600"/>
                </a:lnSpc>
                <a:defRPr/>
              </a:pPr>
              <a:endParaRPr lang="en-US" sz="1400" b="1" dirty="0"/>
            </a:p>
            <a:p>
              <a:pPr fontAlgn="t">
                <a:lnSpc>
                  <a:spcPct val="100000"/>
                </a:lnSpc>
                <a:buNone/>
              </a:pPr>
              <a:r>
                <a:rPr lang="en-US" sz="1400" b="1" dirty="0">
                  <a:solidFill>
                    <a:schemeClr val="accent2">
                      <a:lumMod val="75000"/>
                    </a:schemeClr>
                  </a:solidFill>
                </a:rPr>
                <a:t>Research Example:</a:t>
              </a:r>
              <a:endParaRPr lang="en-US" sz="1400" dirty="0">
                <a:solidFill>
                  <a:schemeClr val="accent2">
                    <a:lumMod val="75000"/>
                  </a:schemeClr>
                </a:solidFill>
              </a:endParaRPr>
            </a:p>
            <a:p>
              <a:pPr fontAlgn="t">
                <a:lnSpc>
                  <a:spcPct val="100000"/>
                </a:lnSpc>
                <a:buNone/>
              </a:pPr>
              <a:r>
                <a:rPr lang="en-US" sz="1400" b="1" u="sng" dirty="0">
                  <a:solidFill>
                    <a:schemeClr val="accent2">
                      <a:lumMod val="75000"/>
                    </a:schemeClr>
                  </a:solidFill>
                </a:rPr>
                <a:t>Waterfall</a:t>
              </a:r>
              <a:r>
                <a:rPr lang="en-US" sz="1400" b="1" dirty="0">
                  <a:solidFill>
                    <a:schemeClr val="accent2">
                      <a:lumMod val="75000"/>
                    </a:schemeClr>
                  </a:solidFill>
                </a:rPr>
                <a:t> ---</a:t>
              </a:r>
            </a:p>
            <a:p>
              <a:pPr marL="285750" indent="-285750" fontAlgn="t">
                <a:lnSpc>
                  <a:spcPct val="100000"/>
                </a:lnSpc>
                <a:buFont typeface="Arial" panose="020B0604020202020204" pitchFamily="34" charset="0"/>
                <a:buChar char="•"/>
              </a:pPr>
              <a:r>
                <a:rPr lang="en-US" sz="1400" dirty="0">
                  <a:solidFill>
                    <a:schemeClr val="accent2">
                      <a:lumMod val="75000"/>
                    </a:schemeClr>
                  </a:solidFill>
                </a:rPr>
                <a:t>SOP compliance</a:t>
              </a:r>
            </a:p>
            <a:p>
              <a:pPr marL="285750" indent="-285750" fontAlgn="t">
                <a:lnSpc>
                  <a:spcPct val="100000"/>
                </a:lnSpc>
                <a:buFont typeface="Arial" panose="020B0604020202020204" pitchFamily="34" charset="0"/>
                <a:buChar char="•"/>
              </a:pPr>
              <a:r>
                <a:rPr lang="en-US" sz="1400" dirty="0">
                  <a:solidFill>
                    <a:schemeClr val="accent2">
                      <a:lumMod val="75000"/>
                    </a:schemeClr>
                  </a:solidFill>
                </a:rPr>
                <a:t>Cross-functional project plan </a:t>
              </a:r>
            </a:p>
            <a:p>
              <a:pPr marL="285750" indent="-285750" fontAlgn="t">
                <a:lnSpc>
                  <a:spcPct val="100000"/>
                </a:lnSpc>
                <a:buFont typeface="Arial" panose="020B0604020202020204" pitchFamily="34" charset="0"/>
                <a:buChar char="•"/>
              </a:pPr>
              <a:r>
                <a:rPr lang="en-US" sz="1400" dirty="0">
                  <a:solidFill>
                    <a:schemeClr val="accent2">
                      <a:lumMod val="75000"/>
                    </a:schemeClr>
                  </a:solidFill>
                </a:rPr>
                <a:t>Validated protocol execution</a:t>
              </a:r>
            </a:p>
            <a:p>
              <a:pPr fontAlgn="t">
                <a:lnSpc>
                  <a:spcPct val="100000"/>
                </a:lnSpc>
                <a:buNone/>
              </a:pPr>
              <a:r>
                <a:rPr lang="en-US" sz="1400" b="1" u="sng" dirty="0">
                  <a:solidFill>
                    <a:schemeClr val="accent2">
                      <a:lumMod val="75000"/>
                    </a:schemeClr>
                  </a:solidFill>
                </a:rPr>
                <a:t>Agile/Scrum</a:t>
              </a:r>
              <a:r>
                <a:rPr lang="en-US" sz="1400" b="1" dirty="0">
                  <a:solidFill>
                    <a:schemeClr val="accent2">
                      <a:lumMod val="75000"/>
                    </a:schemeClr>
                  </a:solidFill>
                </a:rPr>
                <a:t> ---</a:t>
              </a:r>
            </a:p>
            <a:p>
              <a:pPr marL="285750" indent="-285750" fontAlgn="t">
                <a:lnSpc>
                  <a:spcPct val="100000"/>
                </a:lnSpc>
                <a:buFont typeface="Arial" panose="020B0604020202020204" pitchFamily="34" charset="0"/>
                <a:buChar char="•"/>
              </a:pPr>
              <a:r>
                <a:rPr lang="en-US" sz="1400" dirty="0">
                  <a:solidFill>
                    <a:schemeClr val="accent2">
                      <a:lumMod val="75000"/>
                    </a:schemeClr>
                  </a:solidFill>
                </a:rPr>
                <a:t>Iterative experimentation</a:t>
              </a:r>
            </a:p>
            <a:p>
              <a:pPr marL="285750" indent="-285750" fontAlgn="t">
                <a:lnSpc>
                  <a:spcPct val="100000"/>
                </a:lnSpc>
                <a:buFont typeface="Arial" panose="020B0604020202020204" pitchFamily="34" charset="0"/>
                <a:buChar char="•"/>
              </a:pPr>
              <a:r>
                <a:rPr lang="en-US" sz="1400" dirty="0">
                  <a:solidFill>
                    <a:schemeClr val="accent2">
                      <a:lumMod val="75000"/>
                    </a:schemeClr>
                  </a:solidFill>
                </a:rPr>
                <a:t>Regular data reviews</a:t>
              </a:r>
            </a:p>
            <a:p>
              <a:pPr marL="285750" indent="-285750" fontAlgn="t">
                <a:lnSpc>
                  <a:spcPct val="100000"/>
                </a:lnSpc>
                <a:buFont typeface="Arial" panose="020B0604020202020204" pitchFamily="34" charset="0"/>
                <a:buChar char="•"/>
              </a:pPr>
              <a:r>
                <a:rPr lang="en-US" sz="1400" dirty="0">
                  <a:solidFill>
                    <a:schemeClr val="accent2">
                      <a:lumMod val="75000"/>
                    </a:schemeClr>
                  </a:solidFill>
                </a:rPr>
                <a:t>Adjust priorities based on results</a:t>
              </a:r>
            </a:p>
            <a:p>
              <a:pPr fontAlgn="t">
                <a:lnSpc>
                  <a:spcPct val="100000"/>
                </a:lnSpc>
                <a:buNone/>
              </a:pPr>
              <a:endParaRPr lang="en-US" sz="1600" dirty="0">
                <a:solidFill>
                  <a:schemeClr val="accent2">
                    <a:lumMod val="75000"/>
                  </a:schemeClr>
                </a:solidFill>
              </a:endParaRPr>
            </a:p>
            <a:p>
              <a:pPr fontAlgn="t">
                <a:lnSpc>
                  <a:spcPct val="100000"/>
                </a:lnSpc>
                <a:buNone/>
              </a:pPr>
              <a:r>
                <a:rPr lang="en-US" sz="1600" dirty="0"/>
                <a:t>Hybrid = Fixed milestones + Flexible execution</a:t>
              </a:r>
            </a:p>
            <a:p>
              <a:pPr fontAlgn="t">
                <a:lnSpc>
                  <a:spcPct val="100000"/>
                </a:lnSpc>
                <a:buNone/>
              </a:pPr>
              <a:endParaRPr lang="en-US" sz="1400" dirty="0">
                <a:solidFill>
                  <a:schemeClr val="accent2">
                    <a:lumMod val="60000"/>
                    <a:lumOff val="40000"/>
                  </a:schemeClr>
                </a:solidFill>
              </a:endParaRPr>
            </a:p>
          </p:txBody>
        </p:sp>
      </p:grpSp>
    </p:spTree>
    <p:extLst>
      <p:ext uri="{BB962C8B-B14F-4D97-AF65-F5344CB8AC3E}">
        <p14:creationId xmlns:p14="http://schemas.microsoft.com/office/powerpoint/2010/main" val="632074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45F8A-3206-00CB-3CD6-45187237ED56}"/>
            </a:ext>
          </a:extLst>
        </p:cNvPr>
        <p:cNvGrpSpPr/>
        <p:nvPr/>
      </p:nvGrpSpPr>
      <p:grpSpPr>
        <a:xfrm>
          <a:off x="0" y="0"/>
          <a:ext cx="0" cy="0"/>
          <a:chOff x="0" y="0"/>
          <a:chExt cx="0" cy="0"/>
        </a:xfrm>
      </p:grpSpPr>
      <p:grpSp>
        <p:nvGrpSpPr>
          <p:cNvPr id="4" name="Group 4">
            <a:extLst>
              <a:ext uri="{FF2B5EF4-FFF2-40B4-BE49-F238E27FC236}">
                <a16:creationId xmlns:a16="http://schemas.microsoft.com/office/drawing/2014/main" id="{C820205F-F7D9-5E58-F78E-65D6D011172F}"/>
              </a:ext>
            </a:extLst>
          </p:cNvPr>
          <p:cNvGrpSpPr/>
          <p:nvPr/>
        </p:nvGrpSpPr>
        <p:grpSpPr>
          <a:xfrm>
            <a:off x="320713" y="1513105"/>
            <a:ext cx="5695501" cy="5045884"/>
            <a:chOff x="0" y="0"/>
            <a:chExt cx="5440172" cy="5440172"/>
          </a:xfrm>
        </p:grpSpPr>
        <p:sp>
          <p:nvSpPr>
            <p:cNvPr id="5" name="Freeform 5">
              <a:extLst>
                <a:ext uri="{FF2B5EF4-FFF2-40B4-BE49-F238E27FC236}">
                  <a16:creationId xmlns:a16="http://schemas.microsoft.com/office/drawing/2014/main" id="{EE975F20-0AF5-03B6-3315-ADEFC8F32A9C}"/>
                </a:ext>
              </a:extLst>
            </p:cNvPr>
            <p:cNvSpPr/>
            <p:nvPr/>
          </p:nvSpPr>
          <p:spPr>
            <a:xfrm>
              <a:off x="19050" y="19050"/>
              <a:ext cx="5402072" cy="5402072"/>
            </a:xfrm>
            <a:custGeom>
              <a:avLst/>
              <a:gdLst/>
              <a:ahLst/>
              <a:cxnLst/>
              <a:rect l="l" t="t" r="r" b="b"/>
              <a:pathLst>
                <a:path w="5402072" h="5402072">
                  <a:moveTo>
                    <a:pt x="0" y="0"/>
                  </a:moveTo>
                  <a:lnTo>
                    <a:pt x="5402072" y="0"/>
                  </a:lnTo>
                  <a:lnTo>
                    <a:pt x="5402072" y="5402072"/>
                  </a:lnTo>
                  <a:lnTo>
                    <a:pt x="0" y="5402072"/>
                  </a:ln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932F3ED6-5669-5F3C-B848-A02A776A77A5}"/>
                </a:ext>
              </a:extLst>
            </p:cNvPr>
            <p:cNvSpPr/>
            <p:nvPr/>
          </p:nvSpPr>
          <p:spPr>
            <a:xfrm>
              <a:off x="0" y="0"/>
              <a:ext cx="5440172" cy="5440172"/>
            </a:xfrm>
            <a:custGeom>
              <a:avLst/>
              <a:gdLst/>
              <a:ahLst/>
              <a:cxnLst/>
              <a:rect l="l" t="t" r="r" b="b"/>
              <a:pathLst>
                <a:path w="5440172" h="5440172">
                  <a:moveTo>
                    <a:pt x="19050" y="0"/>
                  </a:moveTo>
                  <a:lnTo>
                    <a:pt x="5421122" y="0"/>
                  </a:lnTo>
                  <a:cubicBezTo>
                    <a:pt x="5431663" y="0"/>
                    <a:pt x="5440172" y="8509"/>
                    <a:pt x="5440172" y="19050"/>
                  </a:cubicBezTo>
                  <a:lnTo>
                    <a:pt x="5440172" y="5421122"/>
                  </a:lnTo>
                  <a:cubicBezTo>
                    <a:pt x="5440172" y="5431663"/>
                    <a:pt x="5431663" y="5440172"/>
                    <a:pt x="5421122" y="5440172"/>
                  </a:cubicBezTo>
                  <a:lnTo>
                    <a:pt x="19050" y="5440172"/>
                  </a:lnTo>
                  <a:cubicBezTo>
                    <a:pt x="8509" y="5440172"/>
                    <a:pt x="0" y="5431663"/>
                    <a:pt x="0" y="5421122"/>
                  </a:cubicBezTo>
                  <a:lnTo>
                    <a:pt x="0" y="19050"/>
                  </a:lnTo>
                  <a:cubicBezTo>
                    <a:pt x="0" y="8509"/>
                    <a:pt x="8509" y="0"/>
                    <a:pt x="19050" y="0"/>
                  </a:cubicBezTo>
                  <a:moveTo>
                    <a:pt x="19050" y="38100"/>
                  </a:moveTo>
                  <a:lnTo>
                    <a:pt x="19050" y="19050"/>
                  </a:lnTo>
                  <a:lnTo>
                    <a:pt x="38100" y="19050"/>
                  </a:lnTo>
                  <a:lnTo>
                    <a:pt x="38100" y="5421122"/>
                  </a:lnTo>
                  <a:lnTo>
                    <a:pt x="19050" y="5421122"/>
                  </a:lnTo>
                  <a:lnTo>
                    <a:pt x="19050" y="5402072"/>
                  </a:lnTo>
                  <a:lnTo>
                    <a:pt x="5421122" y="5402072"/>
                  </a:lnTo>
                  <a:lnTo>
                    <a:pt x="5421122" y="5421122"/>
                  </a:lnTo>
                  <a:lnTo>
                    <a:pt x="5402072" y="5421122"/>
                  </a:lnTo>
                  <a:lnTo>
                    <a:pt x="5402072" y="19050"/>
                  </a:lnTo>
                  <a:lnTo>
                    <a:pt x="5421122" y="19050"/>
                  </a:lnTo>
                  <a:lnTo>
                    <a:pt x="5421122" y="38100"/>
                  </a:lnTo>
                  <a:lnTo>
                    <a:pt x="19050" y="38100"/>
                  </a:lnTo>
                  <a:close/>
                </a:path>
              </a:pathLst>
            </a:custGeom>
            <a:solidFill>
              <a:srgbClr val="000000"/>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7" name="Group 7">
            <a:extLst>
              <a:ext uri="{FF2B5EF4-FFF2-40B4-BE49-F238E27FC236}">
                <a16:creationId xmlns:a16="http://schemas.microsoft.com/office/drawing/2014/main" id="{1D39C2F5-0C46-442B-699E-DA7D3C5F0CF5}"/>
              </a:ext>
            </a:extLst>
          </p:cNvPr>
          <p:cNvGrpSpPr/>
          <p:nvPr/>
        </p:nvGrpSpPr>
        <p:grpSpPr>
          <a:xfrm>
            <a:off x="6169694" y="1513105"/>
            <a:ext cx="5701592" cy="5045884"/>
            <a:chOff x="0" y="0"/>
            <a:chExt cx="5440172" cy="5440172"/>
          </a:xfrm>
        </p:grpSpPr>
        <p:sp>
          <p:nvSpPr>
            <p:cNvPr id="8" name="Freeform 8">
              <a:extLst>
                <a:ext uri="{FF2B5EF4-FFF2-40B4-BE49-F238E27FC236}">
                  <a16:creationId xmlns:a16="http://schemas.microsoft.com/office/drawing/2014/main" id="{8460B21F-ED85-966F-A39C-71AA807BB0CE}"/>
                </a:ext>
              </a:extLst>
            </p:cNvPr>
            <p:cNvSpPr/>
            <p:nvPr/>
          </p:nvSpPr>
          <p:spPr>
            <a:xfrm>
              <a:off x="19050" y="19050"/>
              <a:ext cx="5402072" cy="5402072"/>
            </a:xfrm>
            <a:custGeom>
              <a:avLst/>
              <a:gdLst/>
              <a:ahLst/>
              <a:cxnLst/>
              <a:rect l="l" t="t" r="r" b="b"/>
              <a:pathLst>
                <a:path w="5402072" h="5402072">
                  <a:moveTo>
                    <a:pt x="0" y="0"/>
                  </a:moveTo>
                  <a:lnTo>
                    <a:pt x="5402072" y="0"/>
                  </a:lnTo>
                  <a:lnTo>
                    <a:pt x="5402072" y="5402072"/>
                  </a:lnTo>
                  <a:lnTo>
                    <a:pt x="0" y="5402072"/>
                  </a:ln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Freeform 9">
              <a:extLst>
                <a:ext uri="{FF2B5EF4-FFF2-40B4-BE49-F238E27FC236}">
                  <a16:creationId xmlns:a16="http://schemas.microsoft.com/office/drawing/2014/main" id="{CABECC96-30E7-036F-DBE0-94547D88BA29}"/>
                </a:ext>
              </a:extLst>
            </p:cNvPr>
            <p:cNvSpPr/>
            <p:nvPr/>
          </p:nvSpPr>
          <p:spPr>
            <a:xfrm>
              <a:off x="0" y="0"/>
              <a:ext cx="5440172" cy="5440172"/>
            </a:xfrm>
            <a:custGeom>
              <a:avLst/>
              <a:gdLst/>
              <a:ahLst/>
              <a:cxnLst/>
              <a:rect l="l" t="t" r="r" b="b"/>
              <a:pathLst>
                <a:path w="5440172" h="5440172">
                  <a:moveTo>
                    <a:pt x="19050" y="0"/>
                  </a:moveTo>
                  <a:lnTo>
                    <a:pt x="5421122" y="0"/>
                  </a:lnTo>
                  <a:cubicBezTo>
                    <a:pt x="5431663" y="0"/>
                    <a:pt x="5440172" y="8509"/>
                    <a:pt x="5440172" y="19050"/>
                  </a:cubicBezTo>
                  <a:lnTo>
                    <a:pt x="5440172" y="5421122"/>
                  </a:lnTo>
                  <a:cubicBezTo>
                    <a:pt x="5440172" y="5431663"/>
                    <a:pt x="5431663" y="5440172"/>
                    <a:pt x="5421122" y="5440172"/>
                  </a:cubicBezTo>
                  <a:lnTo>
                    <a:pt x="19050" y="5440172"/>
                  </a:lnTo>
                  <a:cubicBezTo>
                    <a:pt x="8509" y="5440172"/>
                    <a:pt x="0" y="5431663"/>
                    <a:pt x="0" y="5421122"/>
                  </a:cubicBezTo>
                  <a:lnTo>
                    <a:pt x="0" y="19050"/>
                  </a:lnTo>
                  <a:cubicBezTo>
                    <a:pt x="0" y="8509"/>
                    <a:pt x="8509" y="0"/>
                    <a:pt x="19050" y="0"/>
                  </a:cubicBezTo>
                  <a:moveTo>
                    <a:pt x="19050" y="38100"/>
                  </a:moveTo>
                  <a:lnTo>
                    <a:pt x="19050" y="19050"/>
                  </a:lnTo>
                  <a:lnTo>
                    <a:pt x="38100" y="19050"/>
                  </a:lnTo>
                  <a:lnTo>
                    <a:pt x="38100" y="5421122"/>
                  </a:lnTo>
                  <a:lnTo>
                    <a:pt x="19050" y="5421122"/>
                  </a:lnTo>
                  <a:lnTo>
                    <a:pt x="19050" y="5402072"/>
                  </a:lnTo>
                  <a:lnTo>
                    <a:pt x="5421122" y="5402072"/>
                  </a:lnTo>
                  <a:lnTo>
                    <a:pt x="5421122" y="5421122"/>
                  </a:lnTo>
                  <a:lnTo>
                    <a:pt x="5402072" y="5421122"/>
                  </a:lnTo>
                  <a:lnTo>
                    <a:pt x="5402072" y="19050"/>
                  </a:lnTo>
                  <a:lnTo>
                    <a:pt x="5421122" y="19050"/>
                  </a:lnTo>
                  <a:lnTo>
                    <a:pt x="5421122" y="38100"/>
                  </a:lnTo>
                  <a:lnTo>
                    <a:pt x="19050" y="38100"/>
                  </a:lnTo>
                  <a:close/>
                </a:path>
              </a:pathLst>
            </a:custGeom>
            <a:solidFill>
              <a:srgbClr val="000000"/>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20" name="Freeform 20">
            <a:extLst>
              <a:ext uri="{FF2B5EF4-FFF2-40B4-BE49-F238E27FC236}">
                <a16:creationId xmlns:a16="http://schemas.microsoft.com/office/drawing/2014/main" id="{50271CB0-F2B3-C30E-D636-EB3F4EA27FA8}"/>
              </a:ext>
            </a:extLst>
          </p:cNvPr>
          <p:cNvSpPr/>
          <p:nvPr/>
        </p:nvSpPr>
        <p:spPr>
          <a:xfrm>
            <a:off x="9072903" y="1890797"/>
            <a:ext cx="2701036" cy="4646016"/>
          </a:xfrm>
          <a:custGeom>
            <a:avLst/>
            <a:gdLst/>
            <a:ahLst/>
            <a:cxnLst/>
            <a:rect l="l" t="t" r="r" b="b"/>
            <a:pathLst>
              <a:path w="5402072" h="5402072">
                <a:moveTo>
                  <a:pt x="0" y="0"/>
                </a:moveTo>
                <a:lnTo>
                  <a:pt x="5402072" y="0"/>
                </a:lnTo>
                <a:lnTo>
                  <a:pt x="5402072" y="5402072"/>
                </a:lnTo>
                <a:lnTo>
                  <a:pt x="0" y="5402072"/>
                </a:ln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44" name="TextBox 44">
            <a:extLst>
              <a:ext uri="{FF2B5EF4-FFF2-40B4-BE49-F238E27FC236}">
                <a16:creationId xmlns:a16="http://schemas.microsoft.com/office/drawing/2014/main" id="{DB4CDA20-1239-FAF7-6BF0-216E7FCA2291}"/>
              </a:ext>
            </a:extLst>
          </p:cNvPr>
          <p:cNvSpPr txBox="1"/>
          <p:nvPr/>
        </p:nvSpPr>
        <p:spPr>
          <a:xfrm>
            <a:off x="288530" y="335101"/>
            <a:ext cx="10107452" cy="677108"/>
          </a:xfrm>
          <a:prstGeom prst="rect">
            <a:avLst/>
          </a:prstGeom>
        </p:spPr>
        <p:txBody>
          <a:bodyPr wrap="square" lIns="0" tIns="0" rIns="0" bIns="0" rtlCol="0" anchor="t">
            <a:spAutoFit/>
          </a:bodyPr>
          <a:lstStyle/>
          <a:p>
            <a:pPr fontAlgn="t">
              <a:lnSpc>
                <a:spcPct val="100000"/>
              </a:lnSpc>
              <a:buNone/>
            </a:pPr>
            <a:r>
              <a:rPr lang="en-US" sz="4400" b="1" dirty="0"/>
              <a:t>Essential PM Concepts</a:t>
            </a:r>
          </a:p>
        </p:txBody>
      </p:sp>
      <p:sp>
        <p:nvSpPr>
          <p:cNvPr id="15" name="TextBox 36">
            <a:extLst>
              <a:ext uri="{FF2B5EF4-FFF2-40B4-BE49-F238E27FC236}">
                <a16:creationId xmlns:a16="http://schemas.microsoft.com/office/drawing/2014/main" id="{BDE9F93C-3805-CD19-7D4A-33E60060DF7D}"/>
              </a:ext>
            </a:extLst>
          </p:cNvPr>
          <p:cNvSpPr txBox="1"/>
          <p:nvPr/>
        </p:nvSpPr>
        <p:spPr>
          <a:xfrm>
            <a:off x="504401" y="1599463"/>
            <a:ext cx="2461823" cy="369332"/>
          </a:xfrm>
          <a:prstGeom prst="rect">
            <a:avLst/>
          </a:prstGeom>
        </p:spPr>
        <p:txBody>
          <a:bodyPr wrap="square" lIns="0" tIns="0" rIns="0" bIns="0" rtlCol="0" anchor="t">
            <a:spAutoFit/>
          </a:bodyPr>
          <a:lstStyle/>
          <a:p>
            <a:pPr fontAlgn="t">
              <a:lnSpc>
                <a:spcPct val="100000"/>
              </a:lnSpc>
              <a:buNone/>
            </a:pPr>
            <a:r>
              <a:rPr lang="en-US" sz="2400" b="1" dirty="0"/>
              <a:t>Critical Path</a:t>
            </a:r>
            <a:endParaRPr lang="en-US" sz="2400" dirty="0"/>
          </a:p>
        </p:txBody>
      </p:sp>
      <p:sp>
        <p:nvSpPr>
          <p:cNvPr id="23" name="TextBox 22">
            <a:extLst>
              <a:ext uri="{FF2B5EF4-FFF2-40B4-BE49-F238E27FC236}">
                <a16:creationId xmlns:a16="http://schemas.microsoft.com/office/drawing/2014/main" id="{F3A024B4-ABF3-79BE-DE60-247571EB7E0B}"/>
              </a:ext>
            </a:extLst>
          </p:cNvPr>
          <p:cNvSpPr txBox="1"/>
          <p:nvPr/>
        </p:nvSpPr>
        <p:spPr>
          <a:xfrm>
            <a:off x="504401" y="2053390"/>
            <a:ext cx="5229649" cy="4339650"/>
          </a:xfrm>
          <a:prstGeom prst="rect">
            <a:avLst/>
          </a:prstGeom>
          <a:noFill/>
        </p:spPr>
        <p:txBody>
          <a:bodyPr wrap="square" lIns="91440" tIns="45720" rIns="91440" bIns="45720" rtlCol="0" anchor="t">
            <a:spAutoFit/>
          </a:bodyPr>
          <a:lstStyle/>
          <a:p>
            <a:r>
              <a:rPr lang="en-US" dirty="0"/>
              <a:t>The sequence of tasks that determines the minimum project duration. </a:t>
            </a:r>
          </a:p>
          <a:p>
            <a:pPr fontAlgn="t">
              <a:buNone/>
            </a:pPr>
            <a:endParaRPr lang="en-US" dirty="0"/>
          </a:p>
          <a:p>
            <a:pPr fontAlgn="t">
              <a:buNone/>
            </a:pPr>
            <a:r>
              <a:rPr lang="en-US" sz="1600" b="1" dirty="0">
                <a:solidFill>
                  <a:schemeClr val="accent2">
                    <a:lumMod val="75000"/>
                  </a:schemeClr>
                </a:solidFill>
              </a:rPr>
              <a:t>Research Example:</a:t>
            </a:r>
            <a:endParaRPr lang="en-US" sz="1600" dirty="0">
              <a:solidFill>
                <a:schemeClr val="accent2">
                  <a:lumMod val="75000"/>
                </a:schemeClr>
              </a:solidFill>
            </a:endParaRPr>
          </a:p>
          <a:p>
            <a:pPr fontAlgn="t">
              <a:buNone/>
            </a:pPr>
            <a:r>
              <a:rPr lang="en-US" sz="1600" dirty="0">
                <a:solidFill>
                  <a:schemeClr val="accent2">
                    <a:lumMod val="75000"/>
                  </a:schemeClr>
                </a:solidFill>
              </a:rPr>
              <a:t>You cannot:</a:t>
            </a:r>
          </a:p>
          <a:p>
            <a:pPr marL="342900" indent="-342900" fontAlgn="t">
              <a:buFont typeface="+mj-lt"/>
              <a:buAutoNum type="arabicPeriod"/>
            </a:pPr>
            <a:r>
              <a:rPr lang="en-US" sz="1600" dirty="0">
                <a:solidFill>
                  <a:schemeClr val="accent2">
                    <a:lumMod val="75000"/>
                  </a:schemeClr>
                </a:solidFill>
              </a:rPr>
              <a:t>Start animal studies;</a:t>
            </a:r>
          </a:p>
          <a:p>
            <a:pPr marL="342900" indent="-342900" fontAlgn="t">
              <a:buFont typeface="+mj-lt"/>
              <a:buAutoNum type="arabicPeriod"/>
            </a:pPr>
            <a:r>
              <a:rPr lang="en-US" sz="1600" dirty="0">
                <a:solidFill>
                  <a:schemeClr val="accent2">
                    <a:lumMod val="75000"/>
                  </a:schemeClr>
                </a:solidFill>
              </a:rPr>
              <a:t>Until formulation is finalized;</a:t>
            </a:r>
          </a:p>
          <a:p>
            <a:pPr marL="342900" indent="-342900" fontAlgn="t">
              <a:buFont typeface="+mj-lt"/>
              <a:buAutoNum type="arabicPeriod"/>
            </a:pPr>
            <a:r>
              <a:rPr lang="en-US" sz="1600" dirty="0">
                <a:solidFill>
                  <a:schemeClr val="accent2">
                    <a:lumMod val="75000"/>
                  </a:schemeClr>
                </a:solidFill>
              </a:rPr>
              <a:t>Which cannot happen until analytical methods are validated</a:t>
            </a:r>
          </a:p>
          <a:p>
            <a:pPr fontAlgn="t">
              <a:buNone/>
            </a:pPr>
            <a:r>
              <a:rPr lang="en-US" sz="1600" dirty="0">
                <a:solidFill>
                  <a:schemeClr val="accent2">
                    <a:lumMod val="75000"/>
                  </a:schemeClr>
                </a:solidFill>
              </a:rPr>
              <a:t>If assay validation is delayed, the whole study slips.</a:t>
            </a:r>
          </a:p>
          <a:p>
            <a:pPr fontAlgn="t">
              <a:buNone/>
            </a:pPr>
            <a:endParaRPr lang="en-US" sz="1600" dirty="0"/>
          </a:p>
          <a:p>
            <a:pPr fontAlgn="t">
              <a:lnSpc>
                <a:spcPct val="100000"/>
              </a:lnSpc>
              <a:buNone/>
            </a:pPr>
            <a:r>
              <a:rPr lang="en-US" sz="1600" b="1" dirty="0"/>
              <a:t>PMs evaluates:</a:t>
            </a:r>
            <a:endParaRPr lang="en-US" sz="1600" dirty="0"/>
          </a:p>
          <a:p>
            <a:pPr marL="342900" lvl="0" indent="-342900" fontAlgn="t">
              <a:lnSpc>
                <a:spcPct val="100000"/>
              </a:lnSpc>
              <a:buFont typeface="Arial" panose="020B0604020202020204" pitchFamily="34" charset="0"/>
              <a:buChar char="•"/>
            </a:pPr>
            <a:r>
              <a:rPr lang="en-US" sz="1600" dirty="0"/>
              <a:t>Task dependencies</a:t>
            </a:r>
          </a:p>
          <a:p>
            <a:pPr marL="342900" lvl="0" indent="-342900" fontAlgn="t">
              <a:lnSpc>
                <a:spcPct val="100000"/>
              </a:lnSpc>
              <a:buFont typeface="Arial" panose="020B0604020202020204" pitchFamily="34" charset="0"/>
              <a:buChar char="•"/>
            </a:pPr>
            <a:r>
              <a:rPr lang="en-US" sz="1600" dirty="0"/>
              <a:t>Schedule bottlenecks</a:t>
            </a:r>
          </a:p>
          <a:p>
            <a:pPr marL="342900" lvl="0" indent="-342900" fontAlgn="t">
              <a:lnSpc>
                <a:spcPct val="100000"/>
              </a:lnSpc>
              <a:buFont typeface="Arial" panose="020B0604020202020204" pitchFamily="34" charset="0"/>
              <a:buChar char="•"/>
            </a:pPr>
            <a:r>
              <a:rPr lang="en-US" sz="1600" dirty="0"/>
              <a:t>Activities with zero schedule flexibility</a:t>
            </a:r>
          </a:p>
          <a:p>
            <a:pPr marL="342900" lvl="0" indent="-342900" fontAlgn="t">
              <a:lnSpc>
                <a:spcPct val="100000"/>
              </a:lnSpc>
              <a:buFont typeface="Arial" panose="020B0604020202020204" pitchFamily="34" charset="0"/>
              <a:buChar char="•"/>
            </a:pPr>
            <a:r>
              <a:rPr lang="en-US" sz="1600" dirty="0"/>
              <a:t>Impact of delays on project completion</a:t>
            </a:r>
          </a:p>
          <a:p>
            <a:pPr fontAlgn="t">
              <a:buNone/>
            </a:pPr>
            <a:endParaRPr lang="en-US" sz="1400" dirty="0"/>
          </a:p>
        </p:txBody>
      </p:sp>
      <p:sp>
        <p:nvSpPr>
          <p:cNvPr id="46" name="TextBox 36">
            <a:extLst>
              <a:ext uri="{FF2B5EF4-FFF2-40B4-BE49-F238E27FC236}">
                <a16:creationId xmlns:a16="http://schemas.microsoft.com/office/drawing/2014/main" id="{BDD95B1C-8D24-2B7E-2696-3BC7815FA434}"/>
              </a:ext>
            </a:extLst>
          </p:cNvPr>
          <p:cNvSpPr txBox="1"/>
          <p:nvPr/>
        </p:nvSpPr>
        <p:spPr>
          <a:xfrm>
            <a:off x="6383008" y="1704812"/>
            <a:ext cx="2308032" cy="263983"/>
          </a:xfrm>
          <a:prstGeom prst="rect">
            <a:avLst/>
          </a:prstGeom>
        </p:spPr>
        <p:txBody>
          <a:bodyPr wrap="square" lIns="0" tIns="0" rIns="0" bIns="0" rtlCol="0" anchor="t">
            <a:spAutoFit/>
          </a:bodyPr>
          <a:lstStyle/>
          <a:p>
            <a:pPr marL="0" marR="0" lvl="0" indent="0" algn="l" defTabSz="609630" rtl="0" eaLnBrk="1" fontAlgn="auto" latinLnBrk="0" hangingPunct="1">
              <a:lnSpc>
                <a:spcPts val="1944"/>
              </a:lnSpc>
              <a:spcBef>
                <a:spcPts val="0"/>
              </a:spcBef>
              <a:spcAft>
                <a:spcPts val="0"/>
              </a:spcAft>
              <a:buClrTx/>
              <a:buSzTx/>
              <a:buFontTx/>
              <a:buNone/>
              <a:tabLst/>
              <a:defRPr/>
            </a:pPr>
            <a:r>
              <a:rPr lang="en-US" sz="2400" b="1" dirty="0">
                <a:solidFill>
                  <a:srgbClr val="000000"/>
                </a:solidFill>
                <a:latin typeface="Calibri"/>
                <a:ea typeface="Oswald Bold"/>
                <a:cs typeface="Oswald Bold"/>
                <a:sym typeface="Oswald Bold"/>
              </a:rPr>
              <a:t>Change Control</a:t>
            </a:r>
            <a:endParaRPr kumimoji="0" lang="en-US" sz="2400" b="1" i="0" u="none" strike="noStrike" kern="1200" cap="none" spc="0" normalizeH="0" baseline="0" noProof="0" dirty="0">
              <a:ln>
                <a:noFill/>
              </a:ln>
              <a:solidFill>
                <a:srgbClr val="000000"/>
              </a:solidFill>
              <a:effectLst/>
              <a:uLnTx/>
              <a:uFillTx/>
              <a:latin typeface="Calibri"/>
              <a:ea typeface="Oswald Bold"/>
              <a:cs typeface="Oswald Bold"/>
              <a:sym typeface="Oswald Bold"/>
            </a:endParaRPr>
          </a:p>
        </p:txBody>
      </p:sp>
      <p:sp>
        <p:nvSpPr>
          <p:cNvPr id="50" name="TextBox 49">
            <a:extLst>
              <a:ext uri="{FF2B5EF4-FFF2-40B4-BE49-F238E27FC236}">
                <a16:creationId xmlns:a16="http://schemas.microsoft.com/office/drawing/2014/main" id="{7DA655CF-2C5A-DBA7-9875-884ED1D2DECD}"/>
              </a:ext>
            </a:extLst>
          </p:cNvPr>
          <p:cNvSpPr txBox="1"/>
          <p:nvPr/>
        </p:nvSpPr>
        <p:spPr>
          <a:xfrm>
            <a:off x="6718058" y="2053390"/>
            <a:ext cx="4765281" cy="4401205"/>
          </a:xfrm>
          <a:prstGeom prst="rect">
            <a:avLst/>
          </a:prstGeom>
          <a:noFill/>
        </p:spPr>
        <p:txBody>
          <a:bodyPr wrap="square" rtlCol="0">
            <a:spAutoFit/>
          </a:bodyPr>
          <a:lstStyle/>
          <a:p>
            <a:r>
              <a:rPr lang="en-US" dirty="0"/>
              <a:t>Formal process for evaluating and approving changes to project scope, schedule, or resources.</a:t>
            </a:r>
          </a:p>
          <a:p>
            <a:pPr fontAlgn="t">
              <a:buNone/>
            </a:pPr>
            <a:endParaRPr lang="en-US" b="1" dirty="0"/>
          </a:p>
          <a:p>
            <a:pPr fontAlgn="t">
              <a:buNone/>
            </a:pPr>
            <a:r>
              <a:rPr lang="en-US" sz="1600" b="1" dirty="0">
                <a:solidFill>
                  <a:schemeClr val="accent2">
                    <a:lumMod val="75000"/>
                  </a:schemeClr>
                </a:solidFill>
              </a:rPr>
              <a:t>Research Example:</a:t>
            </a:r>
            <a:endParaRPr lang="en-US" sz="1600" dirty="0">
              <a:solidFill>
                <a:schemeClr val="accent2">
                  <a:lumMod val="75000"/>
                </a:schemeClr>
              </a:solidFill>
            </a:endParaRPr>
          </a:p>
          <a:p>
            <a:pPr fontAlgn="t">
              <a:buNone/>
            </a:pPr>
            <a:r>
              <a:rPr lang="en-US" sz="1600" dirty="0">
                <a:solidFill>
                  <a:schemeClr val="accent2">
                    <a:lumMod val="75000"/>
                  </a:schemeClr>
                </a:solidFill>
              </a:rPr>
              <a:t>Halfway through a program, management requests:</a:t>
            </a:r>
          </a:p>
          <a:p>
            <a:pPr marL="342900" indent="-342900" fontAlgn="t">
              <a:buFont typeface="Arial" panose="020B0604020202020204" pitchFamily="34" charset="0"/>
              <a:buChar char="•"/>
            </a:pPr>
            <a:r>
              <a:rPr lang="en-US" sz="1600" dirty="0">
                <a:solidFill>
                  <a:schemeClr val="accent2">
                    <a:lumMod val="75000"/>
                  </a:schemeClr>
                </a:solidFill>
              </a:rPr>
              <a:t>Additional animal species</a:t>
            </a:r>
          </a:p>
          <a:p>
            <a:pPr marL="342900" indent="-342900" fontAlgn="t">
              <a:buFont typeface="Arial" panose="020B0604020202020204" pitchFamily="34" charset="0"/>
              <a:buChar char="•"/>
            </a:pPr>
            <a:r>
              <a:rPr lang="en-US" sz="1600" dirty="0">
                <a:solidFill>
                  <a:schemeClr val="accent2">
                    <a:lumMod val="75000"/>
                  </a:schemeClr>
                </a:solidFill>
              </a:rPr>
              <a:t>New biomarker testing</a:t>
            </a:r>
          </a:p>
          <a:p>
            <a:pPr marL="342900" indent="-342900" fontAlgn="t">
              <a:buFont typeface="Arial" panose="020B0604020202020204" pitchFamily="34" charset="0"/>
              <a:buChar char="•"/>
            </a:pPr>
            <a:endParaRPr lang="en-US" sz="1600" dirty="0"/>
          </a:p>
          <a:p>
            <a:pPr marL="342900" indent="-342900" fontAlgn="t">
              <a:buFont typeface="Arial" panose="020B0604020202020204" pitchFamily="34" charset="0"/>
              <a:buChar char="•"/>
            </a:pPr>
            <a:endParaRPr lang="en-US" sz="1600" dirty="0"/>
          </a:p>
          <a:p>
            <a:pPr marL="342900" indent="-342900" fontAlgn="t">
              <a:buFont typeface="Arial" panose="020B0604020202020204" pitchFamily="34" charset="0"/>
              <a:buChar char="•"/>
            </a:pPr>
            <a:endParaRPr lang="en-US" sz="1600" dirty="0"/>
          </a:p>
          <a:p>
            <a:pPr marL="342900" indent="-342900" fontAlgn="t">
              <a:buFont typeface="Arial" panose="020B0604020202020204" pitchFamily="34" charset="0"/>
              <a:buChar char="•"/>
            </a:pPr>
            <a:endParaRPr lang="en-US" sz="1600" dirty="0"/>
          </a:p>
          <a:p>
            <a:pPr fontAlgn="t">
              <a:buNone/>
            </a:pPr>
            <a:r>
              <a:rPr lang="en-US" sz="1600" b="1" dirty="0"/>
              <a:t>PM evaluates:</a:t>
            </a:r>
          </a:p>
          <a:p>
            <a:pPr marL="342900" indent="-342900" fontAlgn="t">
              <a:buFont typeface="Arial" panose="020B0604020202020204" pitchFamily="34" charset="0"/>
              <a:buChar char="•"/>
            </a:pPr>
            <a:r>
              <a:rPr lang="en-US" sz="1600" dirty="0"/>
              <a:t>Cost</a:t>
            </a:r>
          </a:p>
          <a:p>
            <a:pPr marL="342900" indent="-342900" fontAlgn="t">
              <a:buFont typeface="Arial" panose="020B0604020202020204" pitchFamily="34" charset="0"/>
              <a:buChar char="•"/>
            </a:pPr>
            <a:r>
              <a:rPr lang="en-US" sz="1600" dirty="0"/>
              <a:t>Timeline impact</a:t>
            </a:r>
          </a:p>
          <a:p>
            <a:pPr marL="342900" indent="-342900" fontAlgn="t">
              <a:buFont typeface="Arial" panose="020B0604020202020204" pitchFamily="34" charset="0"/>
              <a:buChar char="•"/>
            </a:pPr>
            <a:r>
              <a:rPr lang="en-US" sz="1600" dirty="0"/>
              <a:t>Resource requirements</a:t>
            </a:r>
          </a:p>
          <a:p>
            <a:pPr fontAlgn="t">
              <a:buNone/>
            </a:pPr>
            <a:r>
              <a:rPr lang="en-US" sz="1600" dirty="0"/>
              <a:t>before approving the change.</a:t>
            </a:r>
          </a:p>
          <a:p>
            <a:pPr marL="228600" indent="-228600">
              <a:buFont typeface="Arial" panose="020B0604020202020204" pitchFamily="34" charset="0"/>
              <a:buChar char="•"/>
            </a:pPr>
            <a:endParaRPr lang="en-US" dirty="0"/>
          </a:p>
        </p:txBody>
      </p:sp>
      <p:pic>
        <p:nvPicPr>
          <p:cNvPr id="3" name="Picture 2">
            <a:extLst>
              <a:ext uri="{FF2B5EF4-FFF2-40B4-BE49-F238E27FC236}">
                <a16:creationId xmlns:a16="http://schemas.microsoft.com/office/drawing/2014/main" id="{A5DE1EB4-FA7A-04AC-DE50-ED7658CB8511}"/>
              </a:ext>
            </a:extLst>
          </p:cNvPr>
          <p:cNvPicPr>
            <a:picLocks noChangeAspect="1"/>
          </p:cNvPicPr>
          <p:nvPr/>
        </p:nvPicPr>
        <p:blipFill>
          <a:blip r:embed="rId3"/>
          <a:stretch>
            <a:fillRect/>
          </a:stretch>
        </p:blipFill>
        <p:spPr>
          <a:xfrm>
            <a:off x="9235192" y="26200"/>
            <a:ext cx="2943225" cy="695325"/>
          </a:xfrm>
          <a:prstGeom prst="rect">
            <a:avLst/>
          </a:prstGeom>
        </p:spPr>
      </p:pic>
    </p:spTree>
    <p:extLst>
      <p:ext uri="{BB962C8B-B14F-4D97-AF65-F5344CB8AC3E}">
        <p14:creationId xmlns:p14="http://schemas.microsoft.com/office/powerpoint/2010/main" val="1990381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320713" y="1513105"/>
            <a:ext cx="5695501" cy="5045884"/>
            <a:chOff x="0" y="0"/>
            <a:chExt cx="5440172" cy="5440172"/>
          </a:xfrm>
        </p:grpSpPr>
        <p:sp>
          <p:nvSpPr>
            <p:cNvPr id="5" name="Freeform 5"/>
            <p:cNvSpPr/>
            <p:nvPr/>
          </p:nvSpPr>
          <p:spPr>
            <a:xfrm>
              <a:off x="19050" y="19050"/>
              <a:ext cx="5402072" cy="5402072"/>
            </a:xfrm>
            <a:custGeom>
              <a:avLst/>
              <a:gdLst/>
              <a:ahLst/>
              <a:cxnLst/>
              <a:rect l="l" t="t" r="r" b="b"/>
              <a:pathLst>
                <a:path w="5402072" h="5402072">
                  <a:moveTo>
                    <a:pt x="0" y="0"/>
                  </a:moveTo>
                  <a:lnTo>
                    <a:pt x="5402072" y="0"/>
                  </a:lnTo>
                  <a:lnTo>
                    <a:pt x="5402072" y="5402072"/>
                  </a:lnTo>
                  <a:lnTo>
                    <a:pt x="0" y="5402072"/>
                  </a:ln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Freeform 6"/>
            <p:cNvSpPr/>
            <p:nvPr/>
          </p:nvSpPr>
          <p:spPr>
            <a:xfrm>
              <a:off x="0" y="0"/>
              <a:ext cx="5440172" cy="5440172"/>
            </a:xfrm>
            <a:custGeom>
              <a:avLst/>
              <a:gdLst/>
              <a:ahLst/>
              <a:cxnLst/>
              <a:rect l="l" t="t" r="r" b="b"/>
              <a:pathLst>
                <a:path w="5440172" h="5440172">
                  <a:moveTo>
                    <a:pt x="19050" y="0"/>
                  </a:moveTo>
                  <a:lnTo>
                    <a:pt x="5421122" y="0"/>
                  </a:lnTo>
                  <a:cubicBezTo>
                    <a:pt x="5431663" y="0"/>
                    <a:pt x="5440172" y="8509"/>
                    <a:pt x="5440172" y="19050"/>
                  </a:cubicBezTo>
                  <a:lnTo>
                    <a:pt x="5440172" y="5421122"/>
                  </a:lnTo>
                  <a:cubicBezTo>
                    <a:pt x="5440172" y="5431663"/>
                    <a:pt x="5431663" y="5440172"/>
                    <a:pt x="5421122" y="5440172"/>
                  </a:cubicBezTo>
                  <a:lnTo>
                    <a:pt x="19050" y="5440172"/>
                  </a:lnTo>
                  <a:cubicBezTo>
                    <a:pt x="8509" y="5440172"/>
                    <a:pt x="0" y="5431663"/>
                    <a:pt x="0" y="5421122"/>
                  </a:cubicBezTo>
                  <a:lnTo>
                    <a:pt x="0" y="19050"/>
                  </a:lnTo>
                  <a:cubicBezTo>
                    <a:pt x="0" y="8509"/>
                    <a:pt x="8509" y="0"/>
                    <a:pt x="19050" y="0"/>
                  </a:cubicBezTo>
                  <a:moveTo>
                    <a:pt x="19050" y="38100"/>
                  </a:moveTo>
                  <a:lnTo>
                    <a:pt x="19050" y="19050"/>
                  </a:lnTo>
                  <a:lnTo>
                    <a:pt x="38100" y="19050"/>
                  </a:lnTo>
                  <a:lnTo>
                    <a:pt x="38100" y="5421122"/>
                  </a:lnTo>
                  <a:lnTo>
                    <a:pt x="19050" y="5421122"/>
                  </a:lnTo>
                  <a:lnTo>
                    <a:pt x="19050" y="5402072"/>
                  </a:lnTo>
                  <a:lnTo>
                    <a:pt x="5421122" y="5402072"/>
                  </a:lnTo>
                  <a:lnTo>
                    <a:pt x="5421122" y="5421122"/>
                  </a:lnTo>
                  <a:lnTo>
                    <a:pt x="5402072" y="5421122"/>
                  </a:lnTo>
                  <a:lnTo>
                    <a:pt x="5402072" y="19050"/>
                  </a:lnTo>
                  <a:lnTo>
                    <a:pt x="5421122" y="19050"/>
                  </a:lnTo>
                  <a:lnTo>
                    <a:pt x="5421122" y="38100"/>
                  </a:lnTo>
                  <a:lnTo>
                    <a:pt x="19050" y="38100"/>
                  </a:lnTo>
                  <a:close/>
                </a:path>
              </a:pathLst>
            </a:custGeom>
            <a:solidFill>
              <a:srgbClr val="000000"/>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7" name="Group 7"/>
          <p:cNvGrpSpPr/>
          <p:nvPr/>
        </p:nvGrpSpPr>
        <p:grpSpPr>
          <a:xfrm>
            <a:off x="6169694" y="1513105"/>
            <a:ext cx="5701592" cy="5045884"/>
            <a:chOff x="0" y="0"/>
            <a:chExt cx="5440172" cy="5440172"/>
          </a:xfrm>
        </p:grpSpPr>
        <p:sp>
          <p:nvSpPr>
            <p:cNvPr id="8" name="Freeform 8"/>
            <p:cNvSpPr/>
            <p:nvPr/>
          </p:nvSpPr>
          <p:spPr>
            <a:xfrm>
              <a:off x="19050" y="19050"/>
              <a:ext cx="5402072" cy="5402072"/>
            </a:xfrm>
            <a:custGeom>
              <a:avLst/>
              <a:gdLst/>
              <a:ahLst/>
              <a:cxnLst/>
              <a:rect l="l" t="t" r="r" b="b"/>
              <a:pathLst>
                <a:path w="5402072" h="5402072">
                  <a:moveTo>
                    <a:pt x="0" y="0"/>
                  </a:moveTo>
                  <a:lnTo>
                    <a:pt x="5402072" y="0"/>
                  </a:lnTo>
                  <a:lnTo>
                    <a:pt x="5402072" y="5402072"/>
                  </a:lnTo>
                  <a:lnTo>
                    <a:pt x="0" y="5402072"/>
                  </a:ln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Freeform 9"/>
            <p:cNvSpPr/>
            <p:nvPr/>
          </p:nvSpPr>
          <p:spPr>
            <a:xfrm>
              <a:off x="0" y="0"/>
              <a:ext cx="5440172" cy="5440172"/>
            </a:xfrm>
            <a:custGeom>
              <a:avLst/>
              <a:gdLst/>
              <a:ahLst/>
              <a:cxnLst/>
              <a:rect l="l" t="t" r="r" b="b"/>
              <a:pathLst>
                <a:path w="5440172" h="5440172">
                  <a:moveTo>
                    <a:pt x="19050" y="0"/>
                  </a:moveTo>
                  <a:lnTo>
                    <a:pt x="5421122" y="0"/>
                  </a:lnTo>
                  <a:cubicBezTo>
                    <a:pt x="5431663" y="0"/>
                    <a:pt x="5440172" y="8509"/>
                    <a:pt x="5440172" y="19050"/>
                  </a:cubicBezTo>
                  <a:lnTo>
                    <a:pt x="5440172" y="5421122"/>
                  </a:lnTo>
                  <a:cubicBezTo>
                    <a:pt x="5440172" y="5431663"/>
                    <a:pt x="5431663" y="5440172"/>
                    <a:pt x="5421122" y="5440172"/>
                  </a:cubicBezTo>
                  <a:lnTo>
                    <a:pt x="19050" y="5440172"/>
                  </a:lnTo>
                  <a:cubicBezTo>
                    <a:pt x="8509" y="5440172"/>
                    <a:pt x="0" y="5431663"/>
                    <a:pt x="0" y="5421122"/>
                  </a:cubicBezTo>
                  <a:lnTo>
                    <a:pt x="0" y="19050"/>
                  </a:lnTo>
                  <a:cubicBezTo>
                    <a:pt x="0" y="8509"/>
                    <a:pt x="8509" y="0"/>
                    <a:pt x="19050" y="0"/>
                  </a:cubicBezTo>
                  <a:moveTo>
                    <a:pt x="19050" y="38100"/>
                  </a:moveTo>
                  <a:lnTo>
                    <a:pt x="19050" y="19050"/>
                  </a:lnTo>
                  <a:lnTo>
                    <a:pt x="38100" y="19050"/>
                  </a:lnTo>
                  <a:lnTo>
                    <a:pt x="38100" y="5421122"/>
                  </a:lnTo>
                  <a:lnTo>
                    <a:pt x="19050" y="5421122"/>
                  </a:lnTo>
                  <a:lnTo>
                    <a:pt x="19050" y="5402072"/>
                  </a:lnTo>
                  <a:lnTo>
                    <a:pt x="5421122" y="5402072"/>
                  </a:lnTo>
                  <a:lnTo>
                    <a:pt x="5421122" y="5421122"/>
                  </a:lnTo>
                  <a:lnTo>
                    <a:pt x="5402072" y="5421122"/>
                  </a:lnTo>
                  <a:lnTo>
                    <a:pt x="5402072" y="19050"/>
                  </a:lnTo>
                  <a:lnTo>
                    <a:pt x="5421122" y="19050"/>
                  </a:lnTo>
                  <a:lnTo>
                    <a:pt x="5421122" y="38100"/>
                  </a:lnTo>
                  <a:lnTo>
                    <a:pt x="19050" y="38100"/>
                  </a:lnTo>
                  <a:close/>
                </a:path>
              </a:pathLst>
            </a:custGeom>
            <a:solidFill>
              <a:srgbClr val="000000"/>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20" name="Freeform 20"/>
          <p:cNvSpPr/>
          <p:nvPr/>
        </p:nvSpPr>
        <p:spPr>
          <a:xfrm>
            <a:off x="9072903" y="1890797"/>
            <a:ext cx="2701036" cy="4646016"/>
          </a:xfrm>
          <a:custGeom>
            <a:avLst/>
            <a:gdLst/>
            <a:ahLst/>
            <a:cxnLst/>
            <a:rect l="l" t="t" r="r" b="b"/>
            <a:pathLst>
              <a:path w="5402072" h="5402072">
                <a:moveTo>
                  <a:pt x="0" y="0"/>
                </a:moveTo>
                <a:lnTo>
                  <a:pt x="5402072" y="0"/>
                </a:lnTo>
                <a:lnTo>
                  <a:pt x="5402072" y="5402072"/>
                </a:lnTo>
                <a:lnTo>
                  <a:pt x="0" y="5402072"/>
                </a:ln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44" name="TextBox 44"/>
          <p:cNvSpPr txBox="1"/>
          <p:nvPr/>
        </p:nvSpPr>
        <p:spPr>
          <a:xfrm>
            <a:off x="274519" y="351548"/>
            <a:ext cx="11443502" cy="677108"/>
          </a:xfrm>
          <a:prstGeom prst="rect">
            <a:avLst/>
          </a:prstGeom>
        </p:spPr>
        <p:txBody>
          <a:bodyPr wrap="square" lIns="0" tIns="0" rIns="0" bIns="0" rtlCol="0" anchor="t">
            <a:spAutoFit/>
          </a:bodyPr>
          <a:lstStyle/>
          <a:p>
            <a:pPr fontAlgn="t">
              <a:lnSpc>
                <a:spcPct val="100000"/>
              </a:lnSpc>
              <a:buNone/>
            </a:pPr>
            <a:r>
              <a:rPr lang="en-US" sz="4400" b="1" dirty="0"/>
              <a:t>Common Project Management Tools</a:t>
            </a:r>
          </a:p>
        </p:txBody>
      </p:sp>
      <p:sp>
        <p:nvSpPr>
          <p:cNvPr id="15" name="TextBox 36">
            <a:extLst>
              <a:ext uri="{FF2B5EF4-FFF2-40B4-BE49-F238E27FC236}">
                <a16:creationId xmlns:a16="http://schemas.microsoft.com/office/drawing/2014/main" id="{D64B2766-EE5E-9368-70C7-C7DF4BD2902F}"/>
              </a:ext>
            </a:extLst>
          </p:cNvPr>
          <p:cNvSpPr txBox="1"/>
          <p:nvPr/>
        </p:nvSpPr>
        <p:spPr>
          <a:xfrm>
            <a:off x="504401" y="1599463"/>
            <a:ext cx="2461823" cy="369332"/>
          </a:xfrm>
          <a:prstGeom prst="rect">
            <a:avLst/>
          </a:prstGeom>
        </p:spPr>
        <p:txBody>
          <a:bodyPr wrap="square" lIns="0" tIns="0" rIns="0" bIns="0" rtlCol="0" anchor="t">
            <a:spAutoFit/>
          </a:bodyPr>
          <a:lstStyle/>
          <a:p>
            <a:pPr fontAlgn="t">
              <a:lnSpc>
                <a:spcPct val="100000"/>
              </a:lnSpc>
              <a:buNone/>
            </a:pPr>
            <a:r>
              <a:rPr lang="en-US" sz="2400" b="1" dirty="0"/>
              <a:t>Gantt Chart</a:t>
            </a:r>
            <a:endParaRPr lang="en-US" sz="2400" dirty="0"/>
          </a:p>
        </p:txBody>
      </p:sp>
      <p:sp>
        <p:nvSpPr>
          <p:cNvPr id="23" name="TextBox 22">
            <a:extLst>
              <a:ext uri="{FF2B5EF4-FFF2-40B4-BE49-F238E27FC236}">
                <a16:creationId xmlns:a16="http://schemas.microsoft.com/office/drawing/2014/main" id="{09FB7718-F5C6-F03E-7B9A-095BF4C13561}"/>
              </a:ext>
            </a:extLst>
          </p:cNvPr>
          <p:cNvSpPr txBox="1"/>
          <p:nvPr/>
        </p:nvSpPr>
        <p:spPr>
          <a:xfrm>
            <a:off x="338736" y="5283921"/>
            <a:ext cx="7315310" cy="1200329"/>
          </a:xfrm>
          <a:prstGeom prst="rect">
            <a:avLst/>
          </a:prstGeom>
          <a:noFill/>
        </p:spPr>
        <p:txBody>
          <a:bodyPr wrap="square" lIns="91440" tIns="45720" rIns="91440" bIns="45720" rtlCol="0" anchor="t">
            <a:spAutoFit/>
          </a:bodyPr>
          <a:lstStyle/>
          <a:p>
            <a:pPr fontAlgn="t">
              <a:lnSpc>
                <a:spcPct val="100000"/>
              </a:lnSpc>
              <a:buNone/>
            </a:pPr>
            <a:r>
              <a:rPr lang="en-US" b="1" dirty="0"/>
              <a:t>Best for:</a:t>
            </a:r>
            <a:endParaRPr lang="en-US" dirty="0"/>
          </a:p>
          <a:p>
            <a:pPr marL="342900" lvl="0" indent="-342900" fontAlgn="t">
              <a:lnSpc>
                <a:spcPct val="100000"/>
              </a:lnSpc>
              <a:buFont typeface="Arial" panose="020B0604020202020204" pitchFamily="34" charset="0"/>
              <a:buChar char="•"/>
            </a:pPr>
            <a:r>
              <a:rPr lang="en-US" dirty="0"/>
              <a:t>Long-term planning</a:t>
            </a:r>
          </a:p>
          <a:p>
            <a:pPr marL="342900" lvl="0" indent="-342900" fontAlgn="t">
              <a:lnSpc>
                <a:spcPct val="100000"/>
              </a:lnSpc>
              <a:buFont typeface="Arial" panose="020B0604020202020204" pitchFamily="34" charset="0"/>
              <a:buChar char="•"/>
            </a:pPr>
            <a:r>
              <a:rPr lang="en-US" dirty="0"/>
              <a:t>Dependencies</a:t>
            </a:r>
          </a:p>
          <a:p>
            <a:pPr marL="342900" lvl="0" indent="-342900" fontAlgn="t">
              <a:lnSpc>
                <a:spcPct val="100000"/>
              </a:lnSpc>
              <a:buFont typeface="Arial" panose="020B0604020202020204" pitchFamily="34" charset="0"/>
              <a:buChar char="•"/>
            </a:pPr>
            <a:r>
              <a:rPr lang="en-US" dirty="0"/>
              <a:t>Resource allocation</a:t>
            </a:r>
          </a:p>
        </p:txBody>
      </p:sp>
      <p:sp>
        <p:nvSpPr>
          <p:cNvPr id="46" name="TextBox 36">
            <a:extLst>
              <a:ext uri="{FF2B5EF4-FFF2-40B4-BE49-F238E27FC236}">
                <a16:creationId xmlns:a16="http://schemas.microsoft.com/office/drawing/2014/main" id="{E35FE394-1651-F846-FC6E-7AECF91ACDEF}"/>
              </a:ext>
            </a:extLst>
          </p:cNvPr>
          <p:cNvSpPr txBox="1"/>
          <p:nvPr/>
        </p:nvSpPr>
        <p:spPr>
          <a:xfrm>
            <a:off x="6383008" y="1704812"/>
            <a:ext cx="2308032" cy="263983"/>
          </a:xfrm>
          <a:prstGeom prst="rect">
            <a:avLst/>
          </a:prstGeom>
        </p:spPr>
        <p:txBody>
          <a:bodyPr wrap="square" lIns="0" tIns="0" rIns="0" bIns="0" rtlCol="0" anchor="t">
            <a:spAutoFit/>
          </a:bodyPr>
          <a:lstStyle/>
          <a:p>
            <a:pPr marL="0" marR="0" lvl="0" indent="0" algn="l" defTabSz="609630" rtl="0" eaLnBrk="1" fontAlgn="auto" latinLnBrk="0" hangingPunct="1">
              <a:lnSpc>
                <a:spcPts val="1944"/>
              </a:lnSpc>
              <a:spcBef>
                <a:spcPts val="0"/>
              </a:spcBef>
              <a:spcAft>
                <a:spcPts val="0"/>
              </a:spcAft>
              <a:buClrTx/>
              <a:buSzTx/>
              <a:buFontTx/>
              <a:buNone/>
              <a:tabLst/>
              <a:defRPr/>
            </a:pPr>
            <a:r>
              <a:rPr lang="en-US" sz="2400" b="1" dirty="0">
                <a:solidFill>
                  <a:srgbClr val="000000"/>
                </a:solidFill>
                <a:latin typeface="Calibri"/>
                <a:ea typeface="Oswald Bold"/>
                <a:cs typeface="Oswald Bold"/>
                <a:sym typeface="Oswald Bold"/>
              </a:rPr>
              <a:t>Kanban Board </a:t>
            </a:r>
            <a:endParaRPr kumimoji="0" lang="en-US" sz="2400" b="1" i="0" u="none" strike="noStrike" kern="1200" cap="none" spc="0" normalizeH="0" baseline="0" noProof="0" dirty="0">
              <a:ln>
                <a:noFill/>
              </a:ln>
              <a:solidFill>
                <a:srgbClr val="000000"/>
              </a:solidFill>
              <a:effectLst/>
              <a:uLnTx/>
              <a:uFillTx/>
              <a:latin typeface="Calibri"/>
              <a:ea typeface="Oswald Bold"/>
              <a:cs typeface="Oswald Bold"/>
              <a:sym typeface="Oswald Bold"/>
            </a:endParaRPr>
          </a:p>
        </p:txBody>
      </p:sp>
      <p:sp>
        <p:nvSpPr>
          <p:cNvPr id="50" name="TextBox 49">
            <a:extLst>
              <a:ext uri="{FF2B5EF4-FFF2-40B4-BE49-F238E27FC236}">
                <a16:creationId xmlns:a16="http://schemas.microsoft.com/office/drawing/2014/main" id="{24F329FD-C99D-772A-7A1B-4BF3F8DCEC8A}"/>
              </a:ext>
            </a:extLst>
          </p:cNvPr>
          <p:cNvSpPr txBox="1"/>
          <p:nvPr/>
        </p:nvSpPr>
        <p:spPr>
          <a:xfrm>
            <a:off x="6445608" y="5292756"/>
            <a:ext cx="3149650" cy="1200329"/>
          </a:xfrm>
          <a:prstGeom prst="rect">
            <a:avLst/>
          </a:prstGeom>
          <a:noFill/>
        </p:spPr>
        <p:txBody>
          <a:bodyPr wrap="square" rtlCol="0">
            <a:spAutoFit/>
          </a:bodyPr>
          <a:lstStyle/>
          <a:p>
            <a:pPr fontAlgn="t">
              <a:lnSpc>
                <a:spcPct val="100000"/>
              </a:lnSpc>
              <a:buNone/>
            </a:pPr>
            <a:r>
              <a:rPr lang="en-US" b="1" dirty="0"/>
              <a:t>Best for:</a:t>
            </a:r>
            <a:endParaRPr lang="en-US" dirty="0"/>
          </a:p>
          <a:p>
            <a:pPr marL="342900" lvl="0" indent="-342900" fontAlgn="t">
              <a:lnSpc>
                <a:spcPct val="100000"/>
              </a:lnSpc>
              <a:buFont typeface="Arial" panose="020B0604020202020204" pitchFamily="34" charset="0"/>
              <a:buChar char="•"/>
            </a:pPr>
            <a:r>
              <a:rPr lang="en-US" dirty="0"/>
              <a:t>Tracking day-to-day work</a:t>
            </a:r>
          </a:p>
          <a:p>
            <a:pPr marL="342900" lvl="0" indent="-342900" fontAlgn="t">
              <a:lnSpc>
                <a:spcPct val="100000"/>
              </a:lnSpc>
              <a:buFont typeface="Arial" panose="020B0604020202020204" pitchFamily="34" charset="0"/>
              <a:buChar char="•"/>
            </a:pPr>
            <a:r>
              <a:rPr lang="en-US" dirty="0"/>
              <a:t>Quick status updates</a:t>
            </a:r>
          </a:p>
          <a:p>
            <a:pPr marL="342900" lvl="0" indent="-342900" fontAlgn="t">
              <a:lnSpc>
                <a:spcPct val="100000"/>
              </a:lnSpc>
              <a:buFont typeface="Arial" panose="020B0604020202020204" pitchFamily="34" charset="0"/>
              <a:buChar char="•"/>
            </a:pPr>
            <a:r>
              <a:rPr lang="en-US" dirty="0"/>
              <a:t>Team visibility</a:t>
            </a:r>
          </a:p>
        </p:txBody>
      </p:sp>
      <p:sp>
        <p:nvSpPr>
          <p:cNvPr id="43" name="TextBox 42">
            <a:extLst>
              <a:ext uri="{FF2B5EF4-FFF2-40B4-BE49-F238E27FC236}">
                <a16:creationId xmlns:a16="http://schemas.microsoft.com/office/drawing/2014/main" id="{1EC5F27B-0AE9-7A94-4D1C-3A81692FEC42}"/>
              </a:ext>
            </a:extLst>
          </p:cNvPr>
          <p:cNvSpPr txBox="1"/>
          <p:nvPr/>
        </p:nvSpPr>
        <p:spPr>
          <a:xfrm>
            <a:off x="9041594" y="3561924"/>
            <a:ext cx="255512" cy="327462"/>
          </a:xfrm>
          <a:prstGeom prst="rect">
            <a:avLst/>
          </a:prstGeom>
          <a:noFill/>
        </p:spPr>
        <p:txBody>
          <a:bodyPr wrap="square" rtlCol="0">
            <a:spAutoFit/>
          </a:bodyPr>
          <a:lstStyle/>
          <a:p>
            <a:pPr lvl="0">
              <a:lnSpc>
                <a:spcPts val="1600"/>
              </a:lnSpc>
              <a:defRPr/>
            </a:pPr>
            <a:r>
              <a:rPr lang="en-US" sz="2400" b="1" dirty="0">
                <a:solidFill>
                  <a:srgbClr val="DA2353"/>
                </a:solidFill>
              </a:rPr>
              <a:t>*</a:t>
            </a:r>
            <a:endParaRPr lang="en-US" dirty="0">
              <a:solidFill>
                <a:srgbClr val="DA2353"/>
              </a:solidFill>
            </a:endParaRPr>
          </a:p>
        </p:txBody>
      </p:sp>
      <p:grpSp>
        <p:nvGrpSpPr>
          <p:cNvPr id="2" name="Group 1">
            <a:extLst>
              <a:ext uri="{FF2B5EF4-FFF2-40B4-BE49-F238E27FC236}">
                <a16:creationId xmlns:a16="http://schemas.microsoft.com/office/drawing/2014/main" id="{A91927BC-D7B7-200B-798D-484B6CD93121}"/>
              </a:ext>
            </a:extLst>
          </p:cNvPr>
          <p:cNvGrpSpPr/>
          <p:nvPr/>
        </p:nvGrpSpPr>
        <p:grpSpPr>
          <a:xfrm>
            <a:off x="-66479" y="1928110"/>
            <a:ext cx="6272043" cy="3304944"/>
            <a:chOff x="3403601" y="2152650"/>
            <a:chExt cx="5378448" cy="2647950"/>
          </a:xfrm>
        </p:grpSpPr>
        <p:sp>
          <p:nvSpPr>
            <p:cNvPr id="3" name="ProjectBarRectangle">
              <a:extLst>
                <a:ext uri="{FF2B5EF4-FFF2-40B4-BE49-F238E27FC236}">
                  <a16:creationId xmlns:a16="http://schemas.microsoft.com/office/drawing/2014/main" id="{3F5C4C4C-9C1F-1896-3AFC-F51573780749}"/>
                </a:ext>
              </a:extLst>
            </p:cNvPr>
            <p:cNvSpPr/>
            <p:nvPr/>
          </p:nvSpPr>
          <p:spPr>
            <a:xfrm>
              <a:off x="4114800" y="2514600"/>
              <a:ext cx="4089400" cy="2178049"/>
            </a:xfrm>
            <a:prstGeom prst="rect">
              <a:avLst/>
            </a:prstGeom>
            <a:solidFill>
              <a:srgbClr val="FFFFFF">
                <a:alpha val="100000"/>
              </a:srgbClr>
            </a:solidFill>
            <a:ln w="12700">
              <a:solidFill>
                <a:srgbClr val="444444"/>
              </a:solidFill>
            </a:ln>
            <a:effectLst/>
          </p:spPr>
          <p:txBody>
            <a:bodyPr rot="0" spcFirstLastPara="0" vert="horz" wrap="square" lIns="0" tIns="0" rIns="0" bIns="0" spcCol="0" rtlCol="0" anchor="ctr"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10" name="ProjectBar-Left-Label">
              <a:extLst>
                <a:ext uri="{FF2B5EF4-FFF2-40B4-BE49-F238E27FC236}">
                  <a16:creationId xmlns:a16="http://schemas.microsoft.com/office/drawing/2014/main" id="{6E58952B-E15B-6059-92A2-2841C2F2D2F2}"/>
                </a:ext>
              </a:extLst>
            </p:cNvPr>
            <p:cNvSpPr txBox="1"/>
            <p:nvPr/>
          </p:nvSpPr>
          <p:spPr>
            <a:xfrm>
              <a:off x="3403601" y="2489200"/>
              <a:ext cx="673100" cy="304800"/>
            </a:xfrm>
            <a:prstGeom prst="rect">
              <a:avLst/>
            </a:prstGeom>
            <a:noFill/>
            <a:ln>
              <a:noFill/>
            </a:ln>
            <a:effectLst/>
          </p:spPr>
          <p:txBody>
            <a:bodyPr rot="0" spcFirstLastPara="0" vert="horz" wrap="square" lIns="0" tIns="0" rIns="0" bIns="0" spcCol="0" rtlCol="0" anchor="ctr" forceAA="0" compatLnSpc="1">
              <a:prstTxWarp prst="textNoShape">
                <a:avLst/>
              </a:prstTxWarp>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444444"/>
                  </a:solidFill>
                  <a:effectLst/>
                  <a:uLnTx/>
                  <a:uFillTx/>
                  <a:latin typeface="Segoe UI"/>
                  <a:ea typeface="+mn-ea"/>
                  <a:cs typeface="+mn-cs"/>
                </a:rPr>
                <a:t>Start</a:t>
              </a:r>
              <a:br>
                <a:rPr kumimoji="0" sz="1800" b="0" i="0" u="none" strike="noStrike" kern="0" cap="none" spc="0" normalizeH="0" baseline="0" noProof="0" dirty="0">
                  <a:ln>
                    <a:noFill/>
                  </a:ln>
                  <a:solidFill>
                    <a:sysClr val="windowText" lastClr="000000"/>
                  </a:solidFill>
                  <a:effectLst/>
                  <a:uLnTx/>
                  <a:uFillTx/>
                  <a:latin typeface="Calibri" panose="020F0502020204030204"/>
                  <a:ea typeface="+mn-ea"/>
                  <a:cs typeface="+mn-cs"/>
                </a:rPr>
              </a:br>
              <a:r>
                <a:rPr kumimoji="0" lang="en-US" sz="800" b="0" i="0" u="none" strike="noStrike" kern="0" cap="none" spc="0" normalizeH="0" baseline="0" noProof="0" dirty="0">
                  <a:ln>
                    <a:noFill/>
                  </a:ln>
                  <a:solidFill>
                    <a:srgbClr val="444444"/>
                  </a:solidFill>
                  <a:effectLst/>
                  <a:uLnTx/>
                  <a:uFillTx/>
                  <a:latin typeface="Segoe UI"/>
                  <a:ea typeface="+mn-ea"/>
                  <a:cs typeface="+mn-cs"/>
                </a:rPr>
                <a:t>Mon 8/4/25</a:t>
              </a:r>
            </a:p>
          </p:txBody>
        </p:sp>
        <p:sp>
          <p:nvSpPr>
            <p:cNvPr id="12" name="ProjectBar-Right-Label">
              <a:extLst>
                <a:ext uri="{FF2B5EF4-FFF2-40B4-BE49-F238E27FC236}">
                  <a16:creationId xmlns:a16="http://schemas.microsoft.com/office/drawing/2014/main" id="{CA0C22A2-472E-39F2-9D19-6FE71BE7AFD2}"/>
                </a:ext>
              </a:extLst>
            </p:cNvPr>
            <p:cNvSpPr txBox="1"/>
            <p:nvPr/>
          </p:nvSpPr>
          <p:spPr>
            <a:xfrm>
              <a:off x="8242299" y="2489200"/>
              <a:ext cx="539750" cy="304800"/>
            </a:xfrm>
            <a:prstGeom prst="rect">
              <a:avLst/>
            </a:prstGeom>
            <a:noFill/>
            <a:ln>
              <a:noFill/>
            </a:ln>
            <a:effectLst/>
          </p:spPr>
          <p:txBody>
            <a:bodyPr rot="0" spcFirstLastPara="0" vert="horz" wrap="square" lIns="0" tIns="0" rIns="0" bIns="0" spcCol="0" rtlCol="0" anchor="ctr"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444444"/>
                  </a:solidFill>
                  <a:effectLst/>
                  <a:uLnTx/>
                  <a:uFillTx/>
                  <a:latin typeface="Segoe UI"/>
                  <a:ea typeface="+mn-ea"/>
                  <a:cs typeface="+mn-cs"/>
                </a:rPr>
                <a:t>Finish</a:t>
              </a:r>
              <a:br>
                <a:rPr kumimoji="0" sz="1800" b="0" i="0" u="none" strike="noStrike" kern="0" cap="none" spc="0" normalizeH="0" baseline="0" noProof="0" dirty="0">
                  <a:ln>
                    <a:noFill/>
                  </a:ln>
                  <a:solidFill>
                    <a:sysClr val="windowText" lastClr="000000"/>
                  </a:solidFill>
                  <a:effectLst/>
                  <a:uLnTx/>
                  <a:uFillTx/>
                  <a:latin typeface="Calibri" panose="020F0502020204030204"/>
                  <a:ea typeface="+mn-ea"/>
                  <a:cs typeface="+mn-cs"/>
                </a:rPr>
              </a:br>
              <a:r>
                <a:rPr kumimoji="0" lang="en-US" sz="800" b="0" i="0" u="none" strike="noStrike" kern="0" cap="none" spc="0" normalizeH="0" baseline="0" noProof="0" dirty="0">
                  <a:ln>
                    <a:noFill/>
                  </a:ln>
                  <a:solidFill>
                    <a:srgbClr val="444444"/>
                  </a:solidFill>
                  <a:effectLst/>
                  <a:uLnTx/>
                  <a:uFillTx/>
                  <a:latin typeface="Segoe UI"/>
                  <a:ea typeface="+mn-ea"/>
                  <a:cs typeface="+mn-cs"/>
                </a:rPr>
                <a:t>Fri 7/31/26</a:t>
              </a:r>
            </a:p>
          </p:txBody>
        </p:sp>
        <p:sp>
          <p:nvSpPr>
            <p:cNvPr id="22" name="ProjectBar-SummaryTask-Label">
              <a:extLst>
                <a:ext uri="{FF2B5EF4-FFF2-40B4-BE49-F238E27FC236}">
                  <a16:creationId xmlns:a16="http://schemas.microsoft.com/office/drawing/2014/main" id="{0B965FEE-57F4-DFDE-C0C8-C7A44D43DD09}"/>
                </a:ext>
              </a:extLst>
            </p:cNvPr>
            <p:cNvSpPr txBox="1"/>
            <p:nvPr/>
          </p:nvSpPr>
          <p:spPr>
            <a:xfrm>
              <a:off x="4114800" y="4718050"/>
              <a:ext cx="133350" cy="82550"/>
            </a:xfrm>
            <a:prstGeom prst="rect">
              <a:avLst/>
            </a:prstGeom>
            <a:noFill/>
            <a:ln>
              <a:noFill/>
            </a:ln>
            <a:effectLst/>
          </p:spPr>
          <p:txBody>
            <a:bodyPr rot="0" spcFirstLastPara="0" vert="horz" wrap="square" lIns="0" tIns="0" rIns="0" bIns="0" spcCol="0" rtlCol="0" anchor="ctr" forceAA="0" compatLnSpc="1">
              <a:prstTxWarp prst="textNoShape">
                <a:avLst/>
              </a:prstTxWarp>
              <a:normAutofit fontScale="4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24" name="TimescaleTextBox">
              <a:extLst>
                <a:ext uri="{FF2B5EF4-FFF2-40B4-BE49-F238E27FC236}">
                  <a16:creationId xmlns:a16="http://schemas.microsoft.com/office/drawing/2014/main" id="{AC13DD21-CDC9-FCBC-B013-90C2949A18B0}"/>
                </a:ext>
              </a:extLst>
            </p:cNvPr>
            <p:cNvSpPr txBox="1"/>
            <p:nvPr/>
          </p:nvSpPr>
          <p:spPr>
            <a:xfrm>
              <a:off x="4432300" y="2349500"/>
              <a:ext cx="374650" cy="165100"/>
            </a:xfrm>
            <a:prstGeom prst="rect">
              <a:avLst/>
            </a:prstGeom>
            <a:noFill/>
            <a:ln>
              <a:noFill/>
            </a:ln>
            <a:effectLst/>
          </p:spPr>
          <p:txBody>
            <a:bodyPr rot="0" spcFirstLastPara="0" vert="horz" wrap="square" lIns="19050" tIns="0" rIns="0" bIns="0" spcCol="0" rtlCol="0" anchor="ctr"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444444"/>
                  </a:solidFill>
                  <a:effectLst/>
                  <a:uLnTx/>
                  <a:uFillTx/>
                  <a:latin typeface="Segoe UI"/>
                  <a:ea typeface="+mn-ea"/>
                  <a:cs typeface="+mn-cs"/>
                </a:rPr>
                <a:t>Sep '25</a:t>
              </a:r>
            </a:p>
          </p:txBody>
        </p:sp>
        <p:cxnSp>
          <p:nvCxnSpPr>
            <p:cNvPr id="25" name="TimescaleLine">
              <a:extLst>
                <a:ext uri="{FF2B5EF4-FFF2-40B4-BE49-F238E27FC236}">
                  <a16:creationId xmlns:a16="http://schemas.microsoft.com/office/drawing/2014/main" id="{A3796F64-82A8-0C35-5B71-C49A6738E0E5}"/>
                </a:ext>
              </a:extLst>
            </p:cNvPr>
            <p:cNvCxnSpPr/>
            <p:nvPr/>
          </p:nvCxnSpPr>
          <p:spPr>
            <a:xfrm flipH="1" flipV="1">
              <a:off x="4432300" y="2425700"/>
              <a:ext cx="0" cy="88900"/>
            </a:xfrm>
            <a:prstGeom prst="line">
              <a:avLst/>
            </a:prstGeom>
            <a:noFill/>
            <a:ln w="12700">
              <a:solidFill>
                <a:srgbClr val="444444"/>
              </a:solidFill>
            </a:ln>
            <a:effectLst/>
          </p:spPr>
        </p:cxnSp>
        <p:sp>
          <p:nvSpPr>
            <p:cNvPr id="27" name="TimescaleTextBox">
              <a:extLst>
                <a:ext uri="{FF2B5EF4-FFF2-40B4-BE49-F238E27FC236}">
                  <a16:creationId xmlns:a16="http://schemas.microsoft.com/office/drawing/2014/main" id="{FE8CA41C-E0A8-E3F3-30BE-2000F7D0134F}"/>
                </a:ext>
              </a:extLst>
            </p:cNvPr>
            <p:cNvSpPr txBox="1"/>
            <p:nvPr/>
          </p:nvSpPr>
          <p:spPr>
            <a:xfrm>
              <a:off x="5124450" y="2349500"/>
              <a:ext cx="393700" cy="165100"/>
            </a:xfrm>
            <a:prstGeom prst="rect">
              <a:avLst/>
            </a:prstGeom>
            <a:noFill/>
            <a:ln>
              <a:noFill/>
            </a:ln>
            <a:effectLst/>
          </p:spPr>
          <p:txBody>
            <a:bodyPr rot="0" spcFirstLastPara="0" vert="horz" wrap="square" lIns="19050" tIns="0" rIns="0" bIns="0" spcCol="0" rtlCol="0" anchor="ctr"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444444"/>
                  </a:solidFill>
                  <a:effectLst/>
                  <a:uLnTx/>
                  <a:uFillTx/>
                  <a:latin typeface="Segoe UI"/>
                  <a:ea typeface="+mn-ea"/>
                  <a:cs typeface="+mn-cs"/>
                </a:rPr>
                <a:t>Nov '25</a:t>
              </a:r>
            </a:p>
          </p:txBody>
        </p:sp>
        <p:cxnSp>
          <p:nvCxnSpPr>
            <p:cNvPr id="29" name="TimescaleLine">
              <a:extLst>
                <a:ext uri="{FF2B5EF4-FFF2-40B4-BE49-F238E27FC236}">
                  <a16:creationId xmlns:a16="http://schemas.microsoft.com/office/drawing/2014/main" id="{C1A9DB9D-1E93-756B-B5B8-29950B39A4A5}"/>
                </a:ext>
              </a:extLst>
            </p:cNvPr>
            <p:cNvCxnSpPr/>
            <p:nvPr/>
          </p:nvCxnSpPr>
          <p:spPr>
            <a:xfrm flipH="1" flipV="1">
              <a:off x="5124450" y="2425700"/>
              <a:ext cx="0" cy="88900"/>
            </a:xfrm>
            <a:prstGeom prst="line">
              <a:avLst/>
            </a:prstGeom>
            <a:noFill/>
            <a:ln w="12700">
              <a:solidFill>
                <a:srgbClr val="444444"/>
              </a:solidFill>
            </a:ln>
            <a:effectLst/>
          </p:spPr>
        </p:cxnSp>
        <p:sp>
          <p:nvSpPr>
            <p:cNvPr id="31" name="TimescaleTextBox">
              <a:extLst>
                <a:ext uri="{FF2B5EF4-FFF2-40B4-BE49-F238E27FC236}">
                  <a16:creationId xmlns:a16="http://schemas.microsoft.com/office/drawing/2014/main" id="{C2EE4DB1-8D33-9617-6D79-71A71A35DED2}"/>
                </a:ext>
              </a:extLst>
            </p:cNvPr>
            <p:cNvSpPr txBox="1"/>
            <p:nvPr/>
          </p:nvSpPr>
          <p:spPr>
            <a:xfrm>
              <a:off x="5810250" y="2349500"/>
              <a:ext cx="349250" cy="165100"/>
            </a:xfrm>
            <a:prstGeom prst="rect">
              <a:avLst/>
            </a:prstGeom>
            <a:noFill/>
            <a:ln>
              <a:noFill/>
            </a:ln>
            <a:effectLst/>
          </p:spPr>
          <p:txBody>
            <a:bodyPr rot="0" spcFirstLastPara="0" vert="horz" wrap="square" lIns="19050" tIns="0" rIns="0" bIns="0" spcCol="0" rtlCol="0" anchor="ctr"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444444"/>
                  </a:solidFill>
                  <a:effectLst/>
                  <a:uLnTx/>
                  <a:uFillTx/>
                  <a:latin typeface="Segoe UI"/>
                  <a:ea typeface="+mn-ea"/>
                  <a:cs typeface="+mn-cs"/>
                </a:rPr>
                <a:t>Jan '26</a:t>
              </a:r>
            </a:p>
          </p:txBody>
        </p:sp>
        <p:cxnSp>
          <p:nvCxnSpPr>
            <p:cNvPr id="33" name="TimescaleLine">
              <a:extLst>
                <a:ext uri="{FF2B5EF4-FFF2-40B4-BE49-F238E27FC236}">
                  <a16:creationId xmlns:a16="http://schemas.microsoft.com/office/drawing/2014/main" id="{354BF12C-14F8-2817-8C33-434728E8DF9C}"/>
                </a:ext>
              </a:extLst>
            </p:cNvPr>
            <p:cNvCxnSpPr/>
            <p:nvPr/>
          </p:nvCxnSpPr>
          <p:spPr>
            <a:xfrm flipH="1" flipV="1">
              <a:off x="5810250" y="2425700"/>
              <a:ext cx="0" cy="88900"/>
            </a:xfrm>
            <a:prstGeom prst="line">
              <a:avLst/>
            </a:prstGeom>
            <a:noFill/>
            <a:ln w="12700">
              <a:solidFill>
                <a:srgbClr val="444444"/>
              </a:solidFill>
            </a:ln>
            <a:effectLst/>
          </p:spPr>
        </p:cxnSp>
        <p:sp>
          <p:nvSpPr>
            <p:cNvPr id="35" name="TimescaleTextBox">
              <a:extLst>
                <a:ext uri="{FF2B5EF4-FFF2-40B4-BE49-F238E27FC236}">
                  <a16:creationId xmlns:a16="http://schemas.microsoft.com/office/drawing/2014/main" id="{D998AF89-4741-B705-B56C-7A200F11C8B0}"/>
                </a:ext>
              </a:extLst>
            </p:cNvPr>
            <p:cNvSpPr txBox="1"/>
            <p:nvPr/>
          </p:nvSpPr>
          <p:spPr>
            <a:xfrm>
              <a:off x="6477000" y="2349500"/>
              <a:ext cx="387350" cy="165100"/>
            </a:xfrm>
            <a:prstGeom prst="rect">
              <a:avLst/>
            </a:prstGeom>
            <a:noFill/>
            <a:ln>
              <a:noFill/>
            </a:ln>
            <a:effectLst/>
          </p:spPr>
          <p:txBody>
            <a:bodyPr rot="0" spcFirstLastPara="0" vert="horz" wrap="square" lIns="19050" tIns="0" rIns="0" bIns="0" spcCol="0" rtlCol="0" anchor="ctr"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444444"/>
                  </a:solidFill>
                  <a:effectLst/>
                  <a:uLnTx/>
                  <a:uFillTx/>
                  <a:latin typeface="Segoe UI"/>
                  <a:ea typeface="+mn-ea"/>
                  <a:cs typeface="+mn-cs"/>
                </a:rPr>
                <a:t>Mar '26</a:t>
              </a:r>
            </a:p>
          </p:txBody>
        </p:sp>
        <p:cxnSp>
          <p:nvCxnSpPr>
            <p:cNvPr id="38" name="TimescaleLine">
              <a:extLst>
                <a:ext uri="{FF2B5EF4-FFF2-40B4-BE49-F238E27FC236}">
                  <a16:creationId xmlns:a16="http://schemas.microsoft.com/office/drawing/2014/main" id="{BC80F2C9-D5B5-107B-D629-7AB13A37A93F}"/>
                </a:ext>
              </a:extLst>
            </p:cNvPr>
            <p:cNvCxnSpPr/>
            <p:nvPr/>
          </p:nvCxnSpPr>
          <p:spPr>
            <a:xfrm flipH="1" flipV="1">
              <a:off x="6477000" y="2425700"/>
              <a:ext cx="0" cy="88900"/>
            </a:xfrm>
            <a:prstGeom prst="line">
              <a:avLst/>
            </a:prstGeom>
            <a:noFill/>
            <a:ln w="12700">
              <a:solidFill>
                <a:srgbClr val="444444"/>
              </a:solidFill>
            </a:ln>
            <a:effectLst/>
          </p:spPr>
        </p:cxnSp>
        <p:sp>
          <p:nvSpPr>
            <p:cNvPr id="39" name="TimescaleTextBox">
              <a:extLst>
                <a:ext uri="{FF2B5EF4-FFF2-40B4-BE49-F238E27FC236}">
                  <a16:creationId xmlns:a16="http://schemas.microsoft.com/office/drawing/2014/main" id="{A5324809-C540-ED85-4CBC-F53D5339DCD8}"/>
                </a:ext>
              </a:extLst>
            </p:cNvPr>
            <p:cNvSpPr txBox="1"/>
            <p:nvPr/>
          </p:nvSpPr>
          <p:spPr>
            <a:xfrm>
              <a:off x="7169150" y="2349500"/>
              <a:ext cx="400050" cy="165100"/>
            </a:xfrm>
            <a:prstGeom prst="rect">
              <a:avLst/>
            </a:prstGeom>
            <a:noFill/>
            <a:ln>
              <a:noFill/>
            </a:ln>
            <a:effectLst/>
          </p:spPr>
          <p:txBody>
            <a:bodyPr rot="0" spcFirstLastPara="0" vert="horz" wrap="square" lIns="19050" tIns="0" rIns="0" bIns="0" spcCol="0" rtlCol="0" anchor="ctr"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444444"/>
                  </a:solidFill>
                  <a:effectLst/>
                  <a:uLnTx/>
                  <a:uFillTx/>
                  <a:latin typeface="Segoe UI"/>
                  <a:ea typeface="+mn-ea"/>
                  <a:cs typeface="+mn-cs"/>
                </a:rPr>
                <a:t>May '26</a:t>
              </a:r>
            </a:p>
          </p:txBody>
        </p:sp>
        <p:cxnSp>
          <p:nvCxnSpPr>
            <p:cNvPr id="41" name="TimescaleLine">
              <a:extLst>
                <a:ext uri="{FF2B5EF4-FFF2-40B4-BE49-F238E27FC236}">
                  <a16:creationId xmlns:a16="http://schemas.microsoft.com/office/drawing/2014/main" id="{D2875155-99D9-29B6-CB43-30C826C14981}"/>
                </a:ext>
              </a:extLst>
            </p:cNvPr>
            <p:cNvCxnSpPr/>
            <p:nvPr/>
          </p:nvCxnSpPr>
          <p:spPr>
            <a:xfrm flipH="1" flipV="1">
              <a:off x="7169150" y="2425700"/>
              <a:ext cx="0" cy="88900"/>
            </a:xfrm>
            <a:prstGeom prst="line">
              <a:avLst/>
            </a:prstGeom>
            <a:noFill/>
            <a:ln w="12700">
              <a:solidFill>
                <a:srgbClr val="444444"/>
              </a:solidFill>
            </a:ln>
            <a:effectLst/>
          </p:spPr>
        </p:cxnSp>
        <p:sp>
          <p:nvSpPr>
            <p:cNvPr id="47" name="TimescaleTextBox">
              <a:extLst>
                <a:ext uri="{FF2B5EF4-FFF2-40B4-BE49-F238E27FC236}">
                  <a16:creationId xmlns:a16="http://schemas.microsoft.com/office/drawing/2014/main" id="{04139070-EE23-FA23-0F4C-6F0BE3B9CB76}"/>
                </a:ext>
              </a:extLst>
            </p:cNvPr>
            <p:cNvSpPr txBox="1"/>
            <p:nvPr/>
          </p:nvSpPr>
          <p:spPr>
            <a:xfrm>
              <a:off x="7861300" y="2349500"/>
              <a:ext cx="323850" cy="165100"/>
            </a:xfrm>
            <a:prstGeom prst="rect">
              <a:avLst/>
            </a:prstGeom>
            <a:noFill/>
            <a:ln>
              <a:noFill/>
            </a:ln>
            <a:effectLst/>
          </p:spPr>
          <p:txBody>
            <a:bodyPr rot="0" spcFirstLastPara="0" vert="horz" wrap="square" lIns="19050" tIns="0" rIns="0" bIns="0" spcCol="0" rtlCol="0" anchor="ctr"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444444"/>
                  </a:solidFill>
                  <a:effectLst/>
                  <a:uLnTx/>
                  <a:uFillTx/>
                  <a:latin typeface="Segoe UI"/>
                  <a:ea typeface="+mn-ea"/>
                  <a:cs typeface="+mn-cs"/>
                </a:rPr>
                <a:t>Jul '26</a:t>
              </a:r>
            </a:p>
          </p:txBody>
        </p:sp>
        <p:cxnSp>
          <p:nvCxnSpPr>
            <p:cNvPr id="48" name="TimescaleLine">
              <a:extLst>
                <a:ext uri="{FF2B5EF4-FFF2-40B4-BE49-F238E27FC236}">
                  <a16:creationId xmlns:a16="http://schemas.microsoft.com/office/drawing/2014/main" id="{BD64158C-9114-E1A2-34C5-1C223C48137A}"/>
                </a:ext>
              </a:extLst>
            </p:cNvPr>
            <p:cNvCxnSpPr/>
            <p:nvPr/>
          </p:nvCxnSpPr>
          <p:spPr>
            <a:xfrm flipH="1" flipV="1">
              <a:off x="7861300" y="2425700"/>
              <a:ext cx="0" cy="88900"/>
            </a:xfrm>
            <a:prstGeom prst="line">
              <a:avLst/>
            </a:prstGeom>
            <a:noFill/>
            <a:ln w="12700">
              <a:solidFill>
                <a:srgbClr val="444444"/>
              </a:solidFill>
            </a:ln>
            <a:effectLst/>
          </p:spPr>
        </p:cxnSp>
        <p:sp>
          <p:nvSpPr>
            <p:cNvPr id="49" name="Taskrect">
              <a:extLst>
                <a:ext uri="{FF2B5EF4-FFF2-40B4-BE49-F238E27FC236}">
                  <a16:creationId xmlns:a16="http://schemas.microsoft.com/office/drawing/2014/main" id="{AC61B594-4FA8-7526-C315-9DD1E1E76549}"/>
                </a:ext>
              </a:extLst>
            </p:cNvPr>
            <p:cNvSpPr/>
            <p:nvPr/>
          </p:nvSpPr>
          <p:spPr>
            <a:xfrm>
              <a:off x="4121150" y="2520950"/>
              <a:ext cx="2489200" cy="304800"/>
            </a:xfrm>
            <a:prstGeom prst="rect">
              <a:avLst/>
            </a:prstGeom>
            <a:solidFill>
              <a:srgbClr val="C55A11">
                <a:alpha val="100000"/>
              </a:srgbClr>
            </a:solidFill>
            <a:ln>
              <a:noFill/>
            </a:ln>
            <a:effectLst/>
          </p:spPr>
          <p:txBody>
            <a:bodyPr rot="0" spcFirstLastPara="0" vert="horz" wrap="square" lIns="0" tIns="0" rIns="0" bIns="0" spcCol="0" rtlCol="0" anchor="ctr"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52" name="TaskProgressRect">
              <a:extLst>
                <a:ext uri="{FF2B5EF4-FFF2-40B4-BE49-F238E27FC236}">
                  <a16:creationId xmlns:a16="http://schemas.microsoft.com/office/drawing/2014/main" id="{65E2ADE3-0CB5-694D-435C-D0A59DD8723C}"/>
                </a:ext>
              </a:extLst>
            </p:cNvPr>
            <p:cNvSpPr/>
            <p:nvPr/>
          </p:nvSpPr>
          <p:spPr>
            <a:xfrm>
              <a:off x="4121150" y="2520950"/>
              <a:ext cx="0" cy="304800"/>
            </a:xfrm>
            <a:prstGeom prst="rect">
              <a:avLst/>
            </a:prstGeom>
            <a:solidFill>
              <a:srgbClr val="863D0B">
                <a:alpha val="100000"/>
              </a:srgbClr>
            </a:solidFill>
            <a:ln>
              <a:noFill/>
            </a:ln>
            <a:effectLst/>
          </p:spPr>
          <p:txBody>
            <a:bodyPr rot="0" spcFirstLastPara="0" vert="horz" wrap="square" lIns="0" tIns="0" rIns="0" bIns="0" spcCol="0" rtlCol="0" anchor="ctr"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53" name="Shape19">
              <a:extLst>
                <a:ext uri="{FF2B5EF4-FFF2-40B4-BE49-F238E27FC236}">
                  <a16:creationId xmlns:a16="http://schemas.microsoft.com/office/drawing/2014/main" id="{C47809D1-CF7F-12EA-3516-FBF501D24A9D}"/>
                </a:ext>
              </a:extLst>
            </p:cNvPr>
            <p:cNvSpPr txBox="1"/>
            <p:nvPr/>
          </p:nvSpPr>
          <p:spPr>
            <a:xfrm>
              <a:off x="4121150" y="2520950"/>
              <a:ext cx="1250950" cy="304800"/>
            </a:xfrm>
            <a:prstGeom prst="rect">
              <a:avLst/>
            </a:prstGeom>
            <a:noFill/>
            <a:ln>
              <a:noFill/>
            </a:ln>
            <a:effectLst/>
          </p:spPr>
          <p:txBody>
            <a:bodyPr rot="0" spcFirstLastPara="0" vert="horz" wrap="square" lIns="19050" tIns="0" rIns="0" bIns="0" spcCol="0" rtlCol="0" anchor="ctr"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444444"/>
                  </a:solidFill>
                  <a:effectLst/>
                  <a:uLnTx/>
                  <a:uFillTx/>
                  <a:latin typeface="Segoe UI"/>
                  <a:ea typeface="+mn-ea"/>
                  <a:cs typeface="+mn-cs"/>
                </a:rPr>
                <a:t>Thesis </a:t>
              </a:r>
              <a:br>
                <a:rPr kumimoji="0" b="0" i="0" u="none" strike="noStrike" kern="0" cap="none" spc="0" normalizeH="0" baseline="0" noProof="0" dirty="0">
                  <a:ln>
                    <a:noFill/>
                  </a:ln>
                  <a:solidFill>
                    <a:sysClr val="windowText" lastClr="000000"/>
                  </a:solidFill>
                  <a:effectLst/>
                  <a:uLnTx/>
                  <a:uFillTx/>
                  <a:latin typeface="Calibri" panose="020F0502020204030204"/>
                  <a:ea typeface="+mn-ea"/>
                  <a:cs typeface="+mn-cs"/>
                </a:rPr>
              </a:br>
              <a:r>
                <a:rPr kumimoji="0" lang="en-US" sz="800" b="0" i="0" u="none" strike="noStrike" kern="0" cap="none" spc="0" normalizeH="0" baseline="0" noProof="0" dirty="0">
                  <a:ln>
                    <a:noFill/>
                  </a:ln>
                  <a:solidFill>
                    <a:srgbClr val="444444"/>
                  </a:solidFill>
                  <a:effectLst/>
                  <a:uLnTx/>
                  <a:uFillTx/>
                  <a:latin typeface="Segoe UI"/>
                  <a:ea typeface="+mn-ea"/>
                  <a:cs typeface="+mn-cs"/>
                </a:rPr>
                <a:t>8/4/25 - 3/12/26</a:t>
              </a:r>
            </a:p>
          </p:txBody>
        </p:sp>
        <p:sp>
          <p:nvSpPr>
            <p:cNvPr id="54" name="Taskrect">
              <a:extLst>
                <a:ext uri="{FF2B5EF4-FFF2-40B4-BE49-F238E27FC236}">
                  <a16:creationId xmlns:a16="http://schemas.microsoft.com/office/drawing/2014/main" id="{B61C0A88-74F1-6C4D-E6AD-28B8990A1A89}"/>
                </a:ext>
              </a:extLst>
            </p:cNvPr>
            <p:cNvSpPr/>
            <p:nvPr/>
          </p:nvSpPr>
          <p:spPr>
            <a:xfrm>
              <a:off x="4121150" y="2832100"/>
              <a:ext cx="285750" cy="304800"/>
            </a:xfrm>
            <a:prstGeom prst="rect">
              <a:avLst/>
            </a:prstGeom>
            <a:solidFill>
              <a:srgbClr val="F7CBAC">
                <a:alpha val="100000"/>
              </a:srgbClr>
            </a:solidFill>
            <a:ln>
              <a:noFill/>
            </a:ln>
            <a:effectLst/>
          </p:spPr>
          <p:txBody>
            <a:bodyPr rot="0" spcFirstLastPara="0" vert="horz" wrap="square" lIns="0" tIns="0" rIns="0" bIns="0" spcCol="0" rtlCol="0" anchor="ctr"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55" name="TaskProgressRect">
              <a:extLst>
                <a:ext uri="{FF2B5EF4-FFF2-40B4-BE49-F238E27FC236}">
                  <a16:creationId xmlns:a16="http://schemas.microsoft.com/office/drawing/2014/main" id="{E7E3660D-4C80-9FE3-0A45-50D7462C0E83}"/>
                </a:ext>
              </a:extLst>
            </p:cNvPr>
            <p:cNvSpPr/>
            <p:nvPr/>
          </p:nvSpPr>
          <p:spPr>
            <a:xfrm>
              <a:off x="4121150" y="2832100"/>
              <a:ext cx="0" cy="304800"/>
            </a:xfrm>
            <a:prstGeom prst="rect">
              <a:avLst/>
            </a:prstGeom>
            <a:solidFill>
              <a:srgbClr val="F1A46D">
                <a:alpha val="100000"/>
              </a:srgbClr>
            </a:solidFill>
            <a:ln>
              <a:noFill/>
            </a:ln>
            <a:effectLst/>
          </p:spPr>
          <p:txBody>
            <a:bodyPr rot="0" spcFirstLastPara="0" vert="horz" wrap="square" lIns="0" tIns="0" rIns="0" bIns="0" spcCol="0" rtlCol="0" anchor="ctr"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56" name="Shape22">
              <a:extLst>
                <a:ext uri="{FF2B5EF4-FFF2-40B4-BE49-F238E27FC236}">
                  <a16:creationId xmlns:a16="http://schemas.microsoft.com/office/drawing/2014/main" id="{10032B0E-1386-290C-CEDE-C067CAED2D08}"/>
                </a:ext>
              </a:extLst>
            </p:cNvPr>
            <p:cNvSpPr txBox="1"/>
            <p:nvPr/>
          </p:nvSpPr>
          <p:spPr>
            <a:xfrm>
              <a:off x="4121150" y="2832100"/>
              <a:ext cx="285750" cy="304800"/>
            </a:xfrm>
            <a:prstGeom prst="rect">
              <a:avLst/>
            </a:prstGeom>
            <a:noFill/>
            <a:ln>
              <a:noFill/>
            </a:ln>
            <a:effectLst/>
          </p:spPr>
          <p:txBody>
            <a:bodyPr rot="0" spcFirstLastPara="0" vert="horz" wrap="square" lIns="19050" tIns="0" rIns="0" bIns="0" spcCol="0" rtlCol="0" anchor="ctr"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1" i="0" u="none" strike="noStrike" kern="0" cap="none" spc="0" normalizeH="0" baseline="0" noProof="0" dirty="0">
                  <a:ln>
                    <a:noFill/>
                  </a:ln>
                  <a:solidFill>
                    <a:srgbClr val="444444"/>
                  </a:solidFill>
                  <a:effectLst/>
                  <a:uLnTx/>
                  <a:uFillTx/>
                  <a:latin typeface="Segoe UI"/>
                  <a:ea typeface="+mn-ea"/>
                  <a:cs typeface="+mn-cs"/>
                </a:rPr>
                <a:t>Outline</a:t>
              </a:r>
              <a:r>
                <a:rPr kumimoji="0" lang="en-US" altLang="zh-TW" sz="500" b="1" i="0" u="none" strike="noStrike" kern="0" cap="none" spc="0" normalizeH="0" baseline="0" noProof="0" dirty="0">
                  <a:ln>
                    <a:noFill/>
                  </a:ln>
                  <a:solidFill>
                    <a:srgbClr val="444444"/>
                  </a:solidFill>
                  <a:effectLst/>
                  <a:uLnTx/>
                  <a:uFillTx/>
                  <a:latin typeface="Segoe UI"/>
                  <a:ea typeface="+mn-ea"/>
                  <a:cs typeface="+mn-cs"/>
                </a:rPr>
                <a:t>/</a:t>
              </a:r>
              <a:r>
                <a:rPr kumimoji="0" lang="en-US" sz="500" b="1" i="0" u="none" strike="noStrike" kern="0" cap="none" spc="0" normalizeH="0" baseline="0" noProof="0" dirty="0">
                  <a:ln>
                    <a:noFill/>
                  </a:ln>
                  <a:solidFill>
                    <a:srgbClr val="444444"/>
                  </a:solidFill>
                  <a:effectLst/>
                  <a:uLnTx/>
                  <a:uFillTx/>
                  <a:latin typeface="Segoe UI"/>
                  <a:ea typeface="+mn-ea"/>
                  <a:cs typeface="+mn-cs"/>
                </a:rPr>
                <a:t> Goals </a:t>
              </a:r>
              <a:r>
                <a:rPr kumimoji="0" lang="en-US" sz="500" b="0" i="0" u="none" strike="noStrike" kern="0" cap="none" spc="0" normalizeH="0" baseline="0" noProof="0" dirty="0">
                  <a:ln>
                    <a:noFill/>
                  </a:ln>
                  <a:solidFill>
                    <a:srgbClr val="444444"/>
                  </a:solidFill>
                  <a:effectLst/>
                  <a:uLnTx/>
                  <a:uFillTx/>
                  <a:latin typeface="Segoe UI"/>
                  <a:ea typeface="+mn-ea"/>
                  <a:cs typeface="+mn-cs"/>
                </a:rPr>
                <a:t>8/4/25 - 8/29/25</a:t>
              </a:r>
            </a:p>
          </p:txBody>
        </p:sp>
        <p:sp>
          <p:nvSpPr>
            <p:cNvPr id="57" name="Taskrect">
              <a:extLst>
                <a:ext uri="{FF2B5EF4-FFF2-40B4-BE49-F238E27FC236}">
                  <a16:creationId xmlns:a16="http://schemas.microsoft.com/office/drawing/2014/main" id="{3BB7B305-132B-9FCE-546D-4CF8B2AEF06A}"/>
                </a:ext>
              </a:extLst>
            </p:cNvPr>
            <p:cNvSpPr/>
            <p:nvPr/>
          </p:nvSpPr>
          <p:spPr>
            <a:xfrm>
              <a:off x="4953000" y="2832100"/>
              <a:ext cx="361947" cy="304800"/>
            </a:xfrm>
            <a:prstGeom prst="rect">
              <a:avLst/>
            </a:prstGeom>
            <a:solidFill>
              <a:srgbClr val="F7CBAC">
                <a:alpha val="100000"/>
              </a:srgbClr>
            </a:solidFill>
            <a:ln>
              <a:noFill/>
            </a:ln>
            <a:effectLst/>
          </p:spPr>
          <p:txBody>
            <a:bodyPr rot="0" spcFirstLastPara="0" vert="horz" wrap="square" lIns="0" tIns="0" rIns="0" bIns="0" spcCol="0" rtlCol="0" anchor="ctr"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58" name="TaskProgressRect">
              <a:extLst>
                <a:ext uri="{FF2B5EF4-FFF2-40B4-BE49-F238E27FC236}">
                  <a16:creationId xmlns:a16="http://schemas.microsoft.com/office/drawing/2014/main" id="{FCDF276F-A65F-C729-E136-D229B2065650}"/>
                </a:ext>
              </a:extLst>
            </p:cNvPr>
            <p:cNvSpPr/>
            <p:nvPr/>
          </p:nvSpPr>
          <p:spPr>
            <a:xfrm>
              <a:off x="4953000" y="2832100"/>
              <a:ext cx="0" cy="304800"/>
            </a:xfrm>
            <a:prstGeom prst="rect">
              <a:avLst/>
            </a:prstGeom>
            <a:solidFill>
              <a:srgbClr val="F1A46D">
                <a:alpha val="100000"/>
              </a:srgbClr>
            </a:solidFill>
            <a:ln>
              <a:noFill/>
            </a:ln>
            <a:effectLst/>
          </p:spPr>
          <p:txBody>
            <a:bodyPr rot="0" spcFirstLastPara="0" vert="horz" wrap="square" lIns="0" tIns="0" rIns="0" bIns="0" spcCol="0" rtlCol="0" anchor="ctr"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59" name="Shape25">
              <a:extLst>
                <a:ext uri="{FF2B5EF4-FFF2-40B4-BE49-F238E27FC236}">
                  <a16:creationId xmlns:a16="http://schemas.microsoft.com/office/drawing/2014/main" id="{7C27FA64-375E-479D-88E5-9C4F109BC721}"/>
                </a:ext>
              </a:extLst>
            </p:cNvPr>
            <p:cNvSpPr txBox="1"/>
            <p:nvPr/>
          </p:nvSpPr>
          <p:spPr>
            <a:xfrm>
              <a:off x="4958164" y="2838450"/>
              <a:ext cx="381561" cy="304800"/>
            </a:xfrm>
            <a:prstGeom prst="rect">
              <a:avLst/>
            </a:prstGeom>
            <a:noFill/>
            <a:ln>
              <a:noFill/>
            </a:ln>
            <a:effectLst/>
          </p:spPr>
          <p:txBody>
            <a:bodyPr rot="0" spcFirstLastPara="0" vert="horz" wrap="square" lIns="19050" tIns="0" rIns="0" bIns="0" spcCol="0" rtlCol="0" anchor="ctr"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1" i="0" u="none" strike="noStrike" kern="0" cap="none" spc="0" normalizeH="0" baseline="0" noProof="0" dirty="0">
                  <a:ln>
                    <a:noFill/>
                  </a:ln>
                  <a:solidFill>
                    <a:srgbClr val="444444"/>
                  </a:solidFill>
                  <a:effectLst/>
                  <a:uLnTx/>
                  <a:uFillTx/>
                  <a:latin typeface="Segoe UI"/>
                  <a:ea typeface="+mn-ea"/>
                  <a:cs typeface="+mn-cs"/>
                </a:rPr>
                <a:t>Writing and Feedback </a:t>
              </a:r>
              <a:r>
                <a:rPr kumimoji="0" lang="en-US" sz="500" b="0" i="0" u="none" strike="noStrike" kern="0" cap="none" spc="0" normalizeH="0" baseline="0" noProof="0" dirty="0">
                  <a:ln>
                    <a:noFill/>
                  </a:ln>
                  <a:solidFill>
                    <a:srgbClr val="444444"/>
                  </a:solidFill>
                  <a:effectLst/>
                  <a:uLnTx/>
                  <a:uFillTx/>
                  <a:latin typeface="Segoe UI"/>
                  <a:ea typeface="+mn-ea"/>
                  <a:cs typeface="+mn-cs"/>
                </a:rPr>
                <a:t>10/16/25 - 11/12/25</a:t>
              </a:r>
            </a:p>
          </p:txBody>
        </p:sp>
        <p:sp>
          <p:nvSpPr>
            <p:cNvPr id="60" name="Taskrect">
              <a:extLst>
                <a:ext uri="{FF2B5EF4-FFF2-40B4-BE49-F238E27FC236}">
                  <a16:creationId xmlns:a16="http://schemas.microsoft.com/office/drawing/2014/main" id="{B2DF1716-B6DA-02FD-F7BD-B49C55CB537E}"/>
                </a:ext>
              </a:extLst>
            </p:cNvPr>
            <p:cNvSpPr/>
            <p:nvPr/>
          </p:nvSpPr>
          <p:spPr>
            <a:xfrm>
              <a:off x="4406900" y="3143250"/>
              <a:ext cx="1257300" cy="304800"/>
            </a:xfrm>
            <a:prstGeom prst="rect">
              <a:avLst/>
            </a:prstGeom>
            <a:solidFill>
              <a:srgbClr val="F7CBAC">
                <a:alpha val="100000"/>
              </a:srgbClr>
            </a:solidFill>
            <a:ln>
              <a:noFill/>
            </a:ln>
            <a:effectLst/>
          </p:spPr>
          <p:txBody>
            <a:bodyPr rot="0" spcFirstLastPara="0" vert="horz" wrap="square" lIns="0" tIns="0" rIns="0" bIns="0" spcCol="0" rtlCol="0" anchor="ctr"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61" name="TaskProgressRect">
              <a:extLst>
                <a:ext uri="{FF2B5EF4-FFF2-40B4-BE49-F238E27FC236}">
                  <a16:creationId xmlns:a16="http://schemas.microsoft.com/office/drawing/2014/main" id="{BFB87DBB-C4C7-39BA-DD0E-B723EA605AD4}"/>
                </a:ext>
              </a:extLst>
            </p:cNvPr>
            <p:cNvSpPr/>
            <p:nvPr/>
          </p:nvSpPr>
          <p:spPr>
            <a:xfrm>
              <a:off x="4406900" y="3143250"/>
              <a:ext cx="0" cy="304800"/>
            </a:xfrm>
            <a:prstGeom prst="rect">
              <a:avLst/>
            </a:prstGeom>
            <a:solidFill>
              <a:srgbClr val="F1A46D">
                <a:alpha val="100000"/>
              </a:srgbClr>
            </a:solidFill>
            <a:ln>
              <a:noFill/>
            </a:ln>
            <a:effectLst/>
          </p:spPr>
          <p:txBody>
            <a:bodyPr rot="0" spcFirstLastPara="0" vert="horz" wrap="square" lIns="0" tIns="0" rIns="0" bIns="0" spcCol="0" rtlCol="0" anchor="ctr"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62" name="Shape28">
              <a:extLst>
                <a:ext uri="{FF2B5EF4-FFF2-40B4-BE49-F238E27FC236}">
                  <a16:creationId xmlns:a16="http://schemas.microsoft.com/office/drawing/2014/main" id="{226C2A14-CE42-7D2E-8F72-B75BC1681EFC}"/>
                </a:ext>
              </a:extLst>
            </p:cNvPr>
            <p:cNvSpPr txBox="1"/>
            <p:nvPr/>
          </p:nvSpPr>
          <p:spPr>
            <a:xfrm>
              <a:off x="4406900" y="3143250"/>
              <a:ext cx="1257300" cy="304800"/>
            </a:xfrm>
            <a:prstGeom prst="rect">
              <a:avLst/>
            </a:prstGeom>
            <a:noFill/>
            <a:ln>
              <a:noFill/>
            </a:ln>
            <a:effectLst/>
          </p:spPr>
          <p:txBody>
            <a:bodyPr rot="0" spcFirstLastPara="0" vert="horz" wrap="square" lIns="19050" tIns="0" rIns="0" bIns="0" spcCol="0" rtlCol="0" anchor="ctr"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444444"/>
                  </a:solidFill>
                  <a:effectLst/>
                  <a:uLnTx/>
                  <a:uFillTx/>
                  <a:latin typeface="Segoe UI"/>
                  <a:ea typeface="+mn-ea"/>
                  <a:cs typeface="+mn-cs"/>
                </a:rPr>
                <a:t>Draft completion</a:t>
              </a:r>
              <a:br>
                <a:rPr kumimoji="0" b="0" i="0" u="none" strike="noStrike" kern="0" cap="none" spc="0" normalizeH="0" baseline="0" noProof="0" dirty="0">
                  <a:ln>
                    <a:noFill/>
                  </a:ln>
                  <a:solidFill>
                    <a:sysClr val="windowText" lastClr="000000"/>
                  </a:solidFill>
                  <a:effectLst/>
                  <a:uLnTx/>
                  <a:uFillTx/>
                  <a:latin typeface="Calibri" panose="020F0502020204030204"/>
                  <a:ea typeface="+mn-ea"/>
                  <a:cs typeface="+mn-cs"/>
                </a:rPr>
              </a:br>
              <a:r>
                <a:rPr kumimoji="0" lang="en-US" sz="800" b="0" i="0" u="none" strike="noStrike" kern="0" cap="none" spc="0" normalizeH="0" baseline="0" noProof="0" dirty="0">
                  <a:ln>
                    <a:noFill/>
                  </a:ln>
                  <a:solidFill>
                    <a:srgbClr val="444444"/>
                  </a:solidFill>
                  <a:effectLst/>
                  <a:uLnTx/>
                  <a:uFillTx/>
                  <a:latin typeface="Segoe UI"/>
                  <a:ea typeface="+mn-ea"/>
                  <a:cs typeface="+mn-cs"/>
                </a:rPr>
                <a:t>8/29/25 - 12/18/25</a:t>
              </a:r>
            </a:p>
          </p:txBody>
        </p:sp>
        <p:sp>
          <p:nvSpPr>
            <p:cNvPr id="63" name="Taskrect">
              <a:extLst>
                <a:ext uri="{FF2B5EF4-FFF2-40B4-BE49-F238E27FC236}">
                  <a16:creationId xmlns:a16="http://schemas.microsoft.com/office/drawing/2014/main" id="{0EC94533-4BBE-E1F6-8BE6-FBAD2CDD13C5}"/>
                </a:ext>
              </a:extLst>
            </p:cNvPr>
            <p:cNvSpPr/>
            <p:nvPr/>
          </p:nvSpPr>
          <p:spPr>
            <a:xfrm>
              <a:off x="5676900" y="2832100"/>
              <a:ext cx="933450" cy="304800"/>
            </a:xfrm>
            <a:prstGeom prst="rect">
              <a:avLst/>
            </a:prstGeom>
            <a:solidFill>
              <a:srgbClr val="F7CBAC">
                <a:alpha val="100000"/>
              </a:srgbClr>
            </a:solidFill>
            <a:ln>
              <a:noFill/>
            </a:ln>
            <a:effectLst/>
          </p:spPr>
          <p:txBody>
            <a:bodyPr rot="0" spcFirstLastPara="0" vert="horz" wrap="square" lIns="0" tIns="0" rIns="0" bIns="0" spcCol="0" rtlCol="0" anchor="ctr"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64" name="TaskProgressRect">
              <a:extLst>
                <a:ext uri="{FF2B5EF4-FFF2-40B4-BE49-F238E27FC236}">
                  <a16:creationId xmlns:a16="http://schemas.microsoft.com/office/drawing/2014/main" id="{365D91F2-9233-4385-243D-D6CD06D0711E}"/>
                </a:ext>
              </a:extLst>
            </p:cNvPr>
            <p:cNvSpPr/>
            <p:nvPr/>
          </p:nvSpPr>
          <p:spPr>
            <a:xfrm>
              <a:off x="5676900" y="2832100"/>
              <a:ext cx="0" cy="304800"/>
            </a:xfrm>
            <a:prstGeom prst="rect">
              <a:avLst/>
            </a:prstGeom>
            <a:solidFill>
              <a:srgbClr val="F1A46D">
                <a:alpha val="100000"/>
              </a:srgbClr>
            </a:solidFill>
            <a:ln>
              <a:noFill/>
            </a:ln>
            <a:effectLst/>
          </p:spPr>
          <p:txBody>
            <a:bodyPr rot="0" spcFirstLastPara="0" vert="horz" wrap="square" lIns="0" tIns="0" rIns="0" bIns="0" spcCol="0" rtlCol="0" anchor="ctr"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65" name="Shape31">
              <a:extLst>
                <a:ext uri="{FF2B5EF4-FFF2-40B4-BE49-F238E27FC236}">
                  <a16:creationId xmlns:a16="http://schemas.microsoft.com/office/drawing/2014/main" id="{26752D3C-C7B4-BF58-F437-603FE7C6DCFB}"/>
                </a:ext>
              </a:extLst>
            </p:cNvPr>
            <p:cNvSpPr txBox="1"/>
            <p:nvPr/>
          </p:nvSpPr>
          <p:spPr>
            <a:xfrm>
              <a:off x="5676900" y="2832100"/>
              <a:ext cx="933450" cy="304800"/>
            </a:xfrm>
            <a:prstGeom prst="rect">
              <a:avLst/>
            </a:prstGeom>
            <a:noFill/>
            <a:ln>
              <a:noFill/>
            </a:ln>
            <a:effectLst/>
          </p:spPr>
          <p:txBody>
            <a:bodyPr rot="0" spcFirstLastPara="0" vert="horz" wrap="square" lIns="19050" tIns="0" rIns="0" bIns="0" spcCol="0" rtlCol="0" anchor="ctr"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1" i="0" u="none" strike="noStrike" kern="0" cap="none" spc="0" normalizeH="0" baseline="0" noProof="0" dirty="0">
                  <a:ln>
                    <a:noFill/>
                  </a:ln>
                  <a:solidFill>
                    <a:srgbClr val="444444"/>
                  </a:solidFill>
                  <a:effectLst/>
                  <a:uLnTx/>
                  <a:uFillTx/>
                  <a:latin typeface="Segoe UI"/>
                  <a:ea typeface="+mn-ea"/>
                  <a:cs typeface="+mn-cs"/>
                </a:rPr>
                <a:t>Editing and Finalization </a:t>
              </a:r>
              <a:br>
                <a:rPr kumimoji="0" sz="500" b="0" i="0" u="none" strike="noStrike" kern="0" cap="none" spc="0" normalizeH="0" baseline="0" noProof="0" dirty="0">
                  <a:ln>
                    <a:noFill/>
                  </a:ln>
                  <a:solidFill>
                    <a:sysClr val="windowText" lastClr="000000"/>
                  </a:solidFill>
                  <a:effectLst/>
                  <a:uLnTx/>
                  <a:uFillTx/>
                  <a:latin typeface="Calibri" panose="020F0502020204030204"/>
                  <a:ea typeface="+mn-ea"/>
                  <a:cs typeface="+mn-cs"/>
                </a:rPr>
              </a:br>
              <a:r>
                <a:rPr kumimoji="0" lang="en-US" sz="500" b="0" i="0" u="none" strike="noStrike" kern="0" cap="none" spc="0" normalizeH="0" baseline="0" noProof="0" dirty="0">
                  <a:ln>
                    <a:noFill/>
                  </a:ln>
                  <a:solidFill>
                    <a:srgbClr val="444444"/>
                  </a:solidFill>
                  <a:effectLst/>
                  <a:uLnTx/>
                  <a:uFillTx/>
                  <a:latin typeface="Segoe UI"/>
                  <a:ea typeface="+mn-ea"/>
                  <a:cs typeface="+mn-cs"/>
                </a:rPr>
                <a:t> 12/19/25 -  3/12/26</a:t>
              </a:r>
            </a:p>
          </p:txBody>
        </p:sp>
        <p:sp>
          <p:nvSpPr>
            <p:cNvPr id="66" name="Taskrect">
              <a:extLst>
                <a:ext uri="{FF2B5EF4-FFF2-40B4-BE49-F238E27FC236}">
                  <a16:creationId xmlns:a16="http://schemas.microsoft.com/office/drawing/2014/main" id="{875A3D68-52D2-6BCC-B840-8F41EEAD1B6A}"/>
                </a:ext>
              </a:extLst>
            </p:cNvPr>
            <p:cNvSpPr/>
            <p:nvPr/>
          </p:nvSpPr>
          <p:spPr>
            <a:xfrm>
              <a:off x="4121150" y="3454400"/>
              <a:ext cx="4083050" cy="304800"/>
            </a:xfrm>
            <a:prstGeom prst="rect">
              <a:avLst/>
            </a:prstGeom>
            <a:solidFill>
              <a:srgbClr val="5B9BD5">
                <a:alpha val="100000"/>
              </a:srgbClr>
            </a:solidFill>
            <a:ln>
              <a:noFill/>
            </a:ln>
            <a:effectLst/>
          </p:spPr>
          <p:txBody>
            <a:bodyPr rot="0" spcFirstLastPara="0" vert="horz" wrap="square" lIns="0" tIns="0" rIns="0" bIns="0" spcCol="0" rtlCol="0" anchor="ctr"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67" name="TaskProgressRect">
              <a:extLst>
                <a:ext uri="{FF2B5EF4-FFF2-40B4-BE49-F238E27FC236}">
                  <a16:creationId xmlns:a16="http://schemas.microsoft.com/office/drawing/2014/main" id="{5114C001-BCDA-107D-5998-98D5F9F85031}"/>
                </a:ext>
              </a:extLst>
            </p:cNvPr>
            <p:cNvSpPr/>
            <p:nvPr/>
          </p:nvSpPr>
          <p:spPr>
            <a:xfrm>
              <a:off x="4121150" y="3454400"/>
              <a:ext cx="0" cy="304800"/>
            </a:xfrm>
            <a:prstGeom prst="rect">
              <a:avLst/>
            </a:prstGeom>
            <a:solidFill>
              <a:srgbClr val="3079BB">
                <a:alpha val="100000"/>
              </a:srgbClr>
            </a:solidFill>
            <a:ln>
              <a:noFill/>
            </a:ln>
            <a:effectLst/>
          </p:spPr>
          <p:txBody>
            <a:bodyPr rot="0" spcFirstLastPara="0" vert="horz" wrap="square" lIns="0" tIns="0" rIns="0" bIns="0" spcCol="0" rtlCol="0" anchor="ctr"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68" name="Shape34">
              <a:extLst>
                <a:ext uri="{FF2B5EF4-FFF2-40B4-BE49-F238E27FC236}">
                  <a16:creationId xmlns:a16="http://schemas.microsoft.com/office/drawing/2014/main" id="{5901019A-3D08-4D21-5FD4-726721E26E15}"/>
                </a:ext>
              </a:extLst>
            </p:cNvPr>
            <p:cNvSpPr txBox="1"/>
            <p:nvPr/>
          </p:nvSpPr>
          <p:spPr>
            <a:xfrm>
              <a:off x="4121150" y="3454400"/>
              <a:ext cx="1193800" cy="304800"/>
            </a:xfrm>
            <a:prstGeom prst="rect">
              <a:avLst/>
            </a:prstGeom>
            <a:noFill/>
            <a:ln>
              <a:noFill/>
            </a:ln>
            <a:effectLst/>
          </p:spPr>
          <p:txBody>
            <a:bodyPr rot="0" spcFirstLastPara="0" vert="horz" wrap="square" lIns="19050" tIns="0" rIns="0" bIns="0" spcCol="0" rtlCol="0" anchor="ctr"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444444"/>
                  </a:solidFill>
                  <a:effectLst/>
                  <a:uLnTx/>
                  <a:uFillTx/>
                  <a:latin typeface="Segoe UI"/>
                  <a:ea typeface="+mn-ea"/>
                  <a:cs typeface="+mn-cs"/>
                </a:rPr>
                <a:t>Job Search</a:t>
              </a:r>
              <a:br>
                <a:rPr kumimoji="0" b="0" i="0" u="none" strike="noStrike" kern="0" cap="none" spc="0" normalizeH="0" baseline="0" noProof="0" dirty="0">
                  <a:ln>
                    <a:noFill/>
                  </a:ln>
                  <a:solidFill>
                    <a:sysClr val="windowText" lastClr="000000"/>
                  </a:solidFill>
                  <a:effectLst/>
                  <a:uLnTx/>
                  <a:uFillTx/>
                  <a:latin typeface="Calibri" panose="020F0502020204030204"/>
                  <a:ea typeface="+mn-ea"/>
                  <a:cs typeface="+mn-cs"/>
                </a:rPr>
              </a:br>
              <a:r>
                <a:rPr kumimoji="0" lang="en-US" sz="800" b="0" i="0" u="none" strike="noStrike" kern="0" cap="none" spc="0" normalizeH="0" baseline="0" noProof="0" dirty="0">
                  <a:ln>
                    <a:noFill/>
                  </a:ln>
                  <a:solidFill>
                    <a:srgbClr val="444444"/>
                  </a:solidFill>
                  <a:effectLst/>
                  <a:uLnTx/>
                  <a:uFillTx/>
                  <a:latin typeface="Segoe UI"/>
                  <a:ea typeface="+mn-ea"/>
                  <a:cs typeface="+mn-cs"/>
                </a:rPr>
                <a:t>8/4/25 - 7/31/26</a:t>
              </a:r>
            </a:p>
          </p:txBody>
        </p:sp>
        <p:sp>
          <p:nvSpPr>
            <p:cNvPr id="69" name="Taskrect">
              <a:extLst>
                <a:ext uri="{FF2B5EF4-FFF2-40B4-BE49-F238E27FC236}">
                  <a16:creationId xmlns:a16="http://schemas.microsoft.com/office/drawing/2014/main" id="{E1015AB8-7C0B-33BF-B185-ADC58229414F}"/>
                </a:ext>
              </a:extLst>
            </p:cNvPr>
            <p:cNvSpPr/>
            <p:nvPr/>
          </p:nvSpPr>
          <p:spPr>
            <a:xfrm>
              <a:off x="4121150" y="3765550"/>
              <a:ext cx="3771900" cy="304800"/>
            </a:xfrm>
            <a:prstGeom prst="rect">
              <a:avLst/>
            </a:prstGeom>
            <a:solidFill>
              <a:srgbClr val="DEEBF6">
                <a:alpha val="100000"/>
              </a:srgbClr>
            </a:solidFill>
            <a:ln>
              <a:noFill/>
            </a:ln>
            <a:effectLst/>
          </p:spPr>
          <p:txBody>
            <a:bodyPr rot="0" spcFirstLastPara="0" vert="horz" wrap="square" lIns="0" tIns="0" rIns="0" bIns="0" spcCol="0" rtlCol="0" anchor="ctr"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70" name="TaskProgressRect">
              <a:extLst>
                <a:ext uri="{FF2B5EF4-FFF2-40B4-BE49-F238E27FC236}">
                  <a16:creationId xmlns:a16="http://schemas.microsoft.com/office/drawing/2014/main" id="{970C1EB9-5603-B7F0-89F5-01D8B198A195}"/>
                </a:ext>
              </a:extLst>
            </p:cNvPr>
            <p:cNvSpPr/>
            <p:nvPr/>
          </p:nvSpPr>
          <p:spPr>
            <a:xfrm>
              <a:off x="4121150" y="3765550"/>
              <a:ext cx="0" cy="304800"/>
            </a:xfrm>
            <a:prstGeom prst="rect">
              <a:avLst/>
            </a:prstGeom>
            <a:solidFill>
              <a:srgbClr val="A8CAE7">
                <a:alpha val="100000"/>
              </a:srgbClr>
            </a:solidFill>
            <a:ln>
              <a:noFill/>
            </a:ln>
            <a:effectLst/>
          </p:spPr>
          <p:txBody>
            <a:bodyPr rot="0" spcFirstLastPara="0" vert="horz" wrap="square" lIns="0" tIns="0" rIns="0" bIns="0" spcCol="0" rtlCol="0" anchor="ctr"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71" name="Shape37">
              <a:extLst>
                <a:ext uri="{FF2B5EF4-FFF2-40B4-BE49-F238E27FC236}">
                  <a16:creationId xmlns:a16="http://schemas.microsoft.com/office/drawing/2014/main" id="{A797E7AD-2531-C1CB-1B99-5A15D31EA7C3}"/>
                </a:ext>
              </a:extLst>
            </p:cNvPr>
            <p:cNvSpPr txBox="1"/>
            <p:nvPr/>
          </p:nvSpPr>
          <p:spPr>
            <a:xfrm>
              <a:off x="4121150" y="3765550"/>
              <a:ext cx="1435100" cy="304800"/>
            </a:xfrm>
            <a:prstGeom prst="rect">
              <a:avLst/>
            </a:prstGeom>
            <a:noFill/>
            <a:ln>
              <a:noFill/>
            </a:ln>
            <a:effectLst/>
          </p:spPr>
          <p:txBody>
            <a:bodyPr rot="0" spcFirstLastPara="0" vert="horz" wrap="square" lIns="19050" tIns="0" rIns="0" bIns="0" spcCol="0" rtlCol="0" anchor="ctr"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444444"/>
                  </a:solidFill>
                  <a:effectLst/>
                  <a:uLnTx/>
                  <a:uFillTx/>
                  <a:latin typeface="Segoe UI"/>
                  <a:ea typeface="+mn-ea"/>
                  <a:cs typeface="+mn-cs"/>
                </a:rPr>
                <a:t>Preferences and Networking </a:t>
              </a:r>
              <a:br>
                <a:rPr kumimoji="0" b="0" i="0" u="none" strike="noStrike" kern="0" cap="none" spc="0" normalizeH="0" baseline="0" noProof="0" dirty="0">
                  <a:ln>
                    <a:noFill/>
                  </a:ln>
                  <a:solidFill>
                    <a:sysClr val="windowText" lastClr="000000"/>
                  </a:solidFill>
                  <a:effectLst/>
                  <a:uLnTx/>
                  <a:uFillTx/>
                  <a:latin typeface="Calibri" panose="020F0502020204030204"/>
                  <a:ea typeface="+mn-ea"/>
                  <a:cs typeface="+mn-cs"/>
                </a:rPr>
              </a:br>
              <a:r>
                <a:rPr kumimoji="0" lang="en-US" sz="800" b="0" i="0" u="none" strike="noStrike" kern="0" cap="none" spc="0" normalizeH="0" baseline="0" noProof="0" dirty="0">
                  <a:ln>
                    <a:noFill/>
                  </a:ln>
                  <a:solidFill>
                    <a:srgbClr val="444444"/>
                  </a:solidFill>
                  <a:effectLst/>
                  <a:uLnTx/>
                  <a:uFillTx/>
                  <a:latin typeface="Segoe UI"/>
                  <a:ea typeface="+mn-ea"/>
                  <a:cs typeface="+mn-cs"/>
                </a:rPr>
                <a:t>8/4/25 - 7/3/26</a:t>
              </a:r>
            </a:p>
          </p:txBody>
        </p:sp>
        <p:sp>
          <p:nvSpPr>
            <p:cNvPr id="72" name="Taskrect">
              <a:extLst>
                <a:ext uri="{FF2B5EF4-FFF2-40B4-BE49-F238E27FC236}">
                  <a16:creationId xmlns:a16="http://schemas.microsoft.com/office/drawing/2014/main" id="{E9E84671-FE36-0D2B-D9B7-69043CD227AA}"/>
                </a:ext>
              </a:extLst>
            </p:cNvPr>
            <p:cNvSpPr/>
            <p:nvPr/>
          </p:nvSpPr>
          <p:spPr>
            <a:xfrm>
              <a:off x="5073650" y="4387850"/>
              <a:ext cx="596900" cy="304800"/>
            </a:xfrm>
            <a:prstGeom prst="rect">
              <a:avLst/>
            </a:prstGeom>
            <a:solidFill>
              <a:srgbClr val="DFEBF7">
                <a:alpha val="100000"/>
              </a:srgbClr>
            </a:solidFill>
            <a:ln>
              <a:noFill/>
            </a:ln>
            <a:effectLst/>
          </p:spPr>
          <p:txBody>
            <a:bodyPr rot="0" spcFirstLastPara="0" vert="horz" wrap="square" lIns="0" tIns="0" rIns="0" bIns="0" spcCol="0" rtlCol="0" anchor="ctr"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73" name="TaskProgressRect">
              <a:extLst>
                <a:ext uri="{FF2B5EF4-FFF2-40B4-BE49-F238E27FC236}">
                  <a16:creationId xmlns:a16="http://schemas.microsoft.com/office/drawing/2014/main" id="{8F28BD4B-BC7A-4657-09A3-43A7ADF34E9A}"/>
                </a:ext>
              </a:extLst>
            </p:cNvPr>
            <p:cNvSpPr/>
            <p:nvPr/>
          </p:nvSpPr>
          <p:spPr>
            <a:xfrm>
              <a:off x="5073650" y="4387850"/>
              <a:ext cx="0" cy="304800"/>
            </a:xfrm>
            <a:prstGeom prst="rect">
              <a:avLst/>
            </a:prstGeom>
            <a:solidFill>
              <a:srgbClr val="A8C9E9">
                <a:alpha val="100000"/>
              </a:srgbClr>
            </a:solidFill>
            <a:ln>
              <a:noFill/>
            </a:ln>
            <a:effectLst/>
          </p:spPr>
          <p:txBody>
            <a:bodyPr rot="0" spcFirstLastPara="0" vert="horz" wrap="square" lIns="0" tIns="0" rIns="0" bIns="0" spcCol="0" rtlCol="0" anchor="ctr"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74" name="Shape40">
              <a:extLst>
                <a:ext uri="{FF2B5EF4-FFF2-40B4-BE49-F238E27FC236}">
                  <a16:creationId xmlns:a16="http://schemas.microsoft.com/office/drawing/2014/main" id="{B8D194DF-07E7-6DB2-24E2-80AD5FB91E47}"/>
                </a:ext>
              </a:extLst>
            </p:cNvPr>
            <p:cNvSpPr txBox="1"/>
            <p:nvPr/>
          </p:nvSpPr>
          <p:spPr>
            <a:xfrm>
              <a:off x="5073650" y="4387850"/>
              <a:ext cx="596900" cy="304800"/>
            </a:xfrm>
            <a:prstGeom prst="rect">
              <a:avLst/>
            </a:prstGeom>
            <a:noFill/>
            <a:ln>
              <a:noFill/>
            </a:ln>
            <a:effectLst/>
          </p:spPr>
          <p:txBody>
            <a:bodyPr rot="0" spcFirstLastPara="0" vert="horz" wrap="square" lIns="19050" tIns="0" rIns="0" bIns="0" spcCol="0" rtlCol="0" anchor="ctr" forceAA="0" compatLnSpc="1">
              <a:prstTxWarp prst="textNoShape">
                <a:avLst/>
              </a:prstTxWarp>
              <a:normAutofit fontScale="8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444444"/>
                  </a:solidFill>
                  <a:effectLst/>
                  <a:uLnTx/>
                  <a:uFillTx/>
                  <a:latin typeface="Segoe UI"/>
                  <a:ea typeface="+mn-ea"/>
                  <a:cs typeface="+mn-cs"/>
                </a:rPr>
                <a:t>Resume and cover letters</a:t>
              </a:r>
              <a:br>
                <a:rPr kumimoji="0" b="0" i="0" u="none" strike="noStrike" kern="0" cap="none" spc="0" normalizeH="0" baseline="0" noProof="0" dirty="0">
                  <a:ln>
                    <a:noFill/>
                  </a:ln>
                  <a:solidFill>
                    <a:sysClr val="windowText" lastClr="000000"/>
                  </a:solidFill>
                  <a:effectLst/>
                  <a:uLnTx/>
                  <a:uFillTx/>
                  <a:latin typeface="Calibri" panose="020F0502020204030204"/>
                  <a:ea typeface="+mn-ea"/>
                  <a:cs typeface="+mn-cs"/>
                </a:rPr>
              </a:br>
              <a:r>
                <a:rPr kumimoji="0" lang="en-US" sz="800" b="0" i="0" u="none" strike="noStrike" kern="0" cap="none" spc="0" normalizeH="0" baseline="0" noProof="0" dirty="0">
                  <a:ln>
                    <a:noFill/>
                  </a:ln>
                  <a:solidFill>
                    <a:srgbClr val="444444"/>
                  </a:solidFill>
                  <a:effectLst/>
                  <a:uLnTx/>
                  <a:uFillTx/>
                  <a:latin typeface="Segoe UI"/>
                  <a:ea typeface="+mn-ea"/>
                  <a:cs typeface="+mn-cs"/>
                </a:rPr>
                <a:t>10/27/25 - 12/19/25</a:t>
              </a:r>
            </a:p>
          </p:txBody>
        </p:sp>
        <p:sp>
          <p:nvSpPr>
            <p:cNvPr id="75" name="Taskrect">
              <a:extLst>
                <a:ext uri="{FF2B5EF4-FFF2-40B4-BE49-F238E27FC236}">
                  <a16:creationId xmlns:a16="http://schemas.microsoft.com/office/drawing/2014/main" id="{23E4DF0A-DFD7-0A8B-6303-6839E2955C54}"/>
                </a:ext>
              </a:extLst>
            </p:cNvPr>
            <p:cNvSpPr/>
            <p:nvPr/>
          </p:nvSpPr>
          <p:spPr>
            <a:xfrm>
              <a:off x="4438650" y="4076700"/>
              <a:ext cx="2819400" cy="304800"/>
            </a:xfrm>
            <a:prstGeom prst="rect">
              <a:avLst/>
            </a:prstGeom>
            <a:solidFill>
              <a:srgbClr val="DFEBF7">
                <a:alpha val="100000"/>
              </a:srgbClr>
            </a:solidFill>
            <a:ln>
              <a:noFill/>
            </a:ln>
            <a:effectLst/>
          </p:spPr>
          <p:txBody>
            <a:bodyPr rot="0" spcFirstLastPara="0" vert="horz" wrap="square" lIns="0" tIns="0" rIns="0" bIns="0" spcCol="0" rtlCol="0" anchor="ctr"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76" name="TaskProgressRect">
              <a:extLst>
                <a:ext uri="{FF2B5EF4-FFF2-40B4-BE49-F238E27FC236}">
                  <a16:creationId xmlns:a16="http://schemas.microsoft.com/office/drawing/2014/main" id="{9C0B8BC7-EE0A-D661-A876-82BB60F30119}"/>
                </a:ext>
              </a:extLst>
            </p:cNvPr>
            <p:cNvSpPr/>
            <p:nvPr/>
          </p:nvSpPr>
          <p:spPr>
            <a:xfrm>
              <a:off x="4438650" y="4076700"/>
              <a:ext cx="0" cy="304800"/>
            </a:xfrm>
            <a:prstGeom prst="rect">
              <a:avLst/>
            </a:prstGeom>
            <a:solidFill>
              <a:srgbClr val="A8C9E9">
                <a:alpha val="100000"/>
              </a:srgbClr>
            </a:solidFill>
            <a:ln>
              <a:noFill/>
            </a:ln>
            <a:effectLst/>
          </p:spPr>
          <p:txBody>
            <a:bodyPr rot="0" spcFirstLastPara="0" vert="horz" wrap="square" lIns="0" tIns="0" rIns="0" bIns="0" spcCol="0" rtlCol="0" anchor="ctr"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77" name="Shape43">
              <a:extLst>
                <a:ext uri="{FF2B5EF4-FFF2-40B4-BE49-F238E27FC236}">
                  <a16:creationId xmlns:a16="http://schemas.microsoft.com/office/drawing/2014/main" id="{92463A40-DC9D-A4F7-81F7-F8EC22189685}"/>
                </a:ext>
              </a:extLst>
            </p:cNvPr>
            <p:cNvSpPr txBox="1"/>
            <p:nvPr/>
          </p:nvSpPr>
          <p:spPr>
            <a:xfrm>
              <a:off x="4438650" y="4076700"/>
              <a:ext cx="1371600" cy="304800"/>
            </a:xfrm>
            <a:prstGeom prst="rect">
              <a:avLst/>
            </a:prstGeom>
            <a:noFill/>
            <a:ln>
              <a:noFill/>
            </a:ln>
            <a:effectLst/>
          </p:spPr>
          <p:txBody>
            <a:bodyPr rot="0" spcFirstLastPara="0" vert="horz" wrap="square" lIns="19050" tIns="0" rIns="0" bIns="0" spcCol="0" rtlCol="0" anchor="ctr"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444444"/>
                  </a:solidFill>
                  <a:effectLst/>
                  <a:uLnTx/>
                  <a:uFillTx/>
                  <a:latin typeface="Segoe UI"/>
                  <a:ea typeface="+mn-ea"/>
                  <a:cs typeface="+mn-cs"/>
                </a:rPr>
                <a:t>Application and Follow ups</a:t>
              </a:r>
              <a:br>
                <a:rPr kumimoji="0" b="0" i="0" u="none" strike="noStrike" kern="0" cap="none" spc="0" normalizeH="0" baseline="0" noProof="0" dirty="0">
                  <a:ln>
                    <a:noFill/>
                  </a:ln>
                  <a:solidFill>
                    <a:sysClr val="windowText" lastClr="000000"/>
                  </a:solidFill>
                  <a:effectLst/>
                  <a:uLnTx/>
                  <a:uFillTx/>
                  <a:latin typeface="Calibri" panose="020F0502020204030204"/>
                  <a:ea typeface="+mn-ea"/>
                  <a:cs typeface="+mn-cs"/>
                </a:rPr>
              </a:br>
              <a:r>
                <a:rPr kumimoji="0" lang="en-US" sz="800" b="0" i="0" u="none" strike="noStrike" kern="0" cap="none" spc="0" normalizeH="0" baseline="0" noProof="0" dirty="0">
                  <a:ln>
                    <a:noFill/>
                  </a:ln>
                  <a:solidFill>
                    <a:srgbClr val="444444"/>
                  </a:solidFill>
                  <a:effectLst/>
                  <a:uLnTx/>
                  <a:uFillTx/>
                  <a:latin typeface="Segoe UI"/>
                  <a:ea typeface="+mn-ea"/>
                  <a:cs typeface="+mn-cs"/>
                </a:rPr>
                <a:t>9/1/25 - 5/8/26</a:t>
              </a:r>
            </a:p>
          </p:txBody>
        </p:sp>
        <p:sp>
          <p:nvSpPr>
            <p:cNvPr id="78" name="Taskrect">
              <a:extLst>
                <a:ext uri="{FF2B5EF4-FFF2-40B4-BE49-F238E27FC236}">
                  <a16:creationId xmlns:a16="http://schemas.microsoft.com/office/drawing/2014/main" id="{35B3A8E0-F54F-3EE7-7E8E-9C69C017FCA4}"/>
                </a:ext>
              </a:extLst>
            </p:cNvPr>
            <p:cNvSpPr/>
            <p:nvPr/>
          </p:nvSpPr>
          <p:spPr>
            <a:xfrm>
              <a:off x="5708650" y="4387850"/>
              <a:ext cx="914400" cy="304800"/>
            </a:xfrm>
            <a:prstGeom prst="rect">
              <a:avLst/>
            </a:prstGeom>
            <a:solidFill>
              <a:srgbClr val="DFEBF7">
                <a:alpha val="100000"/>
              </a:srgbClr>
            </a:solidFill>
            <a:ln>
              <a:noFill/>
            </a:ln>
            <a:effectLst/>
          </p:spPr>
          <p:txBody>
            <a:bodyPr rot="0" spcFirstLastPara="0" vert="horz" wrap="square" lIns="0" tIns="0" rIns="0" bIns="0" spcCol="0" rtlCol="0" anchor="ctr"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79" name="TaskProgressRect">
              <a:extLst>
                <a:ext uri="{FF2B5EF4-FFF2-40B4-BE49-F238E27FC236}">
                  <a16:creationId xmlns:a16="http://schemas.microsoft.com/office/drawing/2014/main" id="{F0FA1FF4-2DAE-2538-2624-A2EE9D65D1B3}"/>
                </a:ext>
              </a:extLst>
            </p:cNvPr>
            <p:cNvSpPr/>
            <p:nvPr/>
          </p:nvSpPr>
          <p:spPr>
            <a:xfrm>
              <a:off x="5708650" y="4387850"/>
              <a:ext cx="0" cy="304800"/>
            </a:xfrm>
            <a:prstGeom prst="rect">
              <a:avLst/>
            </a:prstGeom>
            <a:solidFill>
              <a:srgbClr val="A8C9E9">
                <a:alpha val="100000"/>
              </a:srgbClr>
            </a:solidFill>
            <a:ln>
              <a:noFill/>
            </a:ln>
            <a:effectLst/>
          </p:spPr>
          <p:txBody>
            <a:bodyPr rot="0" spcFirstLastPara="0" vert="horz" wrap="square" lIns="0" tIns="0" rIns="0" bIns="0" spcCol="0" rtlCol="0" anchor="ctr"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80" name="Shape46">
              <a:extLst>
                <a:ext uri="{FF2B5EF4-FFF2-40B4-BE49-F238E27FC236}">
                  <a16:creationId xmlns:a16="http://schemas.microsoft.com/office/drawing/2014/main" id="{542A2D36-2801-43A9-DB0E-218319C3C40C}"/>
                </a:ext>
              </a:extLst>
            </p:cNvPr>
            <p:cNvSpPr txBox="1"/>
            <p:nvPr/>
          </p:nvSpPr>
          <p:spPr>
            <a:xfrm>
              <a:off x="5708650" y="4387850"/>
              <a:ext cx="914400" cy="304800"/>
            </a:xfrm>
            <a:prstGeom prst="rect">
              <a:avLst/>
            </a:prstGeom>
            <a:noFill/>
            <a:ln>
              <a:noFill/>
            </a:ln>
            <a:effectLst/>
          </p:spPr>
          <p:txBody>
            <a:bodyPr rot="0" spcFirstLastPara="0" vert="horz" wrap="square" lIns="19050" tIns="0" rIns="0" bIns="0" spcCol="0" rtlCol="0" anchor="ctr"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444444"/>
                  </a:solidFill>
                  <a:effectLst/>
                  <a:uLnTx/>
                  <a:uFillTx/>
                  <a:latin typeface="Segoe UI"/>
                  <a:ea typeface="+mn-ea"/>
                  <a:cs typeface="+mn-cs"/>
                </a:rPr>
                <a:t>Interview Prep</a:t>
              </a:r>
              <a:br>
                <a:rPr kumimoji="0" b="0" i="0" u="none" strike="noStrike" kern="0" cap="none" spc="0" normalizeH="0" baseline="0" noProof="0" dirty="0">
                  <a:ln>
                    <a:noFill/>
                  </a:ln>
                  <a:solidFill>
                    <a:sysClr val="windowText" lastClr="000000"/>
                  </a:solidFill>
                  <a:effectLst/>
                  <a:uLnTx/>
                  <a:uFillTx/>
                  <a:latin typeface="Calibri" panose="020F0502020204030204"/>
                  <a:ea typeface="+mn-ea"/>
                  <a:cs typeface="+mn-cs"/>
                </a:rPr>
              </a:br>
              <a:r>
                <a:rPr kumimoji="0" lang="en-US" sz="800" b="0" i="0" u="none" strike="noStrike" kern="0" cap="none" spc="0" normalizeH="0" baseline="0" noProof="0" dirty="0">
                  <a:ln>
                    <a:noFill/>
                  </a:ln>
                  <a:solidFill>
                    <a:srgbClr val="444444"/>
                  </a:solidFill>
                  <a:effectLst/>
                  <a:uLnTx/>
                  <a:uFillTx/>
                  <a:latin typeface="Segoe UI"/>
                  <a:ea typeface="+mn-ea"/>
                  <a:cs typeface="+mn-cs"/>
                </a:rPr>
                <a:t>12/22/25 - 3/13/26</a:t>
              </a:r>
            </a:p>
          </p:txBody>
        </p:sp>
        <p:sp>
          <p:nvSpPr>
            <p:cNvPr id="81" name="Taskrect">
              <a:extLst>
                <a:ext uri="{FF2B5EF4-FFF2-40B4-BE49-F238E27FC236}">
                  <a16:creationId xmlns:a16="http://schemas.microsoft.com/office/drawing/2014/main" id="{5D8004E2-4383-7002-2961-0DCF2C67509F}"/>
                </a:ext>
              </a:extLst>
            </p:cNvPr>
            <p:cNvSpPr/>
            <p:nvPr/>
          </p:nvSpPr>
          <p:spPr>
            <a:xfrm>
              <a:off x="7289800" y="4387850"/>
              <a:ext cx="914400" cy="304800"/>
            </a:xfrm>
            <a:prstGeom prst="rect">
              <a:avLst/>
            </a:prstGeom>
            <a:solidFill>
              <a:srgbClr val="DFEBF7">
                <a:alpha val="100000"/>
              </a:srgbClr>
            </a:solidFill>
            <a:ln>
              <a:noFill/>
            </a:ln>
            <a:effectLst/>
          </p:spPr>
          <p:txBody>
            <a:bodyPr rot="0" spcFirstLastPara="0" vert="horz" wrap="square" lIns="0" tIns="0" rIns="0" bIns="0" spcCol="0" rtlCol="0" anchor="ctr"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82" name="TaskProgressRect">
              <a:extLst>
                <a:ext uri="{FF2B5EF4-FFF2-40B4-BE49-F238E27FC236}">
                  <a16:creationId xmlns:a16="http://schemas.microsoft.com/office/drawing/2014/main" id="{59A387A7-6382-6493-0087-51BC50A6B914}"/>
                </a:ext>
              </a:extLst>
            </p:cNvPr>
            <p:cNvSpPr/>
            <p:nvPr/>
          </p:nvSpPr>
          <p:spPr>
            <a:xfrm>
              <a:off x="7289800" y="4387850"/>
              <a:ext cx="0" cy="304800"/>
            </a:xfrm>
            <a:prstGeom prst="rect">
              <a:avLst/>
            </a:prstGeom>
            <a:solidFill>
              <a:srgbClr val="A8C9E9">
                <a:alpha val="100000"/>
              </a:srgbClr>
            </a:solidFill>
            <a:ln>
              <a:noFill/>
            </a:ln>
            <a:effectLst/>
          </p:spPr>
          <p:txBody>
            <a:bodyPr rot="0" spcFirstLastPara="0" vert="horz" wrap="square" lIns="0" tIns="0" rIns="0" bIns="0" spcCol="0" rtlCol="0" anchor="ctr"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83" name="Shape49">
              <a:extLst>
                <a:ext uri="{FF2B5EF4-FFF2-40B4-BE49-F238E27FC236}">
                  <a16:creationId xmlns:a16="http://schemas.microsoft.com/office/drawing/2014/main" id="{C487B3BD-6925-E0A5-E46A-D25B6BB00C9C}"/>
                </a:ext>
              </a:extLst>
            </p:cNvPr>
            <p:cNvSpPr txBox="1"/>
            <p:nvPr/>
          </p:nvSpPr>
          <p:spPr>
            <a:xfrm>
              <a:off x="7289800" y="4387850"/>
              <a:ext cx="914400" cy="304800"/>
            </a:xfrm>
            <a:prstGeom prst="rect">
              <a:avLst/>
            </a:prstGeom>
            <a:noFill/>
            <a:ln>
              <a:noFill/>
            </a:ln>
            <a:effectLst/>
          </p:spPr>
          <p:txBody>
            <a:bodyPr rot="0" spcFirstLastPara="0" vert="horz" wrap="square" lIns="19050" tIns="0" rIns="0" bIns="0" spcCol="0" rtlCol="0" anchor="ctr"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444444"/>
                  </a:solidFill>
                  <a:effectLst/>
                  <a:uLnTx/>
                  <a:uFillTx/>
                  <a:latin typeface="Segoe UI"/>
                  <a:ea typeface="+mn-ea"/>
                  <a:cs typeface="+mn-cs"/>
                </a:rPr>
                <a:t>Interview and offers</a:t>
              </a:r>
              <a:br>
                <a:rPr kumimoji="0" b="0" i="0" u="none" strike="noStrike" kern="0" cap="none" spc="0" normalizeH="0" baseline="0" noProof="0" dirty="0">
                  <a:ln>
                    <a:noFill/>
                  </a:ln>
                  <a:solidFill>
                    <a:sysClr val="windowText" lastClr="000000"/>
                  </a:solidFill>
                  <a:effectLst/>
                  <a:uLnTx/>
                  <a:uFillTx/>
                  <a:latin typeface="Calibri" panose="020F0502020204030204"/>
                  <a:ea typeface="+mn-ea"/>
                  <a:cs typeface="+mn-cs"/>
                </a:rPr>
              </a:br>
              <a:r>
                <a:rPr kumimoji="0" lang="en-US" sz="800" b="0" i="0" u="none" strike="noStrike" kern="0" cap="none" spc="0" normalizeH="0" baseline="0" noProof="0" dirty="0">
                  <a:ln>
                    <a:noFill/>
                  </a:ln>
                  <a:solidFill>
                    <a:srgbClr val="444444"/>
                  </a:solidFill>
                  <a:effectLst/>
                  <a:uLnTx/>
                  <a:uFillTx/>
                  <a:latin typeface="Segoe UI"/>
                  <a:ea typeface="+mn-ea"/>
                  <a:cs typeface="+mn-cs"/>
                </a:rPr>
                <a:t>5/11/26 - 7/31/26</a:t>
              </a:r>
            </a:p>
          </p:txBody>
        </p:sp>
        <p:sp>
          <p:nvSpPr>
            <p:cNvPr id="84" name="TodayMarkerBackground">
              <a:extLst>
                <a:ext uri="{FF2B5EF4-FFF2-40B4-BE49-F238E27FC236}">
                  <a16:creationId xmlns:a16="http://schemas.microsoft.com/office/drawing/2014/main" id="{F2113FDF-036E-34E8-FD40-B23C5E221C39}"/>
                </a:ext>
              </a:extLst>
            </p:cNvPr>
            <p:cNvSpPr/>
            <p:nvPr/>
          </p:nvSpPr>
          <p:spPr>
            <a:xfrm>
              <a:off x="4730750" y="2152650"/>
              <a:ext cx="431800" cy="152400"/>
            </a:xfrm>
            <a:prstGeom prst="rect">
              <a:avLst/>
            </a:prstGeom>
            <a:solidFill>
              <a:srgbClr val="31752F">
                <a:alpha val="100000"/>
              </a:srgbClr>
            </a:solidFill>
            <a:ln>
              <a:noFill/>
            </a:ln>
            <a:effectLst/>
          </p:spPr>
          <p:txBody>
            <a:bodyPr rot="0" spcFirstLastPara="0" vert="horz" wrap="square" lIns="0" tIns="0" rIns="0" bIns="0" spcCol="0" rtlCol="0" anchor="ctr" forceAA="0" compatLnSpc="1">
              <a:prstTxWarp prst="textNoShape">
                <a:avLst/>
              </a:prstTxWarp>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85" name="TodayMarkerLabel">
              <a:extLst>
                <a:ext uri="{FF2B5EF4-FFF2-40B4-BE49-F238E27FC236}">
                  <a16:creationId xmlns:a16="http://schemas.microsoft.com/office/drawing/2014/main" id="{2A42DD99-6AF5-555F-2FEF-011B7B9EF915}"/>
                </a:ext>
              </a:extLst>
            </p:cNvPr>
            <p:cNvSpPr txBox="1"/>
            <p:nvPr/>
          </p:nvSpPr>
          <p:spPr>
            <a:xfrm>
              <a:off x="4730750" y="2152650"/>
              <a:ext cx="431800" cy="152400"/>
            </a:xfrm>
            <a:prstGeom prst="rect">
              <a:avLst/>
            </a:prstGeom>
            <a:noFill/>
            <a:ln>
              <a:noFill/>
            </a:ln>
            <a:effectLst/>
          </p:spPr>
          <p:txBody>
            <a:bodyPr rot="0" spcFirstLastPara="0" vert="horz" wrap="square" lIns="0" tIns="0" rIns="0" bIns="0" spcCol="0" rtlCol="0" anchor="ctr"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FFFFFF"/>
                  </a:solidFill>
                  <a:effectLst/>
                  <a:uLnTx/>
                  <a:uFillTx/>
                  <a:latin typeface="Segoe UI"/>
                  <a:ea typeface="+mn-ea"/>
                  <a:cs typeface="+mn-cs"/>
                </a:rPr>
                <a:t>Today</a:t>
              </a:r>
            </a:p>
          </p:txBody>
        </p:sp>
        <p:cxnSp>
          <p:nvCxnSpPr>
            <p:cNvPr id="86" name="Shape52">
              <a:extLst>
                <a:ext uri="{FF2B5EF4-FFF2-40B4-BE49-F238E27FC236}">
                  <a16:creationId xmlns:a16="http://schemas.microsoft.com/office/drawing/2014/main" id="{3F8BDAE2-411C-C8C0-ABA9-561FDE8A4AB6}"/>
                </a:ext>
              </a:extLst>
            </p:cNvPr>
            <p:cNvCxnSpPr/>
            <p:nvPr/>
          </p:nvCxnSpPr>
          <p:spPr>
            <a:xfrm>
              <a:off x="4946650" y="2305050"/>
              <a:ext cx="0" cy="2393950"/>
            </a:xfrm>
            <a:prstGeom prst="line">
              <a:avLst/>
            </a:prstGeom>
            <a:noFill/>
            <a:ln w="12700">
              <a:solidFill>
                <a:srgbClr val="000000"/>
              </a:solidFill>
            </a:ln>
            <a:effectLst/>
          </p:spPr>
        </p:cxnSp>
      </p:grpSp>
      <p:pic>
        <p:nvPicPr>
          <p:cNvPr id="92" name="Picture 91">
            <a:extLst>
              <a:ext uri="{FF2B5EF4-FFF2-40B4-BE49-F238E27FC236}">
                <a16:creationId xmlns:a16="http://schemas.microsoft.com/office/drawing/2014/main" id="{1AA04C12-6752-C9EF-792E-2D583B6B2609}"/>
              </a:ext>
            </a:extLst>
          </p:cNvPr>
          <p:cNvPicPr>
            <a:picLocks noChangeAspect="1"/>
          </p:cNvPicPr>
          <p:nvPr/>
        </p:nvPicPr>
        <p:blipFill>
          <a:blip r:embed="rId3"/>
          <a:srcRect t="13237"/>
          <a:stretch>
            <a:fillRect/>
          </a:stretch>
        </p:blipFill>
        <p:spPr>
          <a:xfrm>
            <a:off x="6282304" y="2328818"/>
            <a:ext cx="5518580" cy="2853369"/>
          </a:xfrm>
          <a:prstGeom prst="rect">
            <a:avLst/>
          </a:prstGeom>
        </p:spPr>
      </p:pic>
      <p:pic>
        <p:nvPicPr>
          <p:cNvPr id="40" name="Picture 39">
            <a:extLst>
              <a:ext uri="{FF2B5EF4-FFF2-40B4-BE49-F238E27FC236}">
                <a16:creationId xmlns:a16="http://schemas.microsoft.com/office/drawing/2014/main" id="{847678C0-5299-2755-DF0A-7CC765251636}"/>
              </a:ext>
            </a:extLst>
          </p:cNvPr>
          <p:cNvPicPr>
            <a:picLocks noChangeAspect="1"/>
          </p:cNvPicPr>
          <p:nvPr/>
        </p:nvPicPr>
        <p:blipFill>
          <a:blip r:embed="rId4"/>
          <a:srcRect t="37477"/>
          <a:stretch>
            <a:fillRect/>
          </a:stretch>
        </p:blipFill>
        <p:spPr>
          <a:xfrm rot="10800000" flipV="1">
            <a:off x="9483275" y="4300520"/>
            <a:ext cx="2672527" cy="2557480"/>
          </a:xfrm>
          <a:prstGeom prst="rect">
            <a:avLst/>
          </a:prstGeom>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3950BD6A-052C-E798-275C-DCE2A334213D}"/>
              </a:ext>
            </a:extLst>
          </p:cNvPr>
          <p:cNvPicPr>
            <a:picLocks noChangeAspect="1"/>
          </p:cNvPicPr>
          <p:nvPr/>
        </p:nvPicPr>
        <p:blipFill>
          <a:blip r:embed="rId5"/>
          <a:stretch>
            <a:fillRect/>
          </a:stretch>
        </p:blipFill>
        <p:spPr>
          <a:xfrm>
            <a:off x="9235192" y="26200"/>
            <a:ext cx="2943225" cy="69532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7DB32A4-E968-F33A-63F1-FEF347C257FE}"/>
            </a:ext>
          </a:extLst>
        </p:cNvPr>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A8A4D392-8866-AE7C-D1FD-54D857589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Rectangle 53">
            <a:extLst>
              <a:ext uri="{FF2B5EF4-FFF2-40B4-BE49-F238E27FC236}">
                <a16:creationId xmlns:a16="http://schemas.microsoft.com/office/drawing/2014/main" id="{38BBD954-FE22-59FD-98AD-C5661A79B6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D863B228-9966-C77F-C6F0-BF9DD5EF6C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8" name="Oval 57">
            <a:extLst>
              <a:ext uri="{FF2B5EF4-FFF2-40B4-BE49-F238E27FC236}">
                <a16:creationId xmlns:a16="http://schemas.microsoft.com/office/drawing/2014/main" id="{43A8A3FD-CD3F-113D-BAF2-F4071D048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4C4D234-BB19-DD66-7D62-94F8F0AC7DA1}"/>
              </a:ext>
            </a:extLst>
          </p:cNvPr>
          <p:cNvSpPr>
            <a:spLocks noGrp="1"/>
          </p:cNvSpPr>
          <p:nvPr>
            <p:ph type="title"/>
          </p:nvPr>
        </p:nvSpPr>
        <p:spPr>
          <a:xfrm>
            <a:off x="3435540" y="2598357"/>
            <a:ext cx="5561938" cy="1232551"/>
          </a:xfrm>
        </p:spPr>
        <p:txBody>
          <a:bodyPr vert="horz" lIns="91440" tIns="45720" rIns="91440" bIns="45720" rtlCol="0" anchor="b">
            <a:normAutofit/>
          </a:bodyPr>
          <a:lstStyle/>
          <a:p>
            <a:pPr algn="ctr"/>
            <a:r>
              <a:rPr lang="en-US" sz="6000" b="1" dirty="0">
                <a:latin typeface="Aptos Display"/>
              </a:rPr>
              <a:t>Panelist Session </a:t>
            </a:r>
            <a:endParaRPr lang="en-US" b="1" dirty="0">
              <a:latin typeface="Aptos Display"/>
            </a:endParaRPr>
          </a:p>
        </p:txBody>
      </p:sp>
      <p:sp>
        <p:nvSpPr>
          <p:cNvPr id="25" name="Rectangle 2">
            <a:extLst>
              <a:ext uri="{FF2B5EF4-FFF2-40B4-BE49-F238E27FC236}">
                <a16:creationId xmlns:a16="http://schemas.microsoft.com/office/drawing/2014/main" id="{E03988A5-6360-4AFC-D5AE-4C9D4A93C00F}"/>
              </a:ext>
            </a:extLst>
          </p:cNvPr>
          <p:cNvSpPr txBox="1">
            <a:spLocks noChangeArrowheads="1"/>
          </p:cNvSpPr>
          <p:nvPr/>
        </p:nvSpPr>
        <p:spPr bwMode="auto">
          <a:xfrm>
            <a:off x="3315031" y="4076802"/>
            <a:ext cx="5561938" cy="153458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60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Aptos Display"/>
              <a:ea typeface="+mn-ea"/>
              <a:cs typeface="+mn-cs"/>
            </a:endParaRPr>
          </a:p>
        </p:txBody>
      </p:sp>
      <p:sp>
        <p:nvSpPr>
          <p:cNvPr id="60" name="Arc 59">
            <a:extLst>
              <a:ext uri="{FF2B5EF4-FFF2-40B4-BE49-F238E27FC236}">
                <a16:creationId xmlns:a16="http://schemas.microsoft.com/office/drawing/2014/main" id="{24C533D0-203D-2DB9-BB5D-53C339B085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2" name="Oval 61">
            <a:extLst>
              <a:ext uri="{FF2B5EF4-FFF2-40B4-BE49-F238E27FC236}">
                <a16:creationId xmlns:a16="http://schemas.microsoft.com/office/drawing/2014/main" id="{1C7BBE57-687D-EB61-AB3E-67D71ECCA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1401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8006A-F5CE-7500-C1FF-ED91527BA13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F383F57-34B8-ECAC-42AA-E142A5766CE2}"/>
              </a:ext>
            </a:extLst>
          </p:cNvPr>
          <p:cNvPicPr>
            <a:picLocks noChangeAspect="1"/>
          </p:cNvPicPr>
          <p:nvPr/>
        </p:nvPicPr>
        <p:blipFill>
          <a:blip r:embed="rId3"/>
          <a:stretch>
            <a:fillRect/>
          </a:stretch>
        </p:blipFill>
        <p:spPr>
          <a:xfrm>
            <a:off x="9245727" y="53658"/>
            <a:ext cx="2943225" cy="695325"/>
          </a:xfrm>
          <a:prstGeom prst="rect">
            <a:avLst/>
          </a:prstGeom>
        </p:spPr>
      </p:pic>
      <p:sp>
        <p:nvSpPr>
          <p:cNvPr id="15" name="Content Placeholder 14">
            <a:extLst>
              <a:ext uri="{FF2B5EF4-FFF2-40B4-BE49-F238E27FC236}">
                <a16:creationId xmlns:a16="http://schemas.microsoft.com/office/drawing/2014/main" id="{4054F3EE-87E4-0D12-8146-B766D1A9CCBC}"/>
              </a:ext>
            </a:extLst>
          </p:cNvPr>
          <p:cNvSpPr>
            <a:spLocks noGrp="1"/>
          </p:cNvSpPr>
          <p:nvPr>
            <p:ph sz="half" idx="2"/>
          </p:nvPr>
        </p:nvSpPr>
        <p:spPr>
          <a:xfrm>
            <a:off x="321733" y="1825625"/>
            <a:ext cx="11495129" cy="4351338"/>
          </a:xfrm>
        </p:spPr>
        <p:txBody>
          <a:bodyPr>
            <a:noAutofit/>
          </a:bodyPr>
          <a:lstStyle/>
          <a:p>
            <a:pPr>
              <a:spcBef>
                <a:spcPts val="0"/>
              </a:spcBef>
            </a:pPr>
            <a:r>
              <a:rPr lang="en-GB" sz="1800" b="1" dirty="0"/>
              <a:t>Education</a:t>
            </a:r>
          </a:p>
          <a:p>
            <a:pPr lvl="1">
              <a:spcBef>
                <a:spcPts val="0"/>
              </a:spcBef>
            </a:pPr>
            <a:r>
              <a:rPr lang="en-GB" sz="1700" dirty="0"/>
              <a:t>B.S. Biology</a:t>
            </a:r>
          </a:p>
          <a:p>
            <a:pPr lvl="1">
              <a:spcBef>
                <a:spcPts val="0"/>
              </a:spcBef>
            </a:pPr>
            <a:r>
              <a:rPr lang="en-GB" sz="1700" dirty="0"/>
              <a:t>M.S. Food Science &amp; Technology</a:t>
            </a:r>
          </a:p>
          <a:p>
            <a:pPr marL="457200" lvl="1" indent="0">
              <a:spcBef>
                <a:spcPts val="0"/>
              </a:spcBef>
              <a:buNone/>
            </a:pPr>
            <a:endParaRPr lang="en-GB" sz="1700" dirty="0"/>
          </a:p>
          <a:p>
            <a:pPr>
              <a:spcBef>
                <a:spcPts val="0"/>
              </a:spcBef>
            </a:pPr>
            <a:r>
              <a:rPr lang="en-GB" sz="1800" b="1" dirty="0"/>
              <a:t>Certifications</a:t>
            </a:r>
          </a:p>
          <a:p>
            <a:pPr lvl="1">
              <a:spcBef>
                <a:spcPts val="0"/>
              </a:spcBef>
            </a:pPr>
            <a:r>
              <a:rPr lang="en-GB" sz="1700" dirty="0"/>
              <a:t>GSTD, PMP, LSS, MoP, CSPO, &amp; Crucial Influence</a:t>
            </a:r>
          </a:p>
          <a:p>
            <a:pPr marL="457200" lvl="1" indent="0">
              <a:spcBef>
                <a:spcPts val="0"/>
              </a:spcBef>
              <a:buNone/>
            </a:pPr>
            <a:endParaRPr lang="en-GB" sz="1700" dirty="0"/>
          </a:p>
          <a:p>
            <a:pPr>
              <a:spcBef>
                <a:spcPts val="0"/>
              </a:spcBef>
            </a:pPr>
            <a:r>
              <a:rPr lang="en-GB" sz="1800" b="1" dirty="0"/>
              <a:t>Experience</a:t>
            </a:r>
          </a:p>
          <a:p>
            <a:pPr lvl="1">
              <a:spcBef>
                <a:spcPts val="0"/>
              </a:spcBef>
            </a:pPr>
            <a:r>
              <a:rPr lang="en-GB" sz="1700" b="1" dirty="0"/>
              <a:t>&gt;20 years </a:t>
            </a:r>
            <a:r>
              <a:rPr lang="en-GB" sz="1700" dirty="0"/>
              <a:t>CPG &amp; Healthcare Manufacturing Experience</a:t>
            </a:r>
          </a:p>
          <a:p>
            <a:pPr lvl="2">
              <a:spcBef>
                <a:spcPts val="0"/>
              </a:spcBef>
            </a:pPr>
            <a:r>
              <a:rPr lang="en-GB" sz="1700" dirty="0"/>
              <a:t>Nestle R&amp;D, Nestle Professional, Nestle USA, &amp; Abbott Nutrition</a:t>
            </a:r>
          </a:p>
          <a:p>
            <a:pPr lvl="1">
              <a:spcBef>
                <a:spcPts val="0"/>
              </a:spcBef>
            </a:pPr>
            <a:r>
              <a:rPr lang="en-GB" sz="1700" b="1" dirty="0"/>
              <a:t>Product Development </a:t>
            </a:r>
            <a:r>
              <a:rPr lang="en-GB" sz="1700" dirty="0"/>
              <a:t>(Confections + Ready to Drink Beverages + Food Service Beverages)</a:t>
            </a:r>
          </a:p>
          <a:p>
            <a:pPr lvl="1">
              <a:spcBef>
                <a:spcPts val="0"/>
              </a:spcBef>
            </a:pPr>
            <a:r>
              <a:rPr lang="en-GB" sz="1700" b="1" dirty="0"/>
              <a:t>Process Improvement </a:t>
            </a:r>
            <a:r>
              <a:rPr lang="en-GB" sz="1700" dirty="0"/>
              <a:t>(GSTD, Lean Six Sigma, Creating Standards, &amp; Streamlining Processes)</a:t>
            </a:r>
          </a:p>
          <a:p>
            <a:pPr lvl="1">
              <a:spcBef>
                <a:spcPts val="0"/>
              </a:spcBef>
            </a:pPr>
            <a:r>
              <a:rPr lang="en-GB" sz="1700" b="1" dirty="0"/>
              <a:t>Project/Program/Portfolio Management </a:t>
            </a:r>
            <a:r>
              <a:rPr lang="en-GB" sz="1700" dirty="0"/>
              <a:t>(Waterfall, Agile, Hybrid; Category, Regional, &amp; Divisional)</a:t>
            </a:r>
          </a:p>
          <a:p>
            <a:pPr lvl="1">
              <a:spcBef>
                <a:spcPts val="0"/>
              </a:spcBef>
            </a:pPr>
            <a:r>
              <a:rPr lang="en-GB" sz="1700" b="1" dirty="0"/>
              <a:t>People Management </a:t>
            </a:r>
            <a:r>
              <a:rPr lang="en-GB" sz="1700" dirty="0"/>
              <a:t>(Developers, PMs, Marketing, Paraprofessionals, &amp; IT Business Analysts)</a:t>
            </a:r>
          </a:p>
          <a:p>
            <a:pPr lvl="1">
              <a:spcBef>
                <a:spcPts val="0"/>
              </a:spcBef>
            </a:pPr>
            <a:r>
              <a:rPr lang="en-GB" sz="1700" b="1" dirty="0"/>
              <a:t>Strategic Leadership</a:t>
            </a:r>
            <a:r>
              <a:rPr lang="en-GB" sz="1700" dirty="0"/>
              <a:t> (Goal Alignment, Advisor, JSPs, Digital Strategy, Product Owner Network, Governance, &amp; Culture)</a:t>
            </a:r>
          </a:p>
          <a:p>
            <a:pPr lvl="1">
              <a:spcBef>
                <a:spcPts val="0"/>
              </a:spcBef>
            </a:pPr>
            <a:r>
              <a:rPr lang="en-GB" sz="1700" b="1" dirty="0"/>
              <a:t>Coach/Mentor</a:t>
            </a:r>
            <a:r>
              <a:rPr lang="en-GB" sz="1700" dirty="0"/>
              <a:t> (Developers, PMs, ERG Leadership, Crucial Influence Trainer, &amp; Reverse Mentor)</a:t>
            </a:r>
          </a:p>
          <a:p>
            <a:pPr lvl="1">
              <a:spcBef>
                <a:spcPts val="0"/>
              </a:spcBef>
            </a:pPr>
            <a:endParaRPr lang="en-GB" sz="1700" dirty="0"/>
          </a:p>
          <a:p>
            <a:pPr marL="0" indent="0">
              <a:spcBef>
                <a:spcPts val="0"/>
              </a:spcBef>
              <a:buNone/>
            </a:pPr>
            <a:r>
              <a:rPr lang="en-GB" sz="1800" b="1" dirty="0"/>
              <a:t>Let’s connect</a:t>
            </a:r>
            <a:r>
              <a:rPr lang="en-GB" sz="1800" dirty="0"/>
              <a:t>:  </a:t>
            </a:r>
            <a:r>
              <a:rPr lang="en-GB" sz="1800" dirty="0">
                <a:hlinkClick r:id="rId4"/>
              </a:rPr>
              <a:t>https://www.linkedin.com/in/monicavaldezpmpmop</a:t>
            </a:r>
            <a:endParaRPr lang="en-GB" sz="1800" dirty="0"/>
          </a:p>
        </p:txBody>
      </p:sp>
      <p:sp>
        <p:nvSpPr>
          <p:cNvPr id="19" name="Title 18">
            <a:extLst>
              <a:ext uri="{FF2B5EF4-FFF2-40B4-BE49-F238E27FC236}">
                <a16:creationId xmlns:a16="http://schemas.microsoft.com/office/drawing/2014/main" id="{F903B7F6-050F-0519-F833-A1D02561C762}"/>
              </a:ext>
            </a:extLst>
          </p:cNvPr>
          <p:cNvSpPr>
            <a:spLocks noGrp="1"/>
          </p:cNvSpPr>
          <p:nvPr>
            <p:ph type="title"/>
          </p:nvPr>
        </p:nvSpPr>
        <p:spPr>
          <a:xfrm>
            <a:off x="1466850" y="240009"/>
            <a:ext cx="10350012" cy="1325563"/>
          </a:xfrm>
        </p:spPr>
        <p:txBody>
          <a:bodyPr/>
          <a:lstStyle/>
          <a:p>
            <a:r>
              <a:rPr lang="en-GB" sz="4000" b="1" dirty="0">
                <a:latin typeface="+mn-lt"/>
              </a:rPr>
              <a:t>Monica Valdez </a:t>
            </a:r>
            <a:r>
              <a:rPr lang="en-GB" sz="2000" b="1" dirty="0">
                <a:solidFill>
                  <a:schemeClr val="dk1"/>
                </a:solidFill>
              </a:rPr>
              <a:t>MS, GSTD, PMP, LSS, </a:t>
            </a:r>
            <a:r>
              <a:rPr lang="en-GB" sz="2000" b="1" dirty="0" err="1">
                <a:solidFill>
                  <a:schemeClr val="dk1"/>
                </a:solidFill>
              </a:rPr>
              <a:t>MoP</a:t>
            </a:r>
            <a:r>
              <a:rPr lang="en-GB" sz="2000" b="1" dirty="0">
                <a:solidFill>
                  <a:schemeClr val="dk1"/>
                </a:solidFill>
              </a:rPr>
              <a:t>, CSPO</a:t>
            </a:r>
            <a:endParaRPr lang="en-GB" sz="4000" b="1" dirty="0">
              <a:latin typeface="+mn-lt"/>
            </a:endParaRPr>
          </a:p>
        </p:txBody>
      </p:sp>
      <p:pic>
        <p:nvPicPr>
          <p:cNvPr id="3" name="Picture 2" descr="A person wearing glasses and a pink jacket&#10;&#10;AI-generated content may be incorrect.">
            <a:extLst>
              <a:ext uri="{FF2B5EF4-FFF2-40B4-BE49-F238E27FC236}">
                <a16:creationId xmlns:a16="http://schemas.microsoft.com/office/drawing/2014/main" id="{475BE4E7-A80B-077B-32B9-9F2EB1DD851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9575" y="186280"/>
            <a:ext cx="1057275" cy="141397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802164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A53A7-6B65-95B1-AB31-6F19D3177131}"/>
            </a:ext>
          </a:extLst>
        </p:cNvPr>
        <p:cNvGrpSpPr/>
        <p:nvPr/>
      </p:nvGrpSpPr>
      <p:grpSpPr>
        <a:xfrm>
          <a:off x="0" y="0"/>
          <a:ext cx="0" cy="0"/>
          <a:chOff x="0" y="0"/>
          <a:chExt cx="0" cy="0"/>
        </a:xfrm>
      </p:grpSpPr>
      <p:pic>
        <p:nvPicPr>
          <p:cNvPr id="6" name="Picture 5" descr="A person in a dress&#10;&#10;AI-generated content may be incorrect.">
            <a:extLst>
              <a:ext uri="{FF2B5EF4-FFF2-40B4-BE49-F238E27FC236}">
                <a16:creationId xmlns:a16="http://schemas.microsoft.com/office/drawing/2014/main" id="{65F290C2-52CD-8144-B301-E5EAC0EF8B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17535" y="106001"/>
            <a:ext cx="754341" cy="1024600"/>
          </a:xfrm>
          <a:prstGeom prst="rect">
            <a:avLst/>
          </a:prstGeom>
          <a:ln>
            <a:noFill/>
          </a:ln>
          <a:effectLst>
            <a:outerShdw blurRad="190500" algn="tl" rotWithShape="0">
              <a:srgbClr val="000000">
                <a:alpha val="70000"/>
              </a:srgbClr>
            </a:outerShdw>
          </a:effectLst>
        </p:spPr>
      </p:pic>
      <p:pic>
        <p:nvPicPr>
          <p:cNvPr id="10" name="Picture 9" descr="A cat sitting on a table&#10;&#10;Description automatically generated">
            <a:extLst>
              <a:ext uri="{FF2B5EF4-FFF2-40B4-BE49-F238E27FC236}">
                <a16:creationId xmlns:a16="http://schemas.microsoft.com/office/drawing/2014/main" id="{3FE3C038-B2F1-57F0-3B97-D3C732BD463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5698" t="5006" r="6841" b="54247"/>
          <a:stretch/>
        </p:blipFill>
        <p:spPr>
          <a:xfrm>
            <a:off x="1866995" y="3074945"/>
            <a:ext cx="727328" cy="858783"/>
          </a:xfrm>
          <a:prstGeom prst="rect">
            <a:avLst/>
          </a:prstGeom>
          <a:ln>
            <a:noFill/>
          </a:ln>
          <a:effectLst>
            <a:outerShdw blurRad="190500" algn="tl" rotWithShape="0">
              <a:srgbClr val="000000">
                <a:alpha val="70000"/>
              </a:srgbClr>
            </a:outerShdw>
          </a:effectLst>
        </p:spPr>
      </p:pic>
      <p:pic>
        <p:nvPicPr>
          <p:cNvPr id="11" name="Picture 10" descr="A dog lying on a couch&#10;&#10;Description automatically generated">
            <a:extLst>
              <a:ext uri="{FF2B5EF4-FFF2-40B4-BE49-F238E27FC236}">
                <a16:creationId xmlns:a16="http://schemas.microsoft.com/office/drawing/2014/main" id="{8F64DCC9-D7B0-C085-41F8-9EC6AE010AC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8710" t="11160" r="26542" b="29797"/>
          <a:stretch/>
        </p:blipFill>
        <p:spPr>
          <a:xfrm>
            <a:off x="134014" y="3080529"/>
            <a:ext cx="752295" cy="867425"/>
          </a:xfrm>
          <a:prstGeom prst="rect">
            <a:avLst/>
          </a:prstGeom>
          <a:ln>
            <a:noFill/>
          </a:ln>
          <a:effectLst>
            <a:outerShdw blurRad="190500" algn="tl" rotWithShape="0">
              <a:srgbClr val="000000">
                <a:alpha val="70000"/>
              </a:srgbClr>
            </a:outerShdw>
          </a:effectLst>
        </p:spPr>
      </p:pic>
      <p:pic>
        <p:nvPicPr>
          <p:cNvPr id="12" name="Picture 11" descr="A group of dogs lying on a couch&#10;&#10;Description automatically generated">
            <a:extLst>
              <a:ext uri="{FF2B5EF4-FFF2-40B4-BE49-F238E27FC236}">
                <a16:creationId xmlns:a16="http://schemas.microsoft.com/office/drawing/2014/main" id="{B5849705-621F-21D8-8962-15F6AF7058A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9237" t="27513" r="37543" b="19935"/>
          <a:stretch/>
        </p:blipFill>
        <p:spPr>
          <a:xfrm>
            <a:off x="1017832" y="3074946"/>
            <a:ext cx="724523" cy="873009"/>
          </a:xfrm>
          <a:prstGeom prst="rect">
            <a:avLst/>
          </a:prstGeom>
          <a:ln>
            <a:noFill/>
          </a:ln>
          <a:effectLst>
            <a:outerShdw blurRad="190500" algn="tl" rotWithShape="0">
              <a:srgbClr val="000000">
                <a:alpha val="70000"/>
              </a:srgbClr>
            </a:outerShdw>
          </a:effectLst>
        </p:spPr>
      </p:pic>
      <p:pic>
        <p:nvPicPr>
          <p:cNvPr id="13" name="Picture 12" descr="A person with long hair and beard with arms crossed&#10;&#10;Description automatically generated">
            <a:extLst>
              <a:ext uri="{FF2B5EF4-FFF2-40B4-BE49-F238E27FC236}">
                <a16:creationId xmlns:a16="http://schemas.microsoft.com/office/drawing/2014/main" id="{6B36B14C-56A2-22A6-DF62-AEA82A62690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0491" t="26667" r="7436"/>
          <a:stretch>
            <a:fillRect/>
          </a:stretch>
        </p:blipFill>
        <p:spPr>
          <a:xfrm>
            <a:off x="973856" y="106003"/>
            <a:ext cx="751139" cy="1006285"/>
          </a:xfrm>
          <a:prstGeom prst="rect">
            <a:avLst/>
          </a:prstGeom>
          <a:ln>
            <a:noFill/>
          </a:ln>
          <a:effectLst>
            <a:outerShdw blurRad="190500" algn="tl" rotWithShape="0">
              <a:srgbClr val="000000">
                <a:alpha val="70000"/>
              </a:srgbClr>
            </a:outerShdw>
          </a:effectLst>
        </p:spPr>
      </p:pic>
      <p:pic>
        <p:nvPicPr>
          <p:cNvPr id="23" name="Picture 22" descr="A dog lying on the floor with a corn cob&#10;&#10;Description automatically generated">
            <a:extLst>
              <a:ext uri="{FF2B5EF4-FFF2-40B4-BE49-F238E27FC236}">
                <a16:creationId xmlns:a16="http://schemas.microsoft.com/office/drawing/2014/main" id="{0C35239E-17B5-081C-B54F-C3FC6708A99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8182" r="19316"/>
          <a:stretch/>
        </p:blipFill>
        <p:spPr>
          <a:xfrm>
            <a:off x="2720741" y="3063605"/>
            <a:ext cx="724523" cy="870123"/>
          </a:xfrm>
          <a:prstGeom prst="rect">
            <a:avLst/>
          </a:prstGeom>
          <a:ln>
            <a:noFill/>
          </a:ln>
          <a:effectLst>
            <a:outerShdw blurRad="190500" algn="tl" rotWithShape="0">
              <a:srgbClr val="000000">
                <a:alpha val="70000"/>
              </a:srgbClr>
            </a:outerShdw>
          </a:effectLst>
        </p:spPr>
      </p:pic>
      <p:pic>
        <p:nvPicPr>
          <p:cNvPr id="32" name="Picture 31" descr="A person wearing glasses and a pink jacket&#10;&#10;AI-generated content may be incorrect.">
            <a:extLst>
              <a:ext uri="{FF2B5EF4-FFF2-40B4-BE49-F238E27FC236}">
                <a16:creationId xmlns:a16="http://schemas.microsoft.com/office/drawing/2014/main" id="{C3EF1D95-CCDC-B8DF-4A83-65B02737776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1459" y="106002"/>
            <a:ext cx="751139" cy="1004553"/>
          </a:xfrm>
          <a:prstGeom prst="rect">
            <a:avLst/>
          </a:prstGeom>
          <a:ln>
            <a:noFill/>
          </a:ln>
          <a:effectLst>
            <a:outerShdw blurRad="190500" algn="tl" rotWithShape="0">
              <a:srgbClr val="000000">
                <a:alpha val="70000"/>
              </a:srgbClr>
            </a:outerShdw>
          </a:effectLst>
        </p:spPr>
      </p:pic>
      <p:pic>
        <p:nvPicPr>
          <p:cNvPr id="8" name="Picture 7" descr="Blue colored book">
            <a:extLst>
              <a:ext uri="{FF2B5EF4-FFF2-40B4-BE49-F238E27FC236}">
                <a16:creationId xmlns:a16="http://schemas.microsoft.com/office/drawing/2014/main" id="{1056F3FD-771B-1D77-68EF-1AD0E8DCFEE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4526" y="1214461"/>
            <a:ext cx="754717" cy="577569"/>
          </a:xfrm>
          <a:prstGeom prst="rect">
            <a:avLst/>
          </a:prstGeom>
          <a:ln>
            <a:noFill/>
          </a:ln>
          <a:effectLst>
            <a:outerShdw blurRad="190500" algn="tl" rotWithShape="0">
              <a:srgbClr val="000000">
                <a:alpha val="70000"/>
              </a:srgbClr>
            </a:outerShdw>
          </a:effectLst>
        </p:spPr>
      </p:pic>
      <p:pic>
        <p:nvPicPr>
          <p:cNvPr id="9" name="Picture 8" descr="Art paintbrushes on surface scraped with paint samples">
            <a:extLst>
              <a:ext uri="{FF2B5EF4-FFF2-40B4-BE49-F238E27FC236}">
                <a16:creationId xmlns:a16="http://schemas.microsoft.com/office/drawing/2014/main" id="{3F5A6078-75DB-F394-3110-5CA0DBACCE4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9086" y="1875271"/>
            <a:ext cx="763020" cy="567237"/>
          </a:xfrm>
          <a:prstGeom prst="rect">
            <a:avLst/>
          </a:prstGeom>
          <a:ln>
            <a:noFill/>
          </a:ln>
          <a:effectLst>
            <a:outerShdw blurRad="190500" algn="tl" rotWithShape="0">
              <a:srgbClr val="000000">
                <a:alpha val="70000"/>
              </a:srgbClr>
            </a:outerShdw>
          </a:effectLst>
        </p:spPr>
      </p:pic>
      <p:sp>
        <p:nvSpPr>
          <p:cNvPr id="39" name="TextBox 38">
            <a:extLst>
              <a:ext uri="{FF2B5EF4-FFF2-40B4-BE49-F238E27FC236}">
                <a16:creationId xmlns:a16="http://schemas.microsoft.com/office/drawing/2014/main" id="{B99CD176-77BD-AF3B-6664-466F84A2290E}"/>
              </a:ext>
            </a:extLst>
          </p:cNvPr>
          <p:cNvSpPr txBox="1"/>
          <p:nvPr/>
        </p:nvSpPr>
        <p:spPr>
          <a:xfrm>
            <a:off x="109087" y="3882359"/>
            <a:ext cx="3340107" cy="6667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dirty="0">
                <a:ln>
                  <a:noFill/>
                </a:ln>
                <a:solidFill>
                  <a:prstClr val="black"/>
                </a:solidFill>
                <a:effectLst/>
                <a:uLnTx/>
                <a:uFillTx/>
                <a:latin typeface="Aptos" panose="02110004020202020204"/>
                <a:ea typeface="+mn-ea"/>
                <a:cs typeface="+mn-cs"/>
              </a:rPr>
              <a:t>Monica Valdez</a:t>
            </a:r>
          </a:p>
        </p:txBody>
      </p:sp>
      <p:pic>
        <p:nvPicPr>
          <p:cNvPr id="3" name="Picture 2">
            <a:extLst>
              <a:ext uri="{FF2B5EF4-FFF2-40B4-BE49-F238E27FC236}">
                <a16:creationId xmlns:a16="http://schemas.microsoft.com/office/drawing/2014/main" id="{ACEBC996-BA5C-4DB4-98B2-E81D1B6B62AD}"/>
              </a:ext>
            </a:extLst>
          </p:cNvPr>
          <p:cNvPicPr>
            <a:picLocks noChangeAspect="1"/>
          </p:cNvPicPr>
          <p:nvPr/>
        </p:nvPicPr>
        <p:blipFill>
          <a:blip r:embed="rId11" cstate="print">
            <a:extLst>
              <a:ext uri="{28A0092B-C50C-407E-A947-70E740481C1C}">
                <a14:useLocalDpi xmlns:a14="http://schemas.microsoft.com/office/drawing/2010/main" val="0"/>
              </a:ext>
            </a:extLst>
          </a:blip>
          <a:srcRect l="19592" t="10159" r="13897"/>
          <a:stretch>
            <a:fillRect/>
          </a:stretch>
        </p:blipFill>
        <p:spPr>
          <a:xfrm>
            <a:off x="2671323" y="108043"/>
            <a:ext cx="757016" cy="1022559"/>
          </a:xfrm>
          <a:prstGeom prst="rect">
            <a:avLst/>
          </a:prstGeom>
          <a:ln>
            <a:noFill/>
          </a:ln>
          <a:effectLst>
            <a:outerShdw blurRad="190500" algn="tl" rotWithShape="0">
              <a:srgbClr val="000000">
                <a:alpha val="70000"/>
              </a:srgbClr>
            </a:outerShdw>
          </a:effectLst>
        </p:spPr>
      </p:pic>
      <p:grpSp>
        <p:nvGrpSpPr>
          <p:cNvPr id="4" name="Group 3">
            <a:extLst>
              <a:ext uri="{FF2B5EF4-FFF2-40B4-BE49-F238E27FC236}">
                <a16:creationId xmlns:a16="http://schemas.microsoft.com/office/drawing/2014/main" id="{BFF2655F-B516-EFC0-A174-F3EA70E690F1}"/>
              </a:ext>
            </a:extLst>
          </p:cNvPr>
          <p:cNvGrpSpPr/>
          <p:nvPr/>
        </p:nvGrpSpPr>
        <p:grpSpPr>
          <a:xfrm>
            <a:off x="966381" y="1219937"/>
            <a:ext cx="2482812" cy="1739764"/>
            <a:chOff x="5494732" y="3213245"/>
            <a:chExt cx="2282022" cy="1783937"/>
          </a:xfrm>
        </p:grpSpPr>
        <p:pic>
          <p:nvPicPr>
            <p:cNvPr id="5" name="Picture 4" descr="A group of people posing for a photo&#10;&#10;Description automatically generated">
              <a:extLst>
                <a:ext uri="{FF2B5EF4-FFF2-40B4-BE49-F238E27FC236}">
                  <a16:creationId xmlns:a16="http://schemas.microsoft.com/office/drawing/2014/main" id="{3B0D0564-1E4B-7E8B-228F-08B317A0B25A}"/>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t="41531" b="2615"/>
            <a:stretch/>
          </p:blipFill>
          <p:spPr>
            <a:xfrm>
              <a:off x="5494732" y="3213245"/>
              <a:ext cx="2282022" cy="1783937"/>
            </a:xfrm>
            <a:prstGeom prst="rect">
              <a:avLst/>
            </a:prstGeom>
            <a:ln>
              <a:noFill/>
            </a:ln>
            <a:effectLst>
              <a:outerShdw blurRad="190500" algn="tl" rotWithShape="0">
                <a:srgbClr val="000000">
                  <a:alpha val="70000"/>
                </a:srgbClr>
              </a:outerShdw>
            </a:effectLst>
          </p:spPr>
        </p:pic>
        <p:sp>
          <p:nvSpPr>
            <p:cNvPr id="34" name="Freeform: Shape 33">
              <a:extLst>
                <a:ext uri="{FF2B5EF4-FFF2-40B4-BE49-F238E27FC236}">
                  <a16:creationId xmlns:a16="http://schemas.microsoft.com/office/drawing/2014/main" id="{C678C07F-0F5E-DB10-D931-E0B1C12DA35F}"/>
                </a:ext>
              </a:extLst>
            </p:cNvPr>
            <p:cNvSpPr/>
            <p:nvPr/>
          </p:nvSpPr>
          <p:spPr>
            <a:xfrm>
              <a:off x="6300766" y="3774276"/>
              <a:ext cx="130047" cy="83465"/>
            </a:xfrm>
            <a:custGeom>
              <a:avLst/>
              <a:gdLst>
                <a:gd name="connsiteX0" fmla="*/ 0 w 252245"/>
                <a:gd name="connsiteY0" fmla="*/ 381114 h 381114"/>
                <a:gd name="connsiteX1" fmla="*/ 248093 w 252245"/>
                <a:gd name="connsiteY1" fmla="*/ 83403 h 381114"/>
                <a:gd name="connsiteX2" fmla="*/ 155944 w 252245"/>
                <a:gd name="connsiteY2" fmla="*/ 19607 h 381114"/>
                <a:gd name="connsiteX3" fmla="*/ 163033 w 252245"/>
                <a:gd name="connsiteY3" fmla="*/ 381114 h 381114"/>
              </a:gdLst>
              <a:ahLst/>
              <a:cxnLst>
                <a:cxn ang="0">
                  <a:pos x="connsiteX0" y="connsiteY0"/>
                </a:cxn>
                <a:cxn ang="0">
                  <a:pos x="connsiteX1" y="connsiteY1"/>
                </a:cxn>
                <a:cxn ang="0">
                  <a:pos x="connsiteX2" y="connsiteY2"/>
                </a:cxn>
                <a:cxn ang="0">
                  <a:pos x="connsiteX3" y="connsiteY3"/>
                </a:cxn>
              </a:cxnLst>
              <a:rect l="l" t="t" r="r" b="b"/>
              <a:pathLst>
                <a:path w="252245" h="381114">
                  <a:moveTo>
                    <a:pt x="0" y="381114"/>
                  </a:moveTo>
                  <a:cubicBezTo>
                    <a:pt x="111051" y="262384"/>
                    <a:pt x="222102" y="143654"/>
                    <a:pt x="248093" y="83403"/>
                  </a:cubicBezTo>
                  <a:cubicBezTo>
                    <a:pt x="274084" y="23152"/>
                    <a:pt x="170121" y="-30011"/>
                    <a:pt x="155944" y="19607"/>
                  </a:cubicBezTo>
                  <a:cubicBezTo>
                    <a:pt x="141767" y="69225"/>
                    <a:pt x="152400" y="225169"/>
                    <a:pt x="163033" y="381114"/>
                  </a:cubicBezTo>
                </a:path>
              </a:pathLst>
            </a:custGeom>
            <a:noFill/>
            <a:ln w="19050">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38" name="Text 9">
            <a:extLst>
              <a:ext uri="{FF2B5EF4-FFF2-40B4-BE49-F238E27FC236}">
                <a16:creationId xmlns:a16="http://schemas.microsoft.com/office/drawing/2014/main" id="{4B2110DC-4457-1176-2251-D0079FE75E27}"/>
              </a:ext>
            </a:extLst>
          </p:cNvPr>
          <p:cNvSpPr/>
          <p:nvPr/>
        </p:nvSpPr>
        <p:spPr>
          <a:xfrm>
            <a:off x="134013" y="4233743"/>
            <a:ext cx="3311251" cy="743963"/>
          </a:xfrm>
          <a:prstGeom prst="rect">
            <a:avLst/>
          </a:prstGeom>
          <a:noFill/>
          <a:ln/>
        </p:spPr>
        <p:txBody>
          <a:bodyPr wrap="square"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dirty="0">
                <a:ln>
                  <a:noFill/>
                </a:ln>
                <a:solidFill>
                  <a:prstClr val="black"/>
                </a:solidFill>
                <a:effectLst/>
                <a:uLnTx/>
                <a:uFillTx/>
                <a:latin typeface="Calibri" panose="020F0502020204030204"/>
                <a:ea typeface="+mn-ea"/>
                <a:cs typeface="+mn-cs"/>
              </a:rPr>
              <a:t>Program &amp; PMO Leader  |  Digital Transformation  |  Governance &amp; Change Leadership  |  PMP  |  MoP  |  CSPO</a:t>
            </a:r>
          </a:p>
        </p:txBody>
      </p:sp>
      <p:pic>
        <p:nvPicPr>
          <p:cNvPr id="95" name="Picture 94" descr="Sawhorses in unfinished interior">
            <a:extLst>
              <a:ext uri="{FF2B5EF4-FFF2-40B4-BE49-F238E27FC236}">
                <a16:creationId xmlns:a16="http://schemas.microsoft.com/office/drawing/2014/main" id="{FC6EC783-816C-D7DC-224F-FD79DCAF31ED}"/>
              </a:ext>
            </a:extLst>
          </p:cNvPr>
          <p:cNvPicPr>
            <a:picLocks noChangeAspect="1"/>
          </p:cNvPicPr>
          <p:nvPr/>
        </p:nvPicPr>
        <p:blipFill>
          <a:blip r:embed="rId13" cstate="print">
            <a:extLst>
              <a:ext uri="{28A0092B-C50C-407E-A947-70E740481C1C}">
                <a14:useLocalDpi xmlns:a14="http://schemas.microsoft.com/office/drawing/2010/main" val="0"/>
              </a:ext>
            </a:extLst>
          </a:blip>
          <a:srcRect l="13528" t="50579" r="3763" b="7796"/>
          <a:stretch>
            <a:fillRect/>
          </a:stretch>
        </p:blipFill>
        <p:spPr>
          <a:xfrm>
            <a:off x="108264" y="2518754"/>
            <a:ext cx="777240" cy="475044"/>
          </a:xfrm>
          <a:prstGeom prst="rect">
            <a:avLst/>
          </a:prstGeom>
          <a:ln>
            <a:noFill/>
          </a:ln>
          <a:effectLst>
            <a:outerShdw blurRad="190500" algn="tl" rotWithShape="0">
              <a:srgbClr val="000000">
                <a:alpha val="70000"/>
              </a:srgbClr>
            </a:outerShdw>
          </a:effectLst>
        </p:spPr>
      </p:pic>
      <p:sp>
        <p:nvSpPr>
          <p:cNvPr id="96" name="Rectangle: Rounded Corners 95">
            <a:extLst>
              <a:ext uri="{FF2B5EF4-FFF2-40B4-BE49-F238E27FC236}">
                <a16:creationId xmlns:a16="http://schemas.microsoft.com/office/drawing/2014/main" id="{F6040E45-1751-B293-3663-02C29A4484BD}"/>
              </a:ext>
            </a:extLst>
          </p:cNvPr>
          <p:cNvSpPr/>
          <p:nvPr/>
        </p:nvSpPr>
        <p:spPr>
          <a:xfrm>
            <a:off x="130084" y="4865774"/>
            <a:ext cx="3340107" cy="218353"/>
          </a:xfrm>
          <a:prstGeom prst="roundRect">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prstClr val="white"/>
                </a:solidFill>
                <a:effectLst/>
                <a:uLnTx/>
                <a:uFillTx/>
                <a:latin typeface="Aptos" panose="02110004020202020204"/>
                <a:ea typeface="+mn-ea"/>
                <a:cs typeface="+mn-cs"/>
              </a:rPr>
              <a:t>GMP/Quality Compliance Governance</a:t>
            </a:r>
          </a:p>
        </p:txBody>
      </p:sp>
      <p:sp>
        <p:nvSpPr>
          <p:cNvPr id="106" name="Rectangle: Rounded Corners 105">
            <a:extLst>
              <a:ext uri="{FF2B5EF4-FFF2-40B4-BE49-F238E27FC236}">
                <a16:creationId xmlns:a16="http://schemas.microsoft.com/office/drawing/2014/main" id="{BA083122-86C9-478B-04DB-3BB60D62C9AA}"/>
              </a:ext>
            </a:extLst>
          </p:cNvPr>
          <p:cNvSpPr/>
          <p:nvPr/>
        </p:nvSpPr>
        <p:spPr>
          <a:xfrm>
            <a:off x="134014" y="5133905"/>
            <a:ext cx="1608341" cy="218353"/>
          </a:xfrm>
          <a:prstGeom prst="roundRect">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prstClr val="white"/>
                </a:solidFill>
                <a:effectLst/>
                <a:uLnTx/>
                <a:uFillTx/>
                <a:latin typeface="Aptos" panose="02110004020202020204"/>
                <a:ea typeface="+mn-ea"/>
                <a:cs typeface="+mn-cs"/>
              </a:rPr>
              <a:t>Industry 4.0</a:t>
            </a:r>
          </a:p>
        </p:txBody>
      </p:sp>
      <p:sp>
        <p:nvSpPr>
          <p:cNvPr id="110" name="Rectangle: Rounded Corners 109">
            <a:extLst>
              <a:ext uri="{FF2B5EF4-FFF2-40B4-BE49-F238E27FC236}">
                <a16:creationId xmlns:a16="http://schemas.microsoft.com/office/drawing/2014/main" id="{5EE23475-646D-742D-977C-B69D9D44B83D}"/>
              </a:ext>
            </a:extLst>
          </p:cNvPr>
          <p:cNvSpPr/>
          <p:nvPr/>
        </p:nvSpPr>
        <p:spPr>
          <a:xfrm>
            <a:off x="1817536" y="5133905"/>
            <a:ext cx="1652656" cy="218353"/>
          </a:xfrm>
          <a:prstGeom prst="roundRect">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prstClr val="white"/>
                </a:solidFill>
                <a:effectLst/>
                <a:uLnTx/>
                <a:uFillTx/>
                <a:latin typeface="Aptos" panose="02110004020202020204"/>
                <a:ea typeface="+mn-ea"/>
                <a:cs typeface="+mn-cs"/>
              </a:rPr>
              <a:t>Crucial Influence</a:t>
            </a:r>
          </a:p>
        </p:txBody>
      </p:sp>
      <p:sp>
        <p:nvSpPr>
          <p:cNvPr id="112" name="Rectangle: Rounded Corners 111">
            <a:extLst>
              <a:ext uri="{FF2B5EF4-FFF2-40B4-BE49-F238E27FC236}">
                <a16:creationId xmlns:a16="http://schemas.microsoft.com/office/drawing/2014/main" id="{58DF5EE0-6B1C-9955-84E9-10A52DA920C1}"/>
              </a:ext>
            </a:extLst>
          </p:cNvPr>
          <p:cNvSpPr/>
          <p:nvPr/>
        </p:nvSpPr>
        <p:spPr>
          <a:xfrm>
            <a:off x="125821" y="6542194"/>
            <a:ext cx="3340107" cy="218353"/>
          </a:xfrm>
          <a:prstGeom prst="round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prstClr val="white"/>
                </a:solidFill>
                <a:effectLst/>
                <a:uLnTx/>
                <a:uFillTx/>
                <a:latin typeface="Aptos" panose="02110004020202020204"/>
                <a:ea typeface="+mn-ea"/>
                <a:cs typeface="+mn-cs"/>
              </a:rPr>
              <a:t>Open to Senior Level Leadership Opportunities</a:t>
            </a:r>
          </a:p>
        </p:txBody>
      </p:sp>
      <p:sp>
        <p:nvSpPr>
          <p:cNvPr id="114" name="Rectangle: Rounded Corners 113">
            <a:extLst>
              <a:ext uri="{FF2B5EF4-FFF2-40B4-BE49-F238E27FC236}">
                <a16:creationId xmlns:a16="http://schemas.microsoft.com/office/drawing/2014/main" id="{AAC56D76-1AC7-C0DC-780E-DF8A498D6A58}"/>
              </a:ext>
            </a:extLst>
          </p:cNvPr>
          <p:cNvSpPr/>
          <p:nvPr/>
        </p:nvSpPr>
        <p:spPr>
          <a:xfrm>
            <a:off x="134013" y="5398739"/>
            <a:ext cx="1074855" cy="511012"/>
          </a:xfrm>
          <a:prstGeom prst="round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prstClr val="white"/>
                </a:solidFill>
                <a:effectLst/>
                <a:uLnTx/>
                <a:uFillTx/>
                <a:latin typeface="Aptos" panose="02110004020202020204"/>
                <a:ea typeface="+mn-ea"/>
                <a:cs typeface="+mn-cs"/>
              </a:rPr>
              <a:t>98%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ptos" panose="02110004020202020204"/>
                <a:ea typeface="+mn-ea"/>
                <a:cs typeface="+mn-cs"/>
              </a:rPr>
              <a:t>On-time milestones</a:t>
            </a:r>
          </a:p>
        </p:txBody>
      </p:sp>
      <p:sp>
        <p:nvSpPr>
          <p:cNvPr id="116" name="Rectangle: Rounded Corners 115">
            <a:extLst>
              <a:ext uri="{FF2B5EF4-FFF2-40B4-BE49-F238E27FC236}">
                <a16:creationId xmlns:a16="http://schemas.microsoft.com/office/drawing/2014/main" id="{C52D4121-E143-3259-16C8-9FC5FBD29FED}"/>
              </a:ext>
            </a:extLst>
          </p:cNvPr>
          <p:cNvSpPr/>
          <p:nvPr/>
        </p:nvSpPr>
        <p:spPr>
          <a:xfrm>
            <a:off x="134011" y="5975047"/>
            <a:ext cx="1074855" cy="511012"/>
          </a:xfrm>
          <a:prstGeom prst="round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prstClr val="white"/>
                </a:solidFill>
                <a:effectLst/>
                <a:uLnTx/>
                <a:uFillTx/>
                <a:latin typeface="Aptos" panose="02110004020202020204"/>
                <a:ea typeface="+mn-ea"/>
                <a:cs typeface="+mn-cs"/>
              </a:rPr>
              <a:t>95%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ptos" panose="02110004020202020204"/>
                <a:ea typeface="+mn-ea"/>
                <a:cs typeface="+mn-cs"/>
              </a:rPr>
              <a:t>Compliance effectiveness</a:t>
            </a:r>
          </a:p>
        </p:txBody>
      </p:sp>
      <p:sp>
        <p:nvSpPr>
          <p:cNvPr id="130" name="Rectangle: Rounded Corners 129">
            <a:extLst>
              <a:ext uri="{FF2B5EF4-FFF2-40B4-BE49-F238E27FC236}">
                <a16:creationId xmlns:a16="http://schemas.microsoft.com/office/drawing/2014/main" id="{8A400476-E7F1-CF5B-94E6-02005FC738A1}"/>
              </a:ext>
            </a:extLst>
          </p:cNvPr>
          <p:cNvSpPr/>
          <p:nvPr/>
        </p:nvSpPr>
        <p:spPr>
          <a:xfrm>
            <a:off x="1254726" y="5402035"/>
            <a:ext cx="1074853" cy="511012"/>
          </a:xfrm>
          <a:prstGeom prst="round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prstClr val="white"/>
                </a:solidFill>
                <a:effectLst/>
                <a:uLnTx/>
                <a:uFillTx/>
                <a:latin typeface="Aptos" panose="02110004020202020204"/>
                <a:ea typeface="+mn-ea"/>
                <a:cs typeface="+mn-cs"/>
              </a:rPr>
              <a:t>40%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ptos" panose="02110004020202020204"/>
                <a:ea typeface="+mn-ea"/>
                <a:cs typeface="+mn-cs"/>
              </a:rPr>
              <a:t>Leadership objectives</a:t>
            </a:r>
          </a:p>
        </p:txBody>
      </p:sp>
      <p:sp>
        <p:nvSpPr>
          <p:cNvPr id="132" name="Rectangle: Rounded Corners 131">
            <a:extLst>
              <a:ext uri="{FF2B5EF4-FFF2-40B4-BE49-F238E27FC236}">
                <a16:creationId xmlns:a16="http://schemas.microsoft.com/office/drawing/2014/main" id="{6BEA7ED4-3D41-ECDD-39E2-B7D7B5924027}"/>
              </a:ext>
            </a:extLst>
          </p:cNvPr>
          <p:cNvSpPr/>
          <p:nvPr/>
        </p:nvSpPr>
        <p:spPr>
          <a:xfrm>
            <a:off x="1254724" y="5978343"/>
            <a:ext cx="1074853" cy="511012"/>
          </a:xfrm>
          <a:prstGeom prst="round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prstClr val="white"/>
                </a:solidFill>
                <a:effectLst/>
                <a:uLnTx/>
                <a:uFillTx/>
                <a:latin typeface="Aptos" panose="02110004020202020204"/>
                <a:ea typeface="+mn-ea"/>
                <a:cs typeface="+mn-cs"/>
              </a:rPr>
              <a:t>66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ptos" panose="02110004020202020204"/>
                <a:ea typeface="+mn-ea"/>
                <a:cs typeface="+mn-cs"/>
              </a:rPr>
              <a:t>Stakeholders enabled</a:t>
            </a:r>
          </a:p>
        </p:txBody>
      </p:sp>
      <p:sp>
        <p:nvSpPr>
          <p:cNvPr id="134" name="Rectangle: Rounded Corners 133">
            <a:extLst>
              <a:ext uri="{FF2B5EF4-FFF2-40B4-BE49-F238E27FC236}">
                <a16:creationId xmlns:a16="http://schemas.microsoft.com/office/drawing/2014/main" id="{358BA2FF-296C-D8C0-9085-326667F0BCA3}"/>
              </a:ext>
            </a:extLst>
          </p:cNvPr>
          <p:cNvSpPr/>
          <p:nvPr/>
        </p:nvSpPr>
        <p:spPr>
          <a:xfrm>
            <a:off x="2391075" y="5398739"/>
            <a:ext cx="1074855" cy="511012"/>
          </a:xfrm>
          <a:prstGeom prst="round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prstClr val="white"/>
                </a:solidFill>
                <a:effectLst/>
                <a:uLnTx/>
                <a:uFillTx/>
                <a:latin typeface="Aptos" panose="02110004020202020204"/>
                <a:ea typeface="+mn-ea"/>
                <a:cs typeface="+mn-cs"/>
              </a:rPr>
              <a:t>72%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ptos" panose="02110004020202020204"/>
                <a:ea typeface="+mn-ea"/>
                <a:cs typeface="+mn-cs"/>
              </a:rPr>
              <a:t>Error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ptos" panose="02110004020202020204"/>
                <a:ea typeface="+mn-ea"/>
                <a:cs typeface="+mn-cs"/>
              </a:rPr>
              <a:t>reduction</a:t>
            </a:r>
            <a:endParaRPr kumimoji="0" lang="en-US" sz="933"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36" name="Rectangle: Rounded Corners 135">
            <a:extLst>
              <a:ext uri="{FF2B5EF4-FFF2-40B4-BE49-F238E27FC236}">
                <a16:creationId xmlns:a16="http://schemas.microsoft.com/office/drawing/2014/main" id="{72C60360-AA86-25D6-D503-8C951E1FE7F4}"/>
              </a:ext>
            </a:extLst>
          </p:cNvPr>
          <p:cNvSpPr/>
          <p:nvPr/>
        </p:nvSpPr>
        <p:spPr>
          <a:xfrm>
            <a:off x="2391074" y="5975047"/>
            <a:ext cx="1074855" cy="511012"/>
          </a:xfrm>
          <a:prstGeom prst="round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prstClr val="white"/>
                </a:solidFill>
                <a:effectLst/>
                <a:uLnTx/>
                <a:uFillTx/>
                <a:latin typeface="Aptos" panose="02110004020202020204"/>
                <a:ea typeface="+mn-ea"/>
                <a:cs typeface="+mn-cs"/>
              </a:rPr>
              <a:t>33%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ptos" panose="02110004020202020204"/>
                <a:ea typeface="+mn-ea"/>
                <a:cs typeface="+mn-cs"/>
              </a:rPr>
              <a:t>Faster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ptos" panose="02110004020202020204"/>
                <a:ea typeface="+mn-ea"/>
                <a:cs typeface="+mn-cs"/>
              </a:rPr>
              <a:t>delivery</a:t>
            </a:r>
            <a:endParaRPr kumimoji="0" lang="en-US" sz="933"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37" name="Rectangle: Rounded Corners 136">
            <a:extLst>
              <a:ext uri="{FF2B5EF4-FFF2-40B4-BE49-F238E27FC236}">
                <a16:creationId xmlns:a16="http://schemas.microsoft.com/office/drawing/2014/main" id="{B321B165-2563-7B46-B090-0B6AD7B382A1}"/>
              </a:ext>
            </a:extLst>
          </p:cNvPr>
          <p:cNvSpPr/>
          <p:nvPr/>
        </p:nvSpPr>
        <p:spPr>
          <a:xfrm>
            <a:off x="3548585" y="106002"/>
            <a:ext cx="98537" cy="6654545"/>
          </a:xfrm>
          <a:prstGeom prst="round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38" name="Picture 6" descr="Milligan University | Johnson City TN">
            <a:extLst>
              <a:ext uri="{FF2B5EF4-FFF2-40B4-BE49-F238E27FC236}">
                <a16:creationId xmlns:a16="http://schemas.microsoft.com/office/drawing/2014/main" id="{B21E4CEF-A18F-798D-A7A4-E467A11A793F}"/>
              </a:ext>
            </a:extLst>
          </p:cNvPr>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16539" t="10009" r="17384" b="5035"/>
          <a:stretch/>
        </p:blipFill>
        <p:spPr bwMode="auto">
          <a:xfrm>
            <a:off x="3768354" y="237815"/>
            <a:ext cx="383777" cy="493428"/>
          </a:xfrm>
          <a:prstGeom prst="rect">
            <a:avLst/>
          </a:prstGeom>
          <a:noFill/>
          <a:extLst>
            <a:ext uri="{909E8E84-426E-40DD-AFC4-6F175D3DCCD1}">
              <a14:hiddenFill xmlns:a14="http://schemas.microsoft.com/office/drawing/2010/main">
                <a:solidFill>
                  <a:srgbClr val="FFFFFF"/>
                </a:solidFill>
              </a14:hiddenFill>
            </a:ext>
          </a:extLst>
        </p:spPr>
      </p:pic>
      <p:pic>
        <p:nvPicPr>
          <p:cNvPr id="139" name="Picture 4" descr="OSU Logo Block O by buckeyekes on deviantART | Ohio state logo, Ohio state  wallpaper, Ohio state buckeyes">
            <a:extLst>
              <a:ext uri="{FF2B5EF4-FFF2-40B4-BE49-F238E27FC236}">
                <a16:creationId xmlns:a16="http://schemas.microsoft.com/office/drawing/2014/main" id="{8D5DAD1A-D3C4-F4B5-4302-D27904E9EDB2}"/>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189990" y="224651"/>
            <a:ext cx="383777" cy="511704"/>
          </a:xfrm>
          <a:prstGeom prst="rect">
            <a:avLst/>
          </a:prstGeom>
          <a:noFill/>
          <a:extLst>
            <a:ext uri="{909E8E84-426E-40DD-AFC4-6F175D3DCCD1}">
              <a14:hiddenFill xmlns:a14="http://schemas.microsoft.com/office/drawing/2010/main">
                <a:solidFill>
                  <a:srgbClr val="FFFFFF"/>
                </a:solidFill>
              </a14:hiddenFill>
            </a:ext>
          </a:extLst>
        </p:spPr>
      </p:pic>
      <p:pic>
        <p:nvPicPr>
          <p:cNvPr id="140" name="Picture 139" descr="A logo with a purple circle&#10;&#10;Description automatically generated">
            <a:extLst>
              <a:ext uri="{FF2B5EF4-FFF2-40B4-BE49-F238E27FC236}">
                <a16:creationId xmlns:a16="http://schemas.microsoft.com/office/drawing/2014/main" id="{4CE2F083-EA1A-BC52-310D-ED04C21F2EA3}"/>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205023" y="196225"/>
            <a:ext cx="479772" cy="495177"/>
          </a:xfrm>
          <a:prstGeom prst="rect">
            <a:avLst/>
          </a:prstGeom>
        </p:spPr>
      </p:pic>
      <p:pic>
        <p:nvPicPr>
          <p:cNvPr id="141" name="Picture 140" descr="A diagram of a lean six sigma&#10;&#10;Description automatically generated">
            <a:extLst>
              <a:ext uri="{FF2B5EF4-FFF2-40B4-BE49-F238E27FC236}">
                <a16:creationId xmlns:a16="http://schemas.microsoft.com/office/drawing/2014/main" id="{A881D7A4-62B5-2E1E-B999-3BAB1EF1BB43}"/>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l="29275" t="8414" r="33624" b="12307"/>
          <a:stretch/>
        </p:blipFill>
        <p:spPr>
          <a:xfrm>
            <a:off x="5734073" y="150284"/>
            <a:ext cx="543395" cy="575739"/>
          </a:xfrm>
          <a:prstGeom prst="rect">
            <a:avLst/>
          </a:prstGeom>
        </p:spPr>
      </p:pic>
      <p:pic>
        <p:nvPicPr>
          <p:cNvPr id="142" name="Picture 141" descr="A close up of a label&#10;&#10;Description automatically generated">
            <a:extLst>
              <a:ext uri="{FF2B5EF4-FFF2-40B4-BE49-F238E27FC236}">
                <a16:creationId xmlns:a16="http://schemas.microsoft.com/office/drawing/2014/main" id="{2D9AE7FD-466A-5BB4-DDB6-84FBDA399E2B}"/>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9706226" y="214962"/>
            <a:ext cx="555229" cy="495177"/>
          </a:xfrm>
          <a:prstGeom prst="rect">
            <a:avLst/>
          </a:prstGeom>
        </p:spPr>
      </p:pic>
      <p:pic>
        <p:nvPicPr>
          <p:cNvPr id="143" name="Picture 142" descr="A blue letter on a black background&#10;&#10;Description automatically generated">
            <a:extLst>
              <a:ext uri="{FF2B5EF4-FFF2-40B4-BE49-F238E27FC236}">
                <a16:creationId xmlns:a16="http://schemas.microsoft.com/office/drawing/2014/main" id="{A5D5F25D-9EAA-FE69-EF13-EE7A2A5CBD26}"/>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228788" y="247347"/>
            <a:ext cx="1398296" cy="441172"/>
          </a:xfrm>
          <a:prstGeom prst="rect">
            <a:avLst/>
          </a:prstGeom>
        </p:spPr>
      </p:pic>
      <p:pic>
        <p:nvPicPr>
          <p:cNvPr id="144" name="Picture 143" descr="A diagram of a diagram&#10;&#10;Description automatically generated">
            <a:extLst>
              <a:ext uri="{FF2B5EF4-FFF2-40B4-BE49-F238E27FC236}">
                <a16:creationId xmlns:a16="http://schemas.microsoft.com/office/drawing/2014/main" id="{B7F4D37F-D536-BF4B-8144-A147FC6447E3}"/>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4640530" y="146667"/>
            <a:ext cx="543396" cy="594291"/>
          </a:xfrm>
          <a:prstGeom prst="rect">
            <a:avLst/>
          </a:prstGeom>
        </p:spPr>
      </p:pic>
      <p:cxnSp>
        <p:nvCxnSpPr>
          <p:cNvPr id="145" name="Straight Connector 144">
            <a:extLst>
              <a:ext uri="{FF2B5EF4-FFF2-40B4-BE49-F238E27FC236}">
                <a16:creationId xmlns:a16="http://schemas.microsoft.com/office/drawing/2014/main" id="{DE9D9E78-9DC2-607D-5290-558B737A4C74}"/>
              </a:ext>
            </a:extLst>
          </p:cNvPr>
          <p:cNvCxnSpPr>
            <a:cxnSpLocks/>
          </p:cNvCxnSpPr>
          <p:nvPr/>
        </p:nvCxnSpPr>
        <p:spPr>
          <a:xfrm flipV="1">
            <a:off x="3762311" y="760978"/>
            <a:ext cx="8346492" cy="14031"/>
          </a:xfrm>
          <a:prstGeom prst="line">
            <a:avLst/>
          </a:prstGeom>
          <a:ln w="19050">
            <a:solidFill>
              <a:schemeClr val="tx1"/>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146" name="TextBox 145">
            <a:extLst>
              <a:ext uri="{FF2B5EF4-FFF2-40B4-BE49-F238E27FC236}">
                <a16:creationId xmlns:a16="http://schemas.microsoft.com/office/drawing/2014/main" id="{41FBDCFB-984B-6B88-80FB-BEF70A208194}"/>
              </a:ext>
            </a:extLst>
          </p:cNvPr>
          <p:cNvSpPr txBox="1"/>
          <p:nvPr/>
        </p:nvSpPr>
        <p:spPr>
          <a:xfrm>
            <a:off x="3688450" y="747563"/>
            <a:ext cx="1264471" cy="97494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prstClr val="black"/>
                </a:solidFill>
                <a:effectLst/>
                <a:uLnTx/>
                <a:uFillTx/>
                <a:latin typeface="Calibri Light" panose="020F0302020204030204"/>
                <a:ea typeface="+mn-ea"/>
                <a:cs typeface="+mn-cs"/>
              </a:rPr>
              <a:t>Milligan College</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prstClr val="black"/>
                </a:solidFill>
                <a:effectLst/>
                <a:uLnTx/>
                <a:uFillTx/>
                <a:latin typeface="Calibri Light" panose="020F0302020204030204"/>
                <a:ea typeface="+mn-ea"/>
                <a:cs typeface="+mn-cs"/>
              </a:rPr>
              <a:t>BS Biology</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prstClr val="black"/>
                </a:solidFill>
                <a:effectLst/>
                <a:uLnTx/>
                <a:uFillTx/>
                <a:latin typeface="Calibri Light" panose="020F0302020204030204"/>
                <a:ea typeface="+mn-ea"/>
                <a:cs typeface="+mn-cs"/>
              </a:rPr>
              <a:t>OSU</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prstClr val="black"/>
                </a:solidFill>
                <a:effectLst/>
                <a:uLnTx/>
                <a:uFillTx/>
                <a:latin typeface="Calibri Light" panose="020F0302020204030204"/>
                <a:ea typeface="+mn-ea"/>
                <a:cs typeface="+mn-cs"/>
              </a:rPr>
              <a:t>MS Food Science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prstClr val="black"/>
                </a:solidFill>
                <a:effectLst/>
                <a:uLnTx/>
                <a:uFillTx/>
                <a:latin typeface="Calibri Light" panose="020F0302020204030204"/>
                <a:ea typeface="+mn-ea"/>
                <a:cs typeface="+mn-cs"/>
              </a:rPr>
              <a:t>&amp; Technology</a:t>
            </a:r>
          </a:p>
        </p:txBody>
      </p:sp>
      <p:sp>
        <p:nvSpPr>
          <p:cNvPr id="147" name="TextBox 146">
            <a:extLst>
              <a:ext uri="{FF2B5EF4-FFF2-40B4-BE49-F238E27FC236}">
                <a16:creationId xmlns:a16="http://schemas.microsoft.com/office/drawing/2014/main" id="{6A3D5F5A-3948-837C-DB51-6AF0282E2BF5}"/>
              </a:ext>
            </a:extLst>
          </p:cNvPr>
          <p:cNvSpPr txBox="1"/>
          <p:nvPr/>
        </p:nvSpPr>
        <p:spPr>
          <a:xfrm>
            <a:off x="4815669" y="730359"/>
            <a:ext cx="1176163" cy="74917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prstClr val="black"/>
                </a:solidFill>
                <a:effectLst/>
                <a:uLnTx/>
                <a:uFillTx/>
                <a:latin typeface="Calibri Light" panose="020F0302020204030204"/>
                <a:ea typeface="+mn-ea"/>
                <a:cs typeface="+mn-cs"/>
              </a:rPr>
              <a:t>Nestle R&amp;D</a:t>
            </a:r>
            <a:endParaRPr kumimoji="0" lang="en-US" sz="1067" b="0" i="1"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prstClr val="black"/>
                </a:solidFill>
                <a:effectLst/>
                <a:uLnTx/>
                <a:uFillTx/>
                <a:latin typeface="Calibri Light" panose="020F0302020204030204"/>
                <a:ea typeface="+mn-ea"/>
                <a:cs typeface="+mn-cs"/>
              </a:rPr>
              <a:t>Ready-to-Drink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prstClr val="black"/>
                </a:solidFill>
                <a:effectLst/>
                <a:uLnTx/>
                <a:uFillTx/>
                <a:latin typeface="Calibri Light" panose="020F0302020204030204"/>
                <a:ea typeface="+mn-ea"/>
                <a:cs typeface="+mn-cs"/>
              </a:rPr>
              <a:t>Beverages</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prstClr val="black"/>
                </a:solidFill>
                <a:effectLst/>
                <a:uLnTx/>
                <a:uFillTx/>
                <a:latin typeface="Calibri Light" panose="020F0302020204030204"/>
                <a:ea typeface="+mn-ea"/>
                <a:cs typeface="+mn-cs"/>
              </a:rPr>
              <a:t>&amp; Confections</a:t>
            </a:r>
          </a:p>
        </p:txBody>
      </p:sp>
      <p:sp>
        <p:nvSpPr>
          <p:cNvPr id="148" name="TextBox 147">
            <a:extLst>
              <a:ext uri="{FF2B5EF4-FFF2-40B4-BE49-F238E27FC236}">
                <a16:creationId xmlns:a16="http://schemas.microsoft.com/office/drawing/2014/main" id="{A2EB6C02-7E59-56C9-0BA8-691E0D8CB3C5}"/>
              </a:ext>
            </a:extLst>
          </p:cNvPr>
          <p:cNvSpPr txBox="1"/>
          <p:nvPr/>
        </p:nvSpPr>
        <p:spPr>
          <a:xfrm>
            <a:off x="5972736" y="738371"/>
            <a:ext cx="1445000" cy="58496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prstClr val="black"/>
                </a:solidFill>
                <a:effectLst/>
                <a:uLnTx/>
                <a:uFillTx/>
                <a:latin typeface="Calibri Light" panose="020F0302020204030204"/>
                <a:ea typeface="+mn-ea"/>
                <a:cs typeface="+mn-cs"/>
              </a:rPr>
              <a:t>Nestle Professional</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prstClr val="black"/>
                </a:solidFill>
                <a:effectLst/>
                <a:uLnTx/>
                <a:uFillTx/>
                <a:latin typeface="Calibri Light" panose="020F0302020204030204"/>
                <a:ea typeface="+mn-ea"/>
                <a:cs typeface="+mn-cs"/>
              </a:rPr>
              <a:t>Out of Home / Food Service Beverages</a:t>
            </a:r>
          </a:p>
        </p:txBody>
      </p:sp>
      <p:sp>
        <p:nvSpPr>
          <p:cNvPr id="149" name="TextBox 148">
            <a:extLst>
              <a:ext uri="{FF2B5EF4-FFF2-40B4-BE49-F238E27FC236}">
                <a16:creationId xmlns:a16="http://schemas.microsoft.com/office/drawing/2014/main" id="{367AB29D-5E77-3A94-DDEB-CEB9121F66E8}"/>
              </a:ext>
            </a:extLst>
          </p:cNvPr>
          <p:cNvSpPr txBox="1"/>
          <p:nvPr/>
        </p:nvSpPr>
        <p:spPr>
          <a:xfrm>
            <a:off x="7339025" y="733539"/>
            <a:ext cx="1264472" cy="74917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prstClr val="black"/>
                </a:solidFill>
                <a:effectLst/>
                <a:uLnTx/>
                <a:uFillTx/>
                <a:latin typeface="Calibri Light" panose="020F0302020204030204"/>
                <a:ea typeface="+mn-ea"/>
                <a:cs typeface="+mn-cs"/>
              </a:rPr>
              <a:t>Nestle USA</a:t>
            </a:r>
            <a:endParaRPr kumimoji="0" lang="en-US" sz="1067" b="0" i="1"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prstClr val="black"/>
                </a:solidFill>
                <a:effectLst/>
                <a:uLnTx/>
                <a:uFillTx/>
                <a:latin typeface="Calibri Light" panose="020F0302020204030204"/>
                <a:ea typeface="+mn-ea"/>
                <a:cs typeface="+mn-cs"/>
              </a:rPr>
              <a:t>Prepared Meals,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prstClr val="black"/>
                </a:solidFill>
                <a:effectLst/>
                <a:uLnTx/>
                <a:uFillTx/>
                <a:latin typeface="Calibri Light" panose="020F0302020204030204"/>
                <a:ea typeface="+mn-ea"/>
                <a:cs typeface="+mn-cs"/>
              </a:rPr>
              <a:t>Pizza &amp; Snacking,</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prstClr val="black"/>
                </a:solidFill>
                <a:effectLst/>
                <a:uLnTx/>
                <a:uFillTx/>
                <a:latin typeface="Calibri Light" panose="020F0302020204030204"/>
                <a:ea typeface="+mn-ea"/>
                <a:cs typeface="+mn-cs"/>
              </a:rPr>
              <a:t>&amp; Baking</a:t>
            </a:r>
          </a:p>
        </p:txBody>
      </p:sp>
      <p:sp>
        <p:nvSpPr>
          <p:cNvPr id="150" name="TextBox 149">
            <a:extLst>
              <a:ext uri="{FF2B5EF4-FFF2-40B4-BE49-F238E27FC236}">
                <a16:creationId xmlns:a16="http://schemas.microsoft.com/office/drawing/2014/main" id="{B09D3375-DDF1-55B6-BDED-D019F43D93DC}"/>
              </a:ext>
            </a:extLst>
          </p:cNvPr>
          <p:cNvSpPr txBox="1"/>
          <p:nvPr/>
        </p:nvSpPr>
        <p:spPr>
          <a:xfrm>
            <a:off x="8622951" y="732390"/>
            <a:ext cx="1003552" cy="42075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prstClr val="black"/>
                </a:solidFill>
                <a:effectLst/>
                <a:uLnTx/>
                <a:uFillTx/>
                <a:latin typeface="Calibri Light" panose="020F0302020204030204"/>
                <a:ea typeface="+mn-ea"/>
                <a:cs typeface="+mn-cs"/>
              </a:rPr>
              <a:t>Nestle USA</a:t>
            </a:r>
            <a:endParaRPr kumimoji="0" lang="en-US" sz="1067" b="0" i="1"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prstClr val="black"/>
                </a:solidFill>
                <a:effectLst/>
                <a:uLnTx/>
                <a:uFillTx/>
                <a:latin typeface="Calibri Light" panose="020F0302020204030204"/>
                <a:ea typeface="+mn-ea"/>
                <a:cs typeface="+mn-cs"/>
              </a:rPr>
              <a:t>Data Systems</a:t>
            </a:r>
          </a:p>
        </p:txBody>
      </p:sp>
      <p:sp>
        <p:nvSpPr>
          <p:cNvPr id="151" name="TextBox 150">
            <a:extLst>
              <a:ext uri="{FF2B5EF4-FFF2-40B4-BE49-F238E27FC236}">
                <a16:creationId xmlns:a16="http://schemas.microsoft.com/office/drawing/2014/main" id="{2693BDC8-0D96-BF85-5915-73ECA2AA21B6}"/>
              </a:ext>
            </a:extLst>
          </p:cNvPr>
          <p:cNvSpPr txBox="1"/>
          <p:nvPr/>
        </p:nvSpPr>
        <p:spPr>
          <a:xfrm>
            <a:off x="9669389" y="738371"/>
            <a:ext cx="1207249" cy="74917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prstClr val="black"/>
                </a:solidFill>
                <a:effectLst/>
                <a:uLnTx/>
                <a:uFillTx/>
                <a:latin typeface="Calibri Light" panose="020F0302020204030204"/>
                <a:ea typeface="+mn-ea"/>
                <a:cs typeface="+mn-cs"/>
              </a:rPr>
              <a:t>Nestle USA</a:t>
            </a:r>
            <a:endParaRPr kumimoji="0" lang="en-US" sz="1067" b="0" i="1"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prstClr val="black"/>
                </a:solidFill>
                <a:effectLst/>
                <a:uLnTx/>
                <a:uFillTx/>
                <a:latin typeface="Calibri Light" panose="020F0302020204030204"/>
                <a:ea typeface="+mn-ea"/>
                <a:cs typeface="+mn-cs"/>
              </a:rPr>
              <a:t>Digital in Manufacturing</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prstClr val="black"/>
                </a:solidFill>
                <a:effectLst/>
                <a:uLnTx/>
                <a:uFillTx/>
                <a:latin typeface="Calibri Light" panose="020F0302020204030204"/>
                <a:ea typeface="+mn-ea"/>
                <a:cs typeface="+mn-cs"/>
              </a:rPr>
              <a:t>(DIM)</a:t>
            </a:r>
          </a:p>
        </p:txBody>
      </p:sp>
      <p:sp>
        <p:nvSpPr>
          <p:cNvPr id="152" name="TextBox 151">
            <a:extLst>
              <a:ext uri="{FF2B5EF4-FFF2-40B4-BE49-F238E27FC236}">
                <a16:creationId xmlns:a16="http://schemas.microsoft.com/office/drawing/2014/main" id="{9F045761-34D6-B2C4-B88D-8617CCADC158}"/>
              </a:ext>
            </a:extLst>
          </p:cNvPr>
          <p:cNvSpPr txBox="1"/>
          <p:nvPr/>
        </p:nvSpPr>
        <p:spPr>
          <a:xfrm>
            <a:off x="10972957" y="735162"/>
            <a:ext cx="1135847" cy="58496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prstClr val="black"/>
                </a:solidFill>
                <a:effectLst/>
                <a:uLnTx/>
                <a:uFillTx/>
                <a:latin typeface="Calibri Light" panose="020F0302020204030204"/>
                <a:ea typeface="+mn-ea"/>
                <a:cs typeface="+mn-cs"/>
              </a:rPr>
              <a:t>Abbott Nutrition</a:t>
            </a:r>
            <a:endParaRPr kumimoji="0" lang="en-US" sz="1067" b="0" i="1"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prstClr val="black"/>
                </a:solidFill>
                <a:effectLst/>
                <a:uLnTx/>
                <a:uFillTx/>
                <a:latin typeface="Calibri Light" panose="020F0302020204030204"/>
                <a:ea typeface="+mn-ea"/>
                <a:cs typeface="+mn-cs"/>
              </a:rPr>
              <a:t>Strategic Initiatives</a:t>
            </a:r>
          </a:p>
        </p:txBody>
      </p:sp>
      <p:sp>
        <p:nvSpPr>
          <p:cNvPr id="153" name="TextBox 152">
            <a:extLst>
              <a:ext uri="{FF2B5EF4-FFF2-40B4-BE49-F238E27FC236}">
                <a16:creationId xmlns:a16="http://schemas.microsoft.com/office/drawing/2014/main" id="{F8BD3BCC-A679-B096-1525-28A066CB4982}"/>
              </a:ext>
            </a:extLst>
          </p:cNvPr>
          <p:cNvSpPr txBox="1"/>
          <p:nvPr/>
        </p:nvSpPr>
        <p:spPr>
          <a:xfrm>
            <a:off x="4688234" y="1457974"/>
            <a:ext cx="5995265" cy="297454"/>
          </a:xfrm>
          <a:prstGeom prst="rect">
            <a:avLst/>
          </a:prstGeom>
          <a:noFill/>
          <a:ln>
            <a:noFill/>
          </a:ln>
        </p:spPr>
        <p:txBody>
          <a:bodyPr wrap="squar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prstClr val="black"/>
                </a:solidFill>
                <a:effectLst/>
                <a:uLnTx/>
                <a:uFillTx/>
                <a:latin typeface="Calibri Light" panose="020F0302020204030204"/>
                <a:ea typeface="+mn-ea"/>
                <a:cs typeface="+mn-cs"/>
              </a:rPr>
              <a:t>|------------------------------------------------ 19 years -------------------------------------------------|</a:t>
            </a:r>
          </a:p>
        </p:txBody>
      </p:sp>
      <p:sp>
        <p:nvSpPr>
          <p:cNvPr id="154" name="TextBox 153">
            <a:extLst>
              <a:ext uri="{FF2B5EF4-FFF2-40B4-BE49-F238E27FC236}">
                <a16:creationId xmlns:a16="http://schemas.microsoft.com/office/drawing/2014/main" id="{A92B5603-31D6-4146-4ED2-65130C2EBDE8}"/>
              </a:ext>
            </a:extLst>
          </p:cNvPr>
          <p:cNvSpPr txBox="1"/>
          <p:nvPr/>
        </p:nvSpPr>
        <p:spPr>
          <a:xfrm>
            <a:off x="10131692" y="1457974"/>
            <a:ext cx="2424645" cy="297454"/>
          </a:xfrm>
          <a:prstGeom prst="rect">
            <a:avLst/>
          </a:prstGeom>
          <a:noFill/>
          <a:ln>
            <a:noFill/>
          </a:ln>
        </p:spPr>
        <p:txBody>
          <a:bodyPr wrap="squar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prstClr val="black"/>
                </a:solidFill>
                <a:effectLst/>
                <a:uLnTx/>
                <a:uFillTx/>
                <a:latin typeface="Calibri Light" panose="020F0302020204030204"/>
                <a:ea typeface="+mn-ea"/>
                <a:cs typeface="+mn-cs"/>
              </a:rPr>
              <a:t>|--------- 3 years -------|</a:t>
            </a:r>
          </a:p>
        </p:txBody>
      </p:sp>
      <p:pic>
        <p:nvPicPr>
          <p:cNvPr id="155" name="Picture 154" descr="A green and white logo&#10;&#10;Description automatically generated">
            <a:extLst>
              <a:ext uri="{FF2B5EF4-FFF2-40B4-BE49-F238E27FC236}">
                <a16:creationId xmlns:a16="http://schemas.microsoft.com/office/drawing/2014/main" id="{F505B270-A174-B5C7-D68A-475AA5EE9560}"/>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0434408" y="159651"/>
            <a:ext cx="435989" cy="589228"/>
          </a:xfrm>
          <a:prstGeom prst="rect">
            <a:avLst/>
          </a:prstGeom>
        </p:spPr>
      </p:pic>
      <p:pic>
        <p:nvPicPr>
          <p:cNvPr id="156" name="Picture 155" descr="A diagram of a lean six sigma&#10;&#10;Description automatically generated">
            <a:extLst>
              <a:ext uri="{FF2B5EF4-FFF2-40B4-BE49-F238E27FC236}">
                <a16:creationId xmlns:a16="http://schemas.microsoft.com/office/drawing/2014/main" id="{47F8BC76-340F-D3D0-088B-A80B7A2CAB1D}"/>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l="29275" t="8414" r="33624" b="12307"/>
          <a:stretch/>
        </p:blipFill>
        <p:spPr>
          <a:xfrm>
            <a:off x="10902120" y="152600"/>
            <a:ext cx="543395" cy="575739"/>
          </a:xfrm>
          <a:prstGeom prst="rect">
            <a:avLst/>
          </a:prstGeom>
        </p:spPr>
      </p:pic>
      <p:sp>
        <p:nvSpPr>
          <p:cNvPr id="157" name="TextBox 156">
            <a:extLst>
              <a:ext uri="{FF2B5EF4-FFF2-40B4-BE49-F238E27FC236}">
                <a16:creationId xmlns:a16="http://schemas.microsoft.com/office/drawing/2014/main" id="{C68353E0-9C8C-C718-4B7F-FFBBB155BAE6}"/>
              </a:ext>
            </a:extLst>
          </p:cNvPr>
          <p:cNvSpPr txBox="1"/>
          <p:nvPr/>
        </p:nvSpPr>
        <p:spPr>
          <a:xfrm>
            <a:off x="11317656" y="145424"/>
            <a:ext cx="882648" cy="58496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srgbClr val="0070C0"/>
                </a:solidFill>
                <a:effectLst/>
                <a:uLnTx/>
                <a:uFillTx/>
                <a:latin typeface="Aptos" panose="02110004020202020204"/>
                <a:ea typeface="+mn-ea"/>
                <a:cs typeface="+mn-cs"/>
              </a:rPr>
              <a:t>Emerging Leader Program</a:t>
            </a:r>
          </a:p>
        </p:txBody>
      </p:sp>
      <p:sp>
        <p:nvSpPr>
          <p:cNvPr id="173" name="Rectangle: Rounded Corners 172">
            <a:extLst>
              <a:ext uri="{FF2B5EF4-FFF2-40B4-BE49-F238E27FC236}">
                <a16:creationId xmlns:a16="http://schemas.microsoft.com/office/drawing/2014/main" id="{5F68B990-BF05-2452-5D42-8033B3DDE8AB}"/>
              </a:ext>
            </a:extLst>
          </p:cNvPr>
          <p:cNvSpPr/>
          <p:nvPr/>
        </p:nvSpPr>
        <p:spPr>
          <a:xfrm>
            <a:off x="5946961" y="1819681"/>
            <a:ext cx="6193383" cy="501835"/>
          </a:xfrm>
          <a:prstGeom prst="round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Strategic Leadership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(Goal Alignment Champion, Advisor, JSP’s, Digital Strategy, Product Owner Network, Governance, Culture) </a:t>
            </a:r>
          </a:p>
        </p:txBody>
      </p:sp>
      <p:sp>
        <p:nvSpPr>
          <p:cNvPr id="175" name="Rectangle: Rounded Corners 174">
            <a:extLst>
              <a:ext uri="{FF2B5EF4-FFF2-40B4-BE49-F238E27FC236}">
                <a16:creationId xmlns:a16="http://schemas.microsoft.com/office/drawing/2014/main" id="{87759833-1B61-2B71-EDD8-A7A6882B2425}"/>
              </a:ext>
            </a:extLst>
          </p:cNvPr>
          <p:cNvSpPr/>
          <p:nvPr/>
        </p:nvSpPr>
        <p:spPr>
          <a:xfrm>
            <a:off x="5946961" y="2416709"/>
            <a:ext cx="3759265" cy="501835"/>
          </a:xfrm>
          <a:prstGeom prst="round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People Leader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(Developer, PMs, Marketing, Paraprofessionals, IT Analysts)</a:t>
            </a:r>
          </a:p>
        </p:txBody>
      </p:sp>
      <p:sp>
        <p:nvSpPr>
          <p:cNvPr id="177" name="Rectangle: Rounded Corners 176">
            <a:extLst>
              <a:ext uri="{FF2B5EF4-FFF2-40B4-BE49-F238E27FC236}">
                <a16:creationId xmlns:a16="http://schemas.microsoft.com/office/drawing/2014/main" id="{E00ADBFD-E72E-611A-CCC8-D2CC3A5421E2}"/>
              </a:ext>
            </a:extLst>
          </p:cNvPr>
          <p:cNvSpPr/>
          <p:nvPr/>
        </p:nvSpPr>
        <p:spPr>
          <a:xfrm>
            <a:off x="5958762" y="3005569"/>
            <a:ext cx="6193383" cy="501835"/>
          </a:xfrm>
          <a:prstGeom prst="round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67" b="1"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Program &amp; Portfolio 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67" b="0"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(Platform, Category, Digital, Regional, Divisional)</a:t>
            </a:r>
            <a:endParaRPr kumimoji="0" lang="en-US" sz="1067" b="0" i="0" u="none" strike="noStrike" kern="1200" cap="none" spc="0" normalizeH="0" baseline="0" noProof="0" dirty="0">
              <a:ln>
                <a:noFill/>
              </a:ln>
              <a:solidFill>
                <a:srgbClr val="156082">
                  <a:lumMod val="75000"/>
                </a:srgbClr>
              </a:solidFill>
              <a:effectLst/>
              <a:uLnTx/>
              <a:uFillTx/>
              <a:latin typeface="Aptos" panose="02110004020202020204"/>
              <a:ea typeface="+mn-ea"/>
              <a:cs typeface="+mn-cs"/>
            </a:endParaRPr>
          </a:p>
        </p:txBody>
      </p:sp>
      <p:sp>
        <p:nvSpPr>
          <p:cNvPr id="180" name="Rectangle: Rounded Corners 179">
            <a:extLst>
              <a:ext uri="{FF2B5EF4-FFF2-40B4-BE49-F238E27FC236}">
                <a16:creationId xmlns:a16="http://schemas.microsoft.com/office/drawing/2014/main" id="{6DEFEE19-FE90-BF0E-E26E-5B3EF03BBEFB}"/>
              </a:ext>
            </a:extLst>
          </p:cNvPr>
          <p:cNvSpPr/>
          <p:nvPr/>
        </p:nvSpPr>
        <p:spPr>
          <a:xfrm>
            <a:off x="4910242" y="3580204"/>
            <a:ext cx="7230100" cy="501835"/>
          </a:xfrm>
          <a:prstGeom prst="round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Project 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(Waterfall, Agile, Hybrid)</a:t>
            </a:r>
          </a:p>
        </p:txBody>
      </p:sp>
      <p:sp>
        <p:nvSpPr>
          <p:cNvPr id="182" name="Rectangle: Rounded Corners 181">
            <a:extLst>
              <a:ext uri="{FF2B5EF4-FFF2-40B4-BE49-F238E27FC236}">
                <a16:creationId xmlns:a16="http://schemas.microsoft.com/office/drawing/2014/main" id="{B05000B2-1CCF-69D5-74FF-19EF423AED7A}"/>
              </a:ext>
            </a:extLst>
          </p:cNvPr>
          <p:cNvSpPr/>
          <p:nvPr/>
        </p:nvSpPr>
        <p:spPr>
          <a:xfrm>
            <a:off x="5453351" y="4159752"/>
            <a:ext cx="6681067" cy="501835"/>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srgbClr val="00B050"/>
                </a:solidFill>
                <a:effectLst/>
                <a:uLnTx/>
                <a:uFillTx/>
                <a:latin typeface="Aptos" panose="02110004020202020204"/>
                <a:ea typeface="+mn-ea"/>
                <a:cs typeface="+mn-cs"/>
              </a:rPr>
              <a:t>Process Improvement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srgbClr val="00B050"/>
                </a:solidFill>
                <a:effectLst/>
                <a:uLnTx/>
                <a:uFillTx/>
                <a:latin typeface="Aptos" panose="02110004020202020204"/>
                <a:ea typeface="+mn-ea"/>
                <a:cs typeface="+mn-cs"/>
              </a:rPr>
              <a:t>(Go-See-Think-Do, Six Sigma, Creating Standards, Streamlining Processes)</a:t>
            </a:r>
          </a:p>
        </p:txBody>
      </p:sp>
      <p:sp>
        <p:nvSpPr>
          <p:cNvPr id="184" name="Rectangle: Rounded Corners 183">
            <a:extLst>
              <a:ext uri="{FF2B5EF4-FFF2-40B4-BE49-F238E27FC236}">
                <a16:creationId xmlns:a16="http://schemas.microsoft.com/office/drawing/2014/main" id="{955C2753-FAA3-2806-B73D-2BC4DE246111}"/>
              </a:ext>
            </a:extLst>
          </p:cNvPr>
          <p:cNvSpPr/>
          <p:nvPr/>
        </p:nvSpPr>
        <p:spPr>
          <a:xfrm>
            <a:off x="5436085" y="4748564"/>
            <a:ext cx="6681067" cy="501835"/>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srgbClr val="E97132">
                    <a:lumMod val="75000"/>
                  </a:srgbClr>
                </a:solidFill>
                <a:effectLst/>
                <a:uLnTx/>
                <a:uFillTx/>
                <a:latin typeface="Aptos" panose="02110004020202020204"/>
                <a:ea typeface="+mn-ea"/>
                <a:cs typeface="+mn-cs"/>
              </a:rPr>
              <a:t>Coach &amp; Mentor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srgbClr val="E97132">
                    <a:lumMod val="75000"/>
                  </a:srgbClr>
                </a:solidFill>
                <a:effectLst/>
                <a:uLnTx/>
                <a:uFillTx/>
                <a:latin typeface="Aptos" panose="02110004020202020204"/>
                <a:ea typeface="+mn-ea"/>
                <a:cs typeface="+mn-cs"/>
              </a:rPr>
              <a:t>(Wellness Champion, Mentor, Coach, ERG Leadership, NextUp Mentor, LeanIn Circle Lead, Crucial Influence Trainer)</a:t>
            </a:r>
          </a:p>
        </p:txBody>
      </p:sp>
      <p:sp>
        <p:nvSpPr>
          <p:cNvPr id="186" name="Rectangle: Rounded Corners 185">
            <a:extLst>
              <a:ext uri="{FF2B5EF4-FFF2-40B4-BE49-F238E27FC236}">
                <a16:creationId xmlns:a16="http://schemas.microsoft.com/office/drawing/2014/main" id="{87E39BCC-08EA-BF8C-8CF8-3F5384E186AF}"/>
              </a:ext>
            </a:extLst>
          </p:cNvPr>
          <p:cNvSpPr/>
          <p:nvPr/>
        </p:nvSpPr>
        <p:spPr>
          <a:xfrm>
            <a:off x="4573767" y="5353455"/>
            <a:ext cx="2954317" cy="501835"/>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srgbClr val="00B050"/>
                </a:solidFill>
                <a:effectLst/>
                <a:uLnTx/>
                <a:uFillTx/>
                <a:latin typeface="Aptos" panose="02110004020202020204"/>
                <a:ea typeface="+mn-ea"/>
                <a:cs typeface="+mn-cs"/>
              </a:rPr>
              <a:t>Product Development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srgbClr val="00B050"/>
                </a:solidFill>
                <a:effectLst/>
                <a:uLnTx/>
                <a:uFillTx/>
                <a:latin typeface="Aptos" panose="02110004020202020204"/>
                <a:ea typeface="+mn-ea"/>
                <a:cs typeface="+mn-cs"/>
              </a:rPr>
              <a:t>(R&amp;D and I&amp;R)</a:t>
            </a:r>
            <a:endParaRPr kumimoji="0" lang="en-US" sz="1067" b="1" i="0" u="none" strike="noStrike" kern="1200" cap="none" spc="0" normalizeH="0" baseline="0" noProof="0" dirty="0">
              <a:ln>
                <a:noFill/>
              </a:ln>
              <a:solidFill>
                <a:srgbClr val="00B050"/>
              </a:solidFill>
              <a:effectLst/>
              <a:uLnTx/>
              <a:uFillTx/>
              <a:latin typeface="Aptos" panose="02110004020202020204"/>
              <a:ea typeface="+mn-ea"/>
              <a:cs typeface="+mn-cs"/>
            </a:endParaRPr>
          </a:p>
        </p:txBody>
      </p:sp>
      <p:sp>
        <p:nvSpPr>
          <p:cNvPr id="227" name="Rectangle: Rounded Corners 226">
            <a:extLst>
              <a:ext uri="{FF2B5EF4-FFF2-40B4-BE49-F238E27FC236}">
                <a16:creationId xmlns:a16="http://schemas.microsoft.com/office/drawing/2014/main" id="{5C753D9C-E15C-034D-AFAA-C6C89B52F434}"/>
              </a:ext>
            </a:extLst>
          </p:cNvPr>
          <p:cNvSpPr/>
          <p:nvPr/>
        </p:nvSpPr>
        <p:spPr>
          <a:xfrm>
            <a:off x="3762310" y="5954382"/>
            <a:ext cx="1394869" cy="785500"/>
          </a:xfrm>
          <a:prstGeom prst="round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OSU - Collegiate Honors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2nd Poster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2nd Prod Dev Team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3rd Dairy Judging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2004 Outstanding 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2004 GRA Leadership</a:t>
            </a:r>
          </a:p>
        </p:txBody>
      </p:sp>
      <p:sp>
        <p:nvSpPr>
          <p:cNvPr id="229" name="Rectangle: Rounded Corners 228">
            <a:extLst>
              <a:ext uri="{FF2B5EF4-FFF2-40B4-BE49-F238E27FC236}">
                <a16:creationId xmlns:a16="http://schemas.microsoft.com/office/drawing/2014/main" id="{32955591-3C21-E6C1-D0A6-7B9A4358BCE4}"/>
              </a:ext>
            </a:extLst>
          </p:cNvPr>
          <p:cNvSpPr/>
          <p:nvPr/>
        </p:nvSpPr>
        <p:spPr>
          <a:xfrm>
            <a:off x="5255998" y="5966074"/>
            <a:ext cx="1963481" cy="785500"/>
          </a:xfrm>
          <a:prstGeom prst="round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Nestle R&amp;D - Leadership Honors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2008-13 Very Best Spirit Award (3x)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2008 OSU Dean’s Meritorious Service to Student’s (Nestle Women in Engineering Grow Program)</a:t>
            </a:r>
          </a:p>
        </p:txBody>
      </p:sp>
      <p:sp>
        <p:nvSpPr>
          <p:cNvPr id="231" name="Rectangle: Rounded Corners 230">
            <a:extLst>
              <a:ext uri="{FF2B5EF4-FFF2-40B4-BE49-F238E27FC236}">
                <a16:creationId xmlns:a16="http://schemas.microsoft.com/office/drawing/2014/main" id="{3670412E-EDD1-DA20-5143-7C98E63FED13}"/>
              </a:ext>
            </a:extLst>
          </p:cNvPr>
          <p:cNvSpPr/>
          <p:nvPr/>
        </p:nvSpPr>
        <p:spPr>
          <a:xfrm>
            <a:off x="7318298" y="5962145"/>
            <a:ext cx="1746509" cy="785500"/>
          </a:xfrm>
          <a:prstGeom prst="round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56082">
                    <a:lumMod val="75000"/>
                  </a:srgbClr>
                </a:solidFill>
                <a:effectLst/>
                <a:uLnTx/>
                <a:uFillTx/>
                <a:latin typeface="Wallace Serif" pitchFamily="2" charset="0"/>
                <a:ea typeface="+mn-ea"/>
                <a:cs typeface="Wallace Serif" pitchFamily="2" charset="0"/>
              </a:rPr>
              <a:t>Nestle USA - PMO/TAG Honors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56082">
                    <a:lumMod val="75000"/>
                  </a:srgbClr>
                </a:solidFill>
                <a:effectLst/>
                <a:uLnTx/>
                <a:uFillTx/>
                <a:latin typeface="Wallace Serif" pitchFamily="2" charset="0"/>
                <a:ea typeface="+mn-ea"/>
                <a:cs typeface="Wallace Serif" pitchFamily="2" charset="0"/>
              </a:rPr>
              <a:t>2018 Capabilities (Winner)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56082">
                    <a:lumMod val="75000"/>
                  </a:srgbClr>
                </a:solidFill>
                <a:effectLst/>
                <a:uLnTx/>
                <a:uFillTx/>
                <a:latin typeface="Wallace Serif" pitchFamily="2" charset="0"/>
                <a:ea typeface="+mn-ea"/>
                <a:cs typeface="Wallace Serif" pitchFamily="2" charset="0"/>
              </a:rPr>
              <a:t>2017 Best Mentor (Finalist)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56082">
                    <a:lumMod val="75000"/>
                  </a:srgbClr>
                </a:solidFill>
                <a:effectLst/>
                <a:uLnTx/>
                <a:uFillTx/>
                <a:latin typeface="Wallace Serif" pitchFamily="2" charset="0"/>
                <a:ea typeface="+mn-ea"/>
                <a:cs typeface="Wallace Serif" pitchFamily="2" charset="0"/>
              </a:rPr>
              <a:t>2016 Rookie of the Year (Finalist)</a:t>
            </a:r>
            <a:endParaRPr kumimoji="0" lang="en-US" sz="800" b="1" i="0" u="none" strike="noStrike" kern="1200" cap="none" spc="0" normalizeH="0" baseline="0" noProof="0" dirty="0">
              <a:ln>
                <a:noFill/>
              </a:ln>
              <a:solidFill>
                <a:srgbClr val="156082">
                  <a:lumMod val="75000"/>
                </a:srgbClr>
              </a:solidFill>
              <a:effectLst/>
              <a:uLnTx/>
              <a:uFillTx/>
              <a:latin typeface="Aptos" panose="02110004020202020204"/>
              <a:ea typeface="+mn-ea"/>
              <a:cs typeface="+mn-cs"/>
            </a:endParaRPr>
          </a:p>
        </p:txBody>
      </p:sp>
      <p:sp>
        <p:nvSpPr>
          <p:cNvPr id="233" name="Rectangle: Rounded Corners 232">
            <a:extLst>
              <a:ext uri="{FF2B5EF4-FFF2-40B4-BE49-F238E27FC236}">
                <a16:creationId xmlns:a16="http://schemas.microsoft.com/office/drawing/2014/main" id="{B7A65CEC-D765-67D8-4711-52A5E63545FA}"/>
              </a:ext>
            </a:extLst>
          </p:cNvPr>
          <p:cNvSpPr/>
          <p:nvPr/>
        </p:nvSpPr>
        <p:spPr>
          <a:xfrm>
            <a:off x="9161349" y="5954382"/>
            <a:ext cx="1746508" cy="785500"/>
          </a:xfrm>
          <a:prstGeom prst="round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56082">
                    <a:lumMod val="75000"/>
                  </a:srgbClr>
                </a:solidFill>
                <a:effectLst/>
                <a:uLnTx/>
                <a:uFillTx/>
                <a:latin typeface="Wallace Serif" pitchFamily="2" charset="0"/>
                <a:ea typeface="+mn-ea"/>
                <a:cs typeface="Wallace Serif" pitchFamily="2" charset="0"/>
              </a:rPr>
              <a:t>Nestle USA – DIM Honors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56082">
                    <a:lumMod val="75000"/>
                  </a:srgbClr>
                </a:solidFill>
                <a:effectLst/>
                <a:uLnTx/>
                <a:uFillTx/>
                <a:latin typeface="Wallace Serif" pitchFamily="2" charset="0"/>
                <a:ea typeface="+mn-ea"/>
                <a:cs typeface="Wallace Serif" pitchFamily="2" charset="0"/>
              </a:rPr>
              <a:t>2023 DE&amp;I Development Cohort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56082">
                    <a:lumMod val="75000"/>
                  </a:srgbClr>
                </a:solidFill>
                <a:effectLst/>
                <a:uLnTx/>
                <a:uFillTx/>
                <a:latin typeface="Wallace Serif" pitchFamily="2" charset="0"/>
                <a:ea typeface="+mn-ea"/>
                <a:cs typeface="Wallace Serif" pitchFamily="2" charset="0"/>
              </a:rPr>
              <a:t>2022-23 NextUp Women Leadership Development</a:t>
            </a:r>
          </a:p>
        </p:txBody>
      </p:sp>
      <p:sp>
        <p:nvSpPr>
          <p:cNvPr id="235" name="Rectangle: Rounded Corners 234">
            <a:extLst>
              <a:ext uri="{FF2B5EF4-FFF2-40B4-BE49-F238E27FC236}">
                <a16:creationId xmlns:a16="http://schemas.microsoft.com/office/drawing/2014/main" id="{51A4AD53-D03B-727D-F456-1C8A47C75BE9}"/>
              </a:ext>
            </a:extLst>
          </p:cNvPr>
          <p:cNvSpPr/>
          <p:nvPr/>
        </p:nvSpPr>
        <p:spPr>
          <a:xfrm>
            <a:off x="11004397" y="5954382"/>
            <a:ext cx="1110635" cy="785500"/>
          </a:xfrm>
          <a:prstGeom prst="round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Abbott – Honor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2026 Emerging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Leader Program</a:t>
            </a:r>
          </a:p>
        </p:txBody>
      </p:sp>
    </p:spTree>
    <p:extLst>
      <p:ext uri="{BB962C8B-B14F-4D97-AF65-F5344CB8AC3E}">
        <p14:creationId xmlns:p14="http://schemas.microsoft.com/office/powerpoint/2010/main" val="364093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 name="Picture 4"/>
          <p:cNvPicPr/>
          <p:nvPr/>
        </p:nvPicPr>
        <p:blipFill>
          <a:blip r:embed="rId3"/>
          <a:stretch/>
        </p:blipFill>
        <p:spPr>
          <a:xfrm>
            <a:off x="9245880" y="53640"/>
            <a:ext cx="2942640" cy="694440"/>
          </a:xfrm>
          <a:prstGeom prst="rect">
            <a:avLst/>
          </a:prstGeom>
          <a:noFill/>
          <a:ln w="0">
            <a:noFill/>
          </a:ln>
        </p:spPr>
      </p:pic>
      <p:sp>
        <p:nvSpPr>
          <p:cNvPr id="116" name="PlaceHolder 1"/>
          <p:cNvSpPr>
            <a:spLocks noGrp="1"/>
          </p:cNvSpPr>
          <p:nvPr>
            <p:ph/>
          </p:nvPr>
        </p:nvSpPr>
        <p:spPr>
          <a:xfrm>
            <a:off x="321840" y="1648136"/>
            <a:ext cx="11031480" cy="4350600"/>
          </a:xfrm>
          <a:prstGeom prst="rect">
            <a:avLst/>
          </a:prstGeom>
          <a:noFill/>
          <a:ln w="0">
            <a:noFill/>
          </a:ln>
        </p:spPr>
        <p:txBody>
          <a:bodyPr lIns="109800" tIns="73080" rIns="109800" bIns="45720" anchor="t">
            <a:noAutofit/>
          </a:bodyPr>
          <a:lstStyle/>
          <a:p>
            <a:pPr algn="l" defTabSz="914400">
              <a:lnSpc>
                <a:spcPct val="90000"/>
              </a:lnSpc>
              <a:spcBef>
                <a:spcPts val="201"/>
              </a:spcBef>
              <a:spcAft>
                <a:spcPts val="700"/>
              </a:spcAft>
              <a:buClr>
                <a:srgbClr val="232D37"/>
              </a:buClr>
            </a:pPr>
            <a:r>
              <a:rPr lang="en-US" sz="2100" b="1" u="none" strike="noStrike" dirty="0">
                <a:solidFill>
                  <a:srgbClr val="232D37"/>
                </a:solidFill>
                <a:effectLst/>
                <a:uFillTx/>
                <a:latin typeface="Aptos"/>
              </a:rPr>
              <a:t>ACADEMIA &amp; EDUCATION — 16 YEARS (1996–2012)</a:t>
            </a:r>
            <a:endParaRPr lang="en-US" sz="2100" b="0" u="none" strike="noStrike" dirty="0">
              <a:solidFill>
                <a:schemeClr val="dk1"/>
              </a:solidFill>
              <a:effectLst/>
              <a:uFillTx/>
              <a:latin typeface="Calibri"/>
            </a:endParaRPr>
          </a:p>
          <a:p>
            <a:pPr marL="228600" indent="-228600" algn="l" defTabSz="914400">
              <a:lnSpc>
                <a:spcPct val="90000"/>
              </a:lnSpc>
              <a:spcBef>
                <a:spcPts val="201"/>
              </a:spcBef>
              <a:spcAft>
                <a:spcPts val="700"/>
              </a:spcAft>
              <a:buClr>
                <a:srgbClr val="232D37"/>
              </a:buClr>
              <a:buFont typeface="Arial"/>
              <a:buChar char="•"/>
            </a:pPr>
            <a:r>
              <a:rPr lang="en-US" sz="1900" b="1" u="none" strike="noStrike" dirty="0">
                <a:solidFill>
                  <a:srgbClr val="232D37"/>
                </a:solidFill>
                <a:effectLst/>
                <a:uFillTx/>
                <a:latin typeface="Aptos"/>
              </a:rPr>
              <a:t>Education</a:t>
            </a:r>
            <a:endParaRPr lang="en-US" sz="1900" b="0" u="none" strike="noStrike" dirty="0">
              <a:solidFill>
                <a:schemeClr val="dk1"/>
              </a:solidFill>
              <a:effectLst/>
              <a:uFillTx/>
              <a:latin typeface="Calibri"/>
            </a:endParaRPr>
          </a:p>
          <a:p>
            <a:pPr marL="228600" lvl="3" indent="-228600" algn="l">
              <a:lnSpc>
                <a:spcPct val="90000"/>
              </a:lnSpc>
              <a:spcBef>
                <a:spcPts val="1001"/>
              </a:spcBef>
              <a:spcAft>
                <a:spcPts val="1001"/>
              </a:spcAft>
              <a:buClr>
                <a:srgbClr val="232D37"/>
              </a:buClr>
              <a:buFont typeface="Arial"/>
              <a:buChar char="•"/>
            </a:pPr>
            <a:r>
              <a:rPr lang="en-US" sz="1600" b="0" u="none" strike="noStrike" dirty="0">
                <a:solidFill>
                  <a:srgbClr val="232D37"/>
                </a:solidFill>
                <a:effectLst/>
                <a:uFillTx/>
                <a:latin typeface="Aptos"/>
              </a:rPr>
              <a:t>B.S. in Physics and Biomedical Engineering</a:t>
            </a:r>
            <a:endParaRPr lang="en-US" sz="1600" b="0" u="none" strike="noStrike" dirty="0">
              <a:solidFill>
                <a:schemeClr val="dk1"/>
              </a:solidFill>
              <a:effectLst/>
              <a:uFillTx/>
              <a:latin typeface="Calibri"/>
            </a:endParaRPr>
          </a:p>
          <a:p>
            <a:pPr marL="228600" lvl="2" indent="-228600" algn="l">
              <a:lnSpc>
                <a:spcPct val="90000"/>
              </a:lnSpc>
              <a:spcBef>
                <a:spcPts val="1001"/>
              </a:spcBef>
              <a:spcAft>
                <a:spcPts val="1001"/>
              </a:spcAft>
              <a:buClr>
                <a:srgbClr val="232D37"/>
              </a:buClr>
              <a:buFont typeface="Arial"/>
              <a:buChar char="•"/>
            </a:pPr>
            <a:r>
              <a:rPr lang="en-US" sz="1600" b="0" u="none" strike="noStrike" dirty="0">
                <a:solidFill>
                  <a:srgbClr val="232D37"/>
                </a:solidFill>
                <a:effectLst/>
                <a:uFillTx/>
                <a:latin typeface="Aptos"/>
              </a:rPr>
              <a:t>M.S. in Biomedical Engineering and Computer Engineering</a:t>
            </a:r>
            <a:endParaRPr lang="en-US" sz="1600" b="0" u="none" strike="noStrike" dirty="0">
              <a:solidFill>
                <a:schemeClr val="dk1"/>
              </a:solidFill>
              <a:effectLst/>
              <a:uFillTx/>
              <a:latin typeface="Calibri"/>
            </a:endParaRPr>
          </a:p>
          <a:p>
            <a:pPr marL="228600" lvl="2" indent="-228600" algn="l">
              <a:lnSpc>
                <a:spcPct val="90000"/>
              </a:lnSpc>
              <a:spcBef>
                <a:spcPts val="1001"/>
              </a:spcBef>
              <a:spcAft>
                <a:spcPts val="1001"/>
              </a:spcAft>
              <a:buClr>
                <a:srgbClr val="232D37"/>
              </a:buClr>
              <a:buFont typeface="Arial"/>
              <a:buChar char="•"/>
            </a:pPr>
            <a:r>
              <a:rPr lang="en-US" sz="1600" b="0" u="none" strike="noStrike" dirty="0">
                <a:solidFill>
                  <a:srgbClr val="232D37"/>
                </a:solidFill>
                <a:effectLst/>
                <a:uFillTx/>
                <a:latin typeface="Aptos"/>
              </a:rPr>
              <a:t>Ph.D. in Biomedical Engineering</a:t>
            </a:r>
            <a:endParaRPr lang="en-US" sz="1600" b="0" u="none" strike="noStrike" dirty="0">
              <a:solidFill>
                <a:schemeClr val="dk1"/>
              </a:solidFill>
              <a:effectLst/>
              <a:uFillTx/>
              <a:latin typeface="Calibri"/>
            </a:endParaRPr>
          </a:p>
          <a:p>
            <a:pPr marL="228600" indent="-228600" algn="l" defTabSz="914400">
              <a:lnSpc>
                <a:spcPct val="90000"/>
              </a:lnSpc>
              <a:spcBef>
                <a:spcPts val="201"/>
              </a:spcBef>
              <a:spcAft>
                <a:spcPts val="700"/>
              </a:spcAft>
              <a:buClr>
                <a:srgbClr val="232D37"/>
              </a:buClr>
              <a:buFont typeface="Arial"/>
              <a:buChar char="•"/>
            </a:pPr>
            <a:r>
              <a:rPr lang="en-US" sz="1900" b="1" u="none" strike="noStrike" dirty="0">
                <a:solidFill>
                  <a:srgbClr val="232D37"/>
                </a:solidFill>
                <a:effectLst/>
                <a:uFillTx/>
                <a:latin typeface="Aptos"/>
              </a:rPr>
              <a:t>Academic journey</a:t>
            </a:r>
            <a:endParaRPr lang="en-US" sz="1900" b="0" u="none" strike="noStrike" dirty="0">
              <a:solidFill>
                <a:schemeClr val="dk1"/>
              </a:solidFill>
              <a:effectLst/>
              <a:uFillTx/>
              <a:latin typeface="Calibri"/>
            </a:endParaRPr>
          </a:p>
          <a:p>
            <a:pPr marL="228600" indent="-228600" algn="l" defTabSz="914400">
              <a:lnSpc>
                <a:spcPct val="90000"/>
              </a:lnSpc>
              <a:spcBef>
                <a:spcPts val="1001"/>
              </a:spcBef>
              <a:spcAft>
                <a:spcPts val="1001"/>
              </a:spcAft>
              <a:buClr>
                <a:srgbClr val="232D37"/>
              </a:buClr>
              <a:buFont typeface="Arial"/>
              <a:buChar char="•"/>
            </a:pPr>
            <a:r>
              <a:rPr lang="en-US" sz="1600" b="0" u="none" strike="noStrike" dirty="0">
                <a:solidFill>
                  <a:srgbClr val="232D37"/>
                </a:solidFill>
                <a:effectLst/>
                <a:uFillTx/>
                <a:latin typeface="Aptos"/>
              </a:rPr>
              <a:t>1996–2002 | Rensselaer Polytechnic Institute (RPI) — full-time student and half-time Computer Consultant for the university.</a:t>
            </a:r>
            <a:endParaRPr lang="en-US" sz="1600" b="0" u="none" strike="noStrike" dirty="0">
              <a:solidFill>
                <a:schemeClr val="dk1"/>
              </a:solidFill>
              <a:effectLst/>
              <a:uFillTx/>
              <a:latin typeface="Calibri"/>
            </a:endParaRPr>
          </a:p>
          <a:p>
            <a:pPr marL="228600" indent="-228600" algn="l" defTabSz="914400">
              <a:lnSpc>
                <a:spcPct val="90000"/>
              </a:lnSpc>
              <a:spcBef>
                <a:spcPts val="1001"/>
              </a:spcBef>
              <a:spcAft>
                <a:spcPts val="1001"/>
              </a:spcAft>
              <a:buClr>
                <a:srgbClr val="232D37"/>
              </a:buClr>
              <a:buFont typeface="Arial"/>
              <a:buChar char="•"/>
            </a:pPr>
            <a:r>
              <a:rPr lang="en-US" sz="1600" b="0" u="none" strike="noStrike" dirty="0">
                <a:solidFill>
                  <a:srgbClr val="232D37"/>
                </a:solidFill>
                <a:effectLst/>
                <a:uFillTx/>
                <a:latin typeface="Aptos"/>
              </a:rPr>
              <a:t>2002–2010 | Columbia University Medical Center — full-time Information Systems Manager while pursuing my Ph.D. part-time.</a:t>
            </a:r>
            <a:endParaRPr lang="en-US" sz="1600" b="0" u="none" strike="noStrike" dirty="0">
              <a:solidFill>
                <a:schemeClr val="dk1"/>
              </a:solidFill>
              <a:effectLst/>
              <a:uFillTx/>
              <a:latin typeface="Calibri"/>
            </a:endParaRPr>
          </a:p>
          <a:p>
            <a:pPr marL="228600" indent="-228600" algn="l" defTabSz="914400">
              <a:lnSpc>
                <a:spcPct val="90000"/>
              </a:lnSpc>
              <a:spcBef>
                <a:spcPts val="1001"/>
              </a:spcBef>
              <a:spcAft>
                <a:spcPts val="1001"/>
              </a:spcAft>
              <a:buClr>
                <a:srgbClr val="232D37"/>
              </a:buClr>
              <a:buFont typeface="Arial"/>
              <a:buChar char="•"/>
            </a:pPr>
            <a:r>
              <a:rPr lang="en-US" sz="1600" b="0" u="none" strike="noStrike" dirty="0">
                <a:solidFill>
                  <a:srgbClr val="232D37"/>
                </a:solidFill>
                <a:effectLst/>
                <a:uFillTx/>
                <a:latin typeface="Aptos"/>
              </a:rPr>
              <a:t>2010–2011 | New York University Medical Center, Child Study Center.</a:t>
            </a:r>
            <a:endParaRPr lang="en-US" sz="1600" b="0" u="none" strike="noStrike" dirty="0">
              <a:solidFill>
                <a:schemeClr val="dk1"/>
              </a:solidFill>
              <a:effectLst/>
              <a:uFillTx/>
              <a:latin typeface="Calibri"/>
            </a:endParaRPr>
          </a:p>
          <a:p>
            <a:pPr marL="228600" indent="-228600" algn="l" defTabSz="914400">
              <a:lnSpc>
                <a:spcPct val="90000"/>
              </a:lnSpc>
              <a:spcBef>
                <a:spcPts val="1001"/>
              </a:spcBef>
              <a:spcAft>
                <a:spcPts val="1001"/>
              </a:spcAft>
              <a:buClr>
                <a:srgbClr val="232D37"/>
              </a:buClr>
              <a:buFont typeface="Arial"/>
              <a:buChar char="•"/>
            </a:pPr>
            <a:r>
              <a:rPr lang="en-US" sz="1600" b="0" u="none" strike="noStrike" dirty="0">
                <a:solidFill>
                  <a:srgbClr val="232D37"/>
                </a:solidFill>
                <a:effectLst/>
                <a:uFillTx/>
                <a:latin typeface="Aptos"/>
              </a:rPr>
              <a:t>2011–2012 | Rutgers University Brain Imaging Center.</a:t>
            </a:r>
            <a:endParaRPr lang="en-US" sz="1600" b="0" u="none" strike="noStrike" dirty="0">
              <a:solidFill>
                <a:schemeClr val="dk1"/>
              </a:solidFill>
              <a:effectLst/>
              <a:uFillTx/>
              <a:latin typeface="Calibri"/>
            </a:endParaRPr>
          </a:p>
        </p:txBody>
      </p:sp>
      <p:sp>
        <p:nvSpPr>
          <p:cNvPr id="117" name="PlaceHolder 2"/>
          <p:cNvSpPr>
            <a:spLocks noGrp="1"/>
          </p:cNvSpPr>
          <p:nvPr>
            <p:ph type="title"/>
          </p:nvPr>
        </p:nvSpPr>
        <p:spPr>
          <a:xfrm>
            <a:off x="1921446" y="365040"/>
            <a:ext cx="10514880" cy="1067975"/>
          </a:xfrm>
          <a:prstGeom prst="rect">
            <a:avLst/>
          </a:prstGeom>
          <a:noFill/>
          <a:ln w="0">
            <a:noFill/>
          </a:ln>
        </p:spPr>
        <p:txBody>
          <a:bodyPr lIns="91440" tIns="45720" rIns="91440" bIns="45720" anchor="ctr">
            <a:noAutofit/>
          </a:bodyPr>
          <a:lstStyle/>
          <a:p>
            <a:pPr indent="0" algn="l" defTabSz="914400">
              <a:lnSpc>
                <a:spcPct val="90000"/>
              </a:lnSpc>
              <a:buNone/>
              <a:tabLst>
                <a:tab pos="0" algn="l"/>
              </a:tabLst>
            </a:pPr>
            <a:r>
              <a:rPr lang="en-US" sz="2800" b="1" u="none" strike="noStrike" dirty="0">
                <a:solidFill>
                  <a:schemeClr val="dk1"/>
                </a:solidFill>
                <a:effectLst/>
                <a:uFillTx/>
                <a:latin typeface="Aptos Display"/>
              </a:rPr>
              <a:t>Reza Tehrani  </a:t>
            </a:r>
            <a:r>
              <a:rPr lang="en-US" sz="2000" b="1" u="none" strike="noStrike" dirty="0">
                <a:solidFill>
                  <a:schemeClr val="dk1"/>
                </a:solidFill>
                <a:effectLst/>
                <a:uFillTx/>
                <a:latin typeface="Aptos Display"/>
              </a:rPr>
              <a:t>PhD, PMP  </a:t>
            </a:r>
            <a:r>
              <a:rPr lang="en-US" sz="2800" b="1" u="none" strike="noStrike" dirty="0">
                <a:solidFill>
                  <a:schemeClr val="dk1"/>
                </a:solidFill>
                <a:effectLst/>
                <a:uFillTx/>
                <a:latin typeface="Aptos Display"/>
              </a:rPr>
              <a:t>|  Academia &amp; Education</a:t>
            </a:r>
            <a:endParaRPr lang="en-US" sz="2800" b="0" u="none" strike="noStrike" dirty="0">
              <a:solidFill>
                <a:schemeClr val="dk1"/>
              </a:solidFill>
              <a:effectLst/>
              <a:uFillTx/>
              <a:latin typeface="Calibri Light"/>
            </a:endParaRPr>
          </a:p>
        </p:txBody>
      </p:sp>
      <p:pic>
        <p:nvPicPr>
          <p:cNvPr id="3" name="Picture 2">
            <a:extLst>
              <a:ext uri="{FF2B5EF4-FFF2-40B4-BE49-F238E27FC236}">
                <a16:creationId xmlns:a16="http://schemas.microsoft.com/office/drawing/2014/main" id="{C4674779-E18B-F82A-845E-653FCD107F6A}"/>
              </a:ext>
            </a:extLst>
          </p:cNvPr>
          <p:cNvPicPr>
            <a:picLocks noChangeAspect="1"/>
          </p:cNvPicPr>
          <p:nvPr/>
        </p:nvPicPr>
        <p:blipFill>
          <a:blip r:embed="rId4"/>
          <a:stretch>
            <a:fillRect/>
          </a:stretch>
        </p:blipFill>
        <p:spPr>
          <a:xfrm>
            <a:off x="161524" y="155802"/>
            <a:ext cx="1383912" cy="138391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 name="Picture 4"/>
          <p:cNvPicPr/>
          <p:nvPr/>
        </p:nvPicPr>
        <p:blipFill>
          <a:blip r:embed="rId3"/>
          <a:stretch/>
        </p:blipFill>
        <p:spPr>
          <a:xfrm>
            <a:off x="9245880" y="53640"/>
            <a:ext cx="2942640" cy="694440"/>
          </a:xfrm>
          <a:prstGeom prst="rect">
            <a:avLst/>
          </a:prstGeom>
          <a:noFill/>
          <a:ln w="0">
            <a:noFill/>
          </a:ln>
        </p:spPr>
      </p:pic>
      <p:sp>
        <p:nvSpPr>
          <p:cNvPr id="119" name="PlaceHolder 1"/>
          <p:cNvSpPr>
            <a:spLocks noGrp="1"/>
          </p:cNvSpPr>
          <p:nvPr>
            <p:ph/>
          </p:nvPr>
        </p:nvSpPr>
        <p:spPr>
          <a:xfrm>
            <a:off x="321840" y="1825560"/>
            <a:ext cx="11031480" cy="4350600"/>
          </a:xfrm>
          <a:prstGeom prst="rect">
            <a:avLst/>
          </a:prstGeom>
          <a:noFill/>
          <a:ln w="0">
            <a:noFill/>
          </a:ln>
        </p:spPr>
        <p:txBody>
          <a:bodyPr lIns="109800" tIns="73080" rIns="109800" bIns="45720" anchor="t">
            <a:normAutofit fontScale="62500" lnSpcReduction="20000"/>
          </a:bodyPr>
          <a:lstStyle/>
          <a:p>
            <a:pPr marL="228600" indent="-228600" algn="l" defTabSz="914400">
              <a:lnSpc>
                <a:spcPct val="90000"/>
              </a:lnSpc>
              <a:spcBef>
                <a:spcPts val="201"/>
              </a:spcBef>
              <a:spcAft>
                <a:spcPts val="700"/>
              </a:spcAft>
              <a:buClr>
                <a:srgbClr val="232D37"/>
              </a:buClr>
              <a:buFont typeface="Arial"/>
              <a:buChar char="•"/>
            </a:pPr>
            <a:r>
              <a:rPr lang="en-US" sz="2900" b="1" dirty="0">
                <a:solidFill>
                  <a:srgbClr val="232D37"/>
                </a:solidFill>
                <a:latin typeface="Aptos"/>
              </a:rPr>
              <a:t>INDUSTRY EXPERIENCE — 14 YEARS (2012–2026)</a:t>
            </a:r>
          </a:p>
          <a:p>
            <a:pPr marL="228600" indent="-228600" algn="l" defTabSz="914400">
              <a:lnSpc>
                <a:spcPct val="90000"/>
              </a:lnSpc>
              <a:spcBef>
                <a:spcPts val="201"/>
              </a:spcBef>
              <a:spcAft>
                <a:spcPts val="700"/>
              </a:spcAft>
              <a:buClr>
                <a:srgbClr val="232D37"/>
              </a:buClr>
              <a:buFont typeface="Arial"/>
              <a:buChar char="•"/>
            </a:pPr>
            <a:r>
              <a:rPr lang="en-US" sz="1900" b="1" u="none" strike="noStrike" dirty="0">
                <a:solidFill>
                  <a:srgbClr val="232D37"/>
                </a:solidFill>
                <a:effectLst/>
                <a:uFillTx/>
                <a:latin typeface="Aptos"/>
              </a:rPr>
              <a:t>Founder &amp; Consultant | </a:t>
            </a:r>
            <a:r>
              <a:rPr lang="en-US" sz="1900" b="1" u="none" strike="noStrike" dirty="0" err="1">
                <a:solidFill>
                  <a:srgbClr val="232D37"/>
                </a:solidFill>
                <a:effectLst/>
                <a:uFillTx/>
                <a:latin typeface="Aptos"/>
              </a:rPr>
              <a:t>MedSult</a:t>
            </a:r>
            <a:r>
              <a:rPr lang="en-US" sz="1900" b="1" u="none" strike="noStrike" dirty="0">
                <a:solidFill>
                  <a:srgbClr val="232D37"/>
                </a:solidFill>
                <a:effectLst/>
                <a:uFillTx/>
                <a:latin typeface="Aptos"/>
              </a:rPr>
              <a:t> LLC</a:t>
            </a:r>
            <a:endParaRPr lang="en-US" sz="1900" b="0" u="none" strike="noStrike" dirty="0">
              <a:solidFill>
                <a:schemeClr val="dk1"/>
              </a:solidFill>
              <a:effectLst/>
              <a:uFillTx/>
              <a:latin typeface="Calibri"/>
            </a:endParaRPr>
          </a:p>
          <a:p>
            <a:pPr marL="228600" indent="-228600" algn="l" defTabSz="914400">
              <a:lnSpc>
                <a:spcPct val="90000"/>
              </a:lnSpc>
              <a:spcBef>
                <a:spcPts val="1001"/>
              </a:spcBef>
              <a:spcAft>
                <a:spcPts val="1001"/>
              </a:spcAft>
              <a:buClr>
                <a:srgbClr val="232D37"/>
              </a:buClr>
              <a:buFont typeface="Arial"/>
              <a:buChar char="•"/>
            </a:pPr>
            <a:r>
              <a:rPr lang="en-US" sz="1700" b="0" u="none" strike="noStrike" dirty="0">
                <a:solidFill>
                  <a:srgbClr val="232D37"/>
                </a:solidFill>
                <a:effectLst/>
                <a:uFillTx/>
                <a:latin typeface="Aptos"/>
              </a:rPr>
              <a:t>Since 2012, consulting on projects across multiple industries—bringing together technical, scientific, operational, and business perspectives.</a:t>
            </a:r>
            <a:endParaRPr lang="en-US" sz="1700" b="0" u="none" strike="noStrike" dirty="0">
              <a:solidFill>
                <a:schemeClr val="dk1"/>
              </a:solidFill>
              <a:effectLst/>
              <a:uFillTx/>
              <a:latin typeface="Calibri"/>
            </a:endParaRPr>
          </a:p>
          <a:p>
            <a:pPr marL="228600" indent="-228600" algn="l" defTabSz="914400">
              <a:lnSpc>
                <a:spcPct val="90000"/>
              </a:lnSpc>
              <a:spcBef>
                <a:spcPts val="201"/>
              </a:spcBef>
              <a:spcAft>
                <a:spcPts val="700"/>
              </a:spcAft>
              <a:buClr>
                <a:srgbClr val="232D37"/>
              </a:buClr>
              <a:buFont typeface="Arial"/>
              <a:buChar char="•"/>
            </a:pPr>
            <a:r>
              <a:rPr lang="en-US" sz="1900" b="1" u="none" strike="noStrike" dirty="0">
                <a:solidFill>
                  <a:srgbClr val="232D37"/>
                </a:solidFill>
                <a:effectLst/>
                <a:uFillTx/>
                <a:latin typeface="Aptos"/>
              </a:rPr>
              <a:t>Selected clients &amp; project organizations</a:t>
            </a:r>
            <a:endParaRPr lang="en-US" sz="1900" b="0" u="none" strike="noStrike" dirty="0">
              <a:solidFill>
                <a:schemeClr val="dk1"/>
              </a:solidFill>
              <a:effectLst/>
              <a:uFillTx/>
              <a:latin typeface="Calibri"/>
            </a:endParaRPr>
          </a:p>
          <a:p>
            <a:pPr marL="228600" indent="-228600" algn="l" defTabSz="914400">
              <a:lnSpc>
                <a:spcPct val="90000"/>
              </a:lnSpc>
              <a:spcBef>
                <a:spcPts val="1001"/>
              </a:spcBef>
              <a:spcAft>
                <a:spcPts val="1001"/>
              </a:spcAft>
              <a:buClr>
                <a:srgbClr val="232D37"/>
              </a:buClr>
              <a:buFont typeface="Arial"/>
              <a:buChar char="•"/>
            </a:pPr>
            <a:r>
              <a:rPr lang="en-US" sz="1600" b="0" u="none" strike="noStrike" dirty="0">
                <a:solidFill>
                  <a:srgbClr val="232D37"/>
                </a:solidFill>
                <a:effectLst/>
                <a:uFillTx/>
                <a:latin typeface="Aptos"/>
              </a:rPr>
              <a:t>Pharmaceuticals: Eli Lilly Company</a:t>
            </a:r>
            <a:endParaRPr lang="en-US" sz="1600" b="0" u="none" strike="noStrike" dirty="0">
              <a:solidFill>
                <a:schemeClr val="dk1"/>
              </a:solidFill>
              <a:effectLst/>
              <a:uFillTx/>
              <a:latin typeface="Calibri"/>
            </a:endParaRPr>
          </a:p>
          <a:p>
            <a:pPr marL="228600" indent="-228600" algn="l" defTabSz="914400">
              <a:lnSpc>
                <a:spcPct val="90000"/>
              </a:lnSpc>
              <a:spcBef>
                <a:spcPts val="1001"/>
              </a:spcBef>
              <a:spcAft>
                <a:spcPts val="1001"/>
              </a:spcAft>
              <a:buClr>
                <a:srgbClr val="232D37"/>
              </a:buClr>
              <a:buFont typeface="Arial"/>
              <a:buChar char="•"/>
            </a:pPr>
            <a:r>
              <a:rPr lang="en-US" sz="1600" b="0" u="none" strike="noStrike" dirty="0">
                <a:solidFill>
                  <a:srgbClr val="232D37"/>
                </a:solidFill>
                <a:effectLst/>
                <a:uFillTx/>
                <a:latin typeface="Aptos"/>
              </a:rPr>
              <a:t>Food &amp; nutrition: Nestlé Health Science; Mondelēz International</a:t>
            </a:r>
            <a:endParaRPr lang="en-US" sz="1600" b="0" u="none" strike="noStrike" dirty="0">
              <a:solidFill>
                <a:schemeClr val="dk1"/>
              </a:solidFill>
              <a:effectLst/>
              <a:uFillTx/>
              <a:latin typeface="Calibri"/>
            </a:endParaRPr>
          </a:p>
          <a:p>
            <a:pPr marL="228600" indent="-228600" algn="l" defTabSz="914400">
              <a:lnSpc>
                <a:spcPct val="90000"/>
              </a:lnSpc>
              <a:spcBef>
                <a:spcPts val="1001"/>
              </a:spcBef>
              <a:spcAft>
                <a:spcPts val="1001"/>
              </a:spcAft>
              <a:buClr>
                <a:srgbClr val="232D37"/>
              </a:buClr>
              <a:buFont typeface="Arial"/>
              <a:buChar char="•"/>
            </a:pPr>
            <a:r>
              <a:rPr lang="en-US" sz="1600" b="0" u="none" strike="noStrike" dirty="0">
                <a:solidFill>
                  <a:srgbClr val="232D37"/>
                </a:solidFill>
                <a:effectLst/>
                <a:uFillTx/>
                <a:latin typeface="Aptos"/>
              </a:rPr>
              <a:t>Healthcare: Saint Michael’s Medical Center</a:t>
            </a:r>
            <a:endParaRPr lang="en-US" sz="1600" b="0" u="none" strike="noStrike" dirty="0">
              <a:solidFill>
                <a:schemeClr val="dk1"/>
              </a:solidFill>
              <a:effectLst/>
              <a:uFillTx/>
              <a:latin typeface="Calibri"/>
            </a:endParaRPr>
          </a:p>
          <a:p>
            <a:pPr marL="228600" indent="-228600" algn="l" defTabSz="914400">
              <a:lnSpc>
                <a:spcPct val="90000"/>
              </a:lnSpc>
              <a:spcBef>
                <a:spcPts val="1001"/>
              </a:spcBef>
              <a:spcAft>
                <a:spcPts val="1001"/>
              </a:spcAft>
              <a:buClr>
                <a:srgbClr val="232D37"/>
              </a:buClr>
              <a:buFont typeface="Arial"/>
              <a:buChar char="•"/>
            </a:pPr>
            <a:r>
              <a:rPr lang="en-US" sz="1600" b="0" u="none" strike="noStrike" dirty="0">
                <a:solidFill>
                  <a:srgbClr val="232D37"/>
                </a:solidFill>
                <a:effectLst/>
                <a:uFillTx/>
                <a:latin typeface="Aptos"/>
              </a:rPr>
              <a:t>Preclinical research: </a:t>
            </a:r>
            <a:r>
              <a:rPr lang="en-US" sz="1600" b="0" u="none" strike="noStrike" dirty="0" err="1">
                <a:solidFill>
                  <a:srgbClr val="232D37"/>
                </a:solidFill>
                <a:effectLst/>
                <a:uFillTx/>
                <a:latin typeface="Aptos"/>
              </a:rPr>
              <a:t>PsychoGenics</a:t>
            </a:r>
            <a:endParaRPr lang="en-US" sz="1600" b="0" u="none" strike="noStrike" dirty="0">
              <a:solidFill>
                <a:schemeClr val="dk1"/>
              </a:solidFill>
              <a:effectLst/>
              <a:uFillTx/>
              <a:latin typeface="Calibri"/>
            </a:endParaRPr>
          </a:p>
          <a:p>
            <a:pPr marL="228600" indent="-228600" algn="l" defTabSz="914400">
              <a:lnSpc>
                <a:spcPct val="90000"/>
              </a:lnSpc>
              <a:spcBef>
                <a:spcPts val="1001"/>
              </a:spcBef>
              <a:spcAft>
                <a:spcPts val="1001"/>
              </a:spcAft>
              <a:buClr>
                <a:srgbClr val="232D37"/>
              </a:buClr>
              <a:buFont typeface="Arial"/>
              <a:buChar char="•"/>
            </a:pPr>
            <a:r>
              <a:rPr lang="en-US" sz="1600" b="0" u="none" strike="noStrike" dirty="0">
                <a:solidFill>
                  <a:srgbClr val="232D37"/>
                </a:solidFill>
                <a:effectLst/>
                <a:uFillTx/>
                <a:latin typeface="Aptos"/>
              </a:rPr>
              <a:t>Life sciences consulting: Trinity Life Sciences</a:t>
            </a:r>
            <a:endParaRPr lang="en-US" sz="1600" b="0" u="none" strike="noStrike" dirty="0">
              <a:solidFill>
                <a:schemeClr val="dk1"/>
              </a:solidFill>
              <a:effectLst/>
              <a:uFillTx/>
              <a:latin typeface="Calibri"/>
            </a:endParaRPr>
          </a:p>
          <a:p>
            <a:pPr marL="228600" indent="-228600" algn="l" defTabSz="914400">
              <a:lnSpc>
                <a:spcPct val="90000"/>
              </a:lnSpc>
              <a:spcBef>
                <a:spcPts val="1001"/>
              </a:spcBef>
              <a:spcAft>
                <a:spcPts val="1001"/>
              </a:spcAft>
              <a:buClr>
                <a:srgbClr val="232D37"/>
              </a:buClr>
              <a:buFont typeface="Arial"/>
              <a:buChar char="•"/>
            </a:pPr>
            <a:r>
              <a:rPr lang="en-US" sz="1600" b="0" u="none" strike="noStrike" dirty="0">
                <a:solidFill>
                  <a:srgbClr val="232D37"/>
                </a:solidFill>
                <a:effectLst/>
                <a:uFillTx/>
                <a:latin typeface="Aptos"/>
              </a:rPr>
              <a:t>Medical devices: </a:t>
            </a:r>
            <a:r>
              <a:rPr lang="en-US" sz="1600" b="0" u="none" strike="noStrike" dirty="0" err="1">
                <a:solidFill>
                  <a:srgbClr val="232D37"/>
                </a:solidFill>
                <a:effectLst/>
                <a:uFillTx/>
                <a:latin typeface="Aptos"/>
              </a:rPr>
              <a:t>Biobot</a:t>
            </a:r>
            <a:r>
              <a:rPr lang="en-US" sz="1600" b="0" u="none" strike="noStrike" dirty="0">
                <a:solidFill>
                  <a:srgbClr val="232D37"/>
                </a:solidFill>
                <a:effectLst/>
                <a:uFillTx/>
                <a:latin typeface="Aptos"/>
              </a:rPr>
              <a:t> Surgical; Olympus</a:t>
            </a:r>
            <a:endParaRPr lang="en-US" sz="1600" b="0" u="none" strike="noStrike" dirty="0">
              <a:solidFill>
                <a:schemeClr val="dk1"/>
              </a:solidFill>
              <a:effectLst/>
              <a:uFillTx/>
              <a:latin typeface="Calibri"/>
            </a:endParaRPr>
          </a:p>
          <a:p>
            <a:pPr marL="228600" indent="-228600" algn="l" defTabSz="914400">
              <a:lnSpc>
                <a:spcPct val="90000"/>
              </a:lnSpc>
              <a:spcBef>
                <a:spcPts val="1001"/>
              </a:spcBef>
              <a:spcAft>
                <a:spcPts val="1001"/>
              </a:spcAft>
              <a:buClr>
                <a:srgbClr val="232D37"/>
              </a:buClr>
              <a:buFont typeface="Arial"/>
              <a:buChar char="•"/>
            </a:pPr>
            <a:r>
              <a:rPr lang="en-US" sz="1600" b="0" u="none" strike="noStrike" dirty="0">
                <a:solidFill>
                  <a:srgbClr val="232D37"/>
                </a:solidFill>
                <a:effectLst/>
                <a:uFillTx/>
                <a:latin typeface="Aptos"/>
              </a:rPr>
              <a:t>Financial services: State Street</a:t>
            </a:r>
            <a:endParaRPr lang="en-US" sz="1600" b="0" u="none" strike="noStrike" dirty="0">
              <a:solidFill>
                <a:schemeClr val="dk1"/>
              </a:solidFill>
              <a:effectLst/>
              <a:uFillTx/>
              <a:latin typeface="Calibri"/>
            </a:endParaRPr>
          </a:p>
          <a:p>
            <a:pPr marL="228600" indent="-228600" algn="l" defTabSz="914400">
              <a:lnSpc>
                <a:spcPct val="90000"/>
              </a:lnSpc>
              <a:spcBef>
                <a:spcPts val="1001"/>
              </a:spcBef>
              <a:spcAft>
                <a:spcPts val="1001"/>
              </a:spcAft>
              <a:buClr>
                <a:srgbClr val="232D37"/>
              </a:buClr>
              <a:buFont typeface="Arial"/>
              <a:buChar char="•"/>
            </a:pPr>
            <a:r>
              <a:rPr lang="en-US" sz="1600" b="0" u="none" strike="noStrike" dirty="0">
                <a:solidFill>
                  <a:srgbClr val="232D37"/>
                </a:solidFill>
                <a:effectLst/>
                <a:uFillTx/>
                <a:latin typeface="Aptos"/>
              </a:rPr>
              <a:t>Cloud technology: Alphabet</a:t>
            </a:r>
            <a:endParaRPr lang="en-US" sz="1600" b="0" u="none" strike="noStrike" dirty="0">
              <a:solidFill>
                <a:schemeClr val="dk1"/>
              </a:solidFill>
              <a:effectLst/>
              <a:uFillTx/>
              <a:latin typeface="Calibri"/>
            </a:endParaRPr>
          </a:p>
          <a:p>
            <a:pPr marL="228600" indent="-228600" algn="l" defTabSz="914400">
              <a:lnSpc>
                <a:spcPct val="90000"/>
              </a:lnSpc>
              <a:spcBef>
                <a:spcPts val="201"/>
              </a:spcBef>
              <a:spcAft>
                <a:spcPts val="700"/>
              </a:spcAft>
              <a:buClr>
                <a:srgbClr val="232D37"/>
              </a:buClr>
              <a:buFont typeface="Arial"/>
              <a:buChar char="•"/>
            </a:pPr>
            <a:r>
              <a:rPr lang="en-US" sz="1700" b="1" u="none" strike="noStrike" dirty="0">
                <a:solidFill>
                  <a:srgbClr val="232D37"/>
                </a:solidFill>
                <a:effectLst/>
                <a:uFillTx/>
                <a:latin typeface="Aptos"/>
              </a:rPr>
              <a:t>Perspective: 16 years in academia + 14 years in consulting = 30 years across academic and industry environments.</a:t>
            </a:r>
            <a:endParaRPr lang="en-US" sz="1700" b="0" u="none" strike="noStrike" dirty="0">
              <a:solidFill>
                <a:schemeClr val="dk1"/>
              </a:solidFill>
              <a:effectLst/>
              <a:uFillTx/>
              <a:latin typeface="Calibri"/>
            </a:endParaRPr>
          </a:p>
        </p:txBody>
      </p:sp>
      <p:sp>
        <p:nvSpPr>
          <p:cNvPr id="120" name="PlaceHolder 2"/>
          <p:cNvSpPr>
            <a:spLocks noGrp="1"/>
          </p:cNvSpPr>
          <p:nvPr>
            <p:ph type="title"/>
          </p:nvPr>
        </p:nvSpPr>
        <p:spPr>
          <a:xfrm>
            <a:off x="321480" y="365040"/>
            <a:ext cx="11031480" cy="1324800"/>
          </a:xfrm>
          <a:prstGeom prst="rect">
            <a:avLst/>
          </a:prstGeom>
          <a:noFill/>
          <a:ln w="0">
            <a:noFill/>
          </a:ln>
        </p:spPr>
        <p:txBody>
          <a:bodyPr lIns="91440" tIns="45720" rIns="91440" bIns="45720" anchor="ctr">
            <a:noAutofit/>
          </a:bodyPr>
          <a:lstStyle/>
          <a:p>
            <a:pPr indent="0" algn="l" defTabSz="914400">
              <a:lnSpc>
                <a:spcPct val="90000"/>
              </a:lnSpc>
              <a:buNone/>
              <a:tabLst>
                <a:tab pos="0" algn="l"/>
              </a:tabLst>
            </a:pPr>
            <a:r>
              <a:rPr lang="en-US" sz="4000" b="1" dirty="0">
                <a:latin typeface="Aptos Display"/>
              </a:rPr>
              <a:t>Industry Experience  </a:t>
            </a:r>
            <a:r>
              <a:rPr lang="en-US" sz="2800" b="1" u="none" strike="noStrike" dirty="0">
                <a:solidFill>
                  <a:schemeClr val="dk1"/>
                </a:solidFill>
                <a:effectLst/>
                <a:uFillTx/>
                <a:latin typeface="Aptos Display"/>
              </a:rPr>
              <a:t>|  </a:t>
            </a:r>
            <a:r>
              <a:rPr lang="en-US" sz="4000" b="1" dirty="0" err="1">
                <a:latin typeface="+mn-lt"/>
              </a:rPr>
              <a:t>MedSult</a:t>
            </a:r>
            <a:r>
              <a:rPr lang="en-US" sz="4000" b="1" dirty="0">
                <a:latin typeface="+mn-lt"/>
              </a:rPr>
              <a:t> Consulting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8006A-F5CE-7500-C1FF-ED91527BA13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F383F57-34B8-ECAC-42AA-E142A5766CE2}"/>
              </a:ext>
            </a:extLst>
          </p:cNvPr>
          <p:cNvPicPr>
            <a:picLocks noChangeAspect="1"/>
          </p:cNvPicPr>
          <p:nvPr/>
        </p:nvPicPr>
        <p:blipFill>
          <a:blip r:embed="rId3"/>
          <a:stretch>
            <a:fillRect/>
          </a:stretch>
        </p:blipFill>
        <p:spPr>
          <a:xfrm>
            <a:off x="9245727" y="53658"/>
            <a:ext cx="2943225" cy="695325"/>
          </a:xfrm>
          <a:prstGeom prst="rect">
            <a:avLst/>
          </a:prstGeom>
        </p:spPr>
      </p:pic>
      <p:sp>
        <p:nvSpPr>
          <p:cNvPr id="15" name="Content Placeholder 14">
            <a:extLst>
              <a:ext uri="{FF2B5EF4-FFF2-40B4-BE49-F238E27FC236}">
                <a16:creationId xmlns:a16="http://schemas.microsoft.com/office/drawing/2014/main" id="{4054F3EE-87E4-0D12-8146-B766D1A9CCBC}"/>
              </a:ext>
            </a:extLst>
          </p:cNvPr>
          <p:cNvSpPr>
            <a:spLocks noGrp="1"/>
          </p:cNvSpPr>
          <p:nvPr>
            <p:ph sz="half" idx="2"/>
          </p:nvPr>
        </p:nvSpPr>
        <p:spPr>
          <a:xfrm>
            <a:off x="484766" y="1891615"/>
            <a:ext cx="6903720" cy="731520"/>
          </a:xfrm>
        </p:spPr>
        <p:txBody>
          <a:bodyPr wrap="square" lIns="0" tIns="0" rIns="0" bIns="0">
            <a:normAutofit fontScale="92500" lnSpcReduction="10000"/>
          </a:bodyPr>
          <a:lstStyle/>
          <a:p>
            <a:pPr marL="0" indent="0">
              <a:lnSpc>
                <a:spcPct val="108000"/>
              </a:lnSpc>
              <a:spcBef>
                <a:spcPts val="0"/>
              </a:spcBef>
              <a:spcAft>
                <a:spcPts val="0"/>
              </a:spcAft>
              <a:buNone/>
            </a:pPr>
            <a:r>
              <a:rPr lang="en-US" sz="2600" b="1" dirty="0">
                <a:solidFill>
                  <a:srgbClr val="242424"/>
                </a:solidFill>
                <a:latin typeface="Calibri"/>
              </a:rPr>
              <a:t>Director, Program Management</a:t>
            </a:r>
            <a:br>
              <a:rPr lang="en-US" dirty="0"/>
            </a:br>
            <a:r>
              <a:rPr lang="en-US" sz="2600" b="1" dirty="0">
                <a:solidFill>
                  <a:srgbClr val="242424"/>
                </a:solidFill>
                <a:latin typeface="Calibri"/>
              </a:rPr>
              <a:t>Interventional Oncology</a:t>
            </a:r>
          </a:p>
        </p:txBody>
      </p:sp>
      <p:sp>
        <p:nvSpPr>
          <p:cNvPr id="19" name="Title 18">
            <a:extLst>
              <a:ext uri="{FF2B5EF4-FFF2-40B4-BE49-F238E27FC236}">
                <a16:creationId xmlns:a16="http://schemas.microsoft.com/office/drawing/2014/main" id="{F903B7F6-050F-0519-F833-A1D02561C762}"/>
              </a:ext>
            </a:extLst>
          </p:cNvPr>
          <p:cNvSpPr>
            <a:spLocks noGrp="1"/>
          </p:cNvSpPr>
          <p:nvPr>
            <p:ph type="title"/>
          </p:nvPr>
        </p:nvSpPr>
        <p:spPr>
          <a:xfrm>
            <a:off x="2026920" y="748983"/>
            <a:ext cx="8138160" cy="594360"/>
          </a:xfrm>
        </p:spPr>
        <p:txBody>
          <a:bodyPr wrap="square" lIns="0" tIns="0" rIns="0" bIns="0">
            <a:normAutofit fontScale="90000"/>
          </a:bodyPr>
          <a:lstStyle/>
          <a:p>
            <a:pPr marL="0" indent="0">
              <a:lnSpc>
                <a:spcPct val="108000"/>
              </a:lnSpc>
              <a:spcBef>
                <a:spcPts val="0"/>
              </a:spcBef>
              <a:spcAft>
                <a:spcPts val="0"/>
              </a:spcAft>
              <a:buNone/>
            </a:pPr>
            <a:r>
              <a:rPr lang="en-US" sz="4000" b="1" dirty="0">
                <a:latin typeface="+mn-lt"/>
              </a:rPr>
              <a:t>Kate Truncale, MS, PMP</a:t>
            </a:r>
          </a:p>
        </p:txBody>
      </p:sp>
      <p:sp>
        <p:nvSpPr>
          <p:cNvPr id="21" name="TextBox 20"/>
          <p:cNvSpPr txBox="1"/>
          <p:nvPr/>
        </p:nvSpPr>
        <p:spPr>
          <a:xfrm>
            <a:off x="484766" y="2677999"/>
            <a:ext cx="6766560" cy="347472"/>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100" b="0" i="0" u="none" strike="noStrike" kern="1200" cap="none" spc="0" normalizeH="0" baseline="0" noProof="0">
                <a:ln>
                  <a:noFill/>
                </a:ln>
                <a:solidFill>
                  <a:srgbClr val="242424"/>
                </a:solidFill>
                <a:effectLst/>
                <a:uLnTx/>
                <a:uFillTx/>
                <a:latin typeface="Calibri"/>
                <a:ea typeface="+mn-ea"/>
                <a:cs typeface="+mn-cs"/>
              </a:rPr>
              <a:t>Johnson &amp; Johnson Innovative Medicine</a:t>
            </a:r>
          </a:p>
        </p:txBody>
      </p:sp>
      <p:sp>
        <p:nvSpPr>
          <p:cNvPr id="22" name="TextBox 21"/>
          <p:cNvSpPr txBox="1"/>
          <p:nvPr/>
        </p:nvSpPr>
        <p:spPr>
          <a:xfrm>
            <a:off x="484766" y="3208351"/>
            <a:ext cx="6720840" cy="621792"/>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100" b="0" i="0" u="none" strike="noStrike" kern="1200" cap="none" spc="0" normalizeH="0" baseline="0" noProof="0" dirty="0">
                <a:ln>
                  <a:noFill/>
                </a:ln>
                <a:solidFill>
                  <a:srgbClr val="242424"/>
                </a:solidFill>
                <a:effectLst/>
                <a:uLnTx/>
                <a:uFillTx/>
                <a:latin typeface="Calibri"/>
                <a:ea typeface="+mn-ea"/>
                <a:cs typeface="+mn-cs"/>
              </a:rPr>
              <a:t>Leading across engineering, discovery, and external innovation</a:t>
            </a:r>
          </a:p>
        </p:txBody>
      </p:sp>
      <p:sp>
        <p:nvSpPr>
          <p:cNvPr id="23" name="TextBox 22"/>
          <p:cNvSpPr txBox="1"/>
          <p:nvPr/>
        </p:nvSpPr>
        <p:spPr>
          <a:xfrm>
            <a:off x="484766" y="4058743"/>
            <a:ext cx="6675120" cy="365760"/>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500" b="1" i="0" u="none" strike="noStrike" kern="1200" cap="none" spc="0" normalizeH="0" baseline="0" noProof="0">
                <a:ln>
                  <a:noFill/>
                </a:ln>
                <a:solidFill>
                  <a:srgbClr val="242424"/>
                </a:solidFill>
                <a:effectLst/>
                <a:uLnTx/>
                <a:uFillTx/>
                <a:latin typeface="Calibri"/>
                <a:ea typeface="+mn-ea"/>
                <a:cs typeface="+mn-cs"/>
              </a:rPr>
              <a:t>24+ years of development experience</a:t>
            </a:r>
          </a:p>
        </p:txBody>
      </p:sp>
      <p:sp>
        <p:nvSpPr>
          <p:cNvPr id="24" name="TextBox 23"/>
          <p:cNvSpPr txBox="1"/>
          <p:nvPr/>
        </p:nvSpPr>
        <p:spPr>
          <a:xfrm>
            <a:off x="484766" y="4543375"/>
            <a:ext cx="6675120" cy="640080"/>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100" b="0" i="0" u="none" strike="noStrike" kern="1200" cap="none" spc="0" normalizeH="0" baseline="0" noProof="0">
                <a:ln>
                  <a:noFill/>
                </a:ln>
                <a:solidFill>
                  <a:srgbClr val="242424"/>
                </a:solidFill>
                <a:effectLst/>
                <a:uLnTx/>
                <a:uFillTx/>
                <a:latin typeface="Calibri"/>
                <a:ea typeface="+mn-ea"/>
                <a:cs typeface="+mn-cs"/>
              </a:rPr>
              <a:t>Pharmaceuticals, medical devices, biologics, and combination products</a:t>
            </a:r>
          </a:p>
        </p:txBody>
      </p:sp>
      <p:sp>
        <p:nvSpPr>
          <p:cNvPr id="25" name="TextBox 24"/>
          <p:cNvSpPr txBox="1"/>
          <p:nvPr/>
        </p:nvSpPr>
        <p:spPr>
          <a:xfrm>
            <a:off x="484766" y="5247463"/>
            <a:ext cx="6766560" cy="713232"/>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242424"/>
                </a:solidFill>
                <a:effectLst/>
                <a:uLnTx/>
                <a:uFillTx/>
                <a:latin typeface="Calibri"/>
                <a:ea typeface="+mn-ea"/>
                <a:cs typeface="+mn-cs"/>
              </a:rPr>
              <a:t>Scientist to project management: translating complex scientific strategies into actionable plans and aligning cross-functional teams to manage risk and deliver results.</a:t>
            </a:r>
          </a:p>
        </p:txBody>
      </p:sp>
      <p:sp>
        <p:nvSpPr>
          <p:cNvPr id="26" name="TextBox 25"/>
          <p:cNvSpPr txBox="1"/>
          <p:nvPr/>
        </p:nvSpPr>
        <p:spPr>
          <a:xfrm>
            <a:off x="8010278" y="1928191"/>
            <a:ext cx="3063240" cy="365760"/>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200" b="1" i="0" u="none" strike="noStrike" kern="1200" cap="none" spc="0" normalizeH="0" baseline="0" noProof="0">
                <a:ln>
                  <a:noFill/>
                </a:ln>
                <a:solidFill>
                  <a:srgbClr val="242424"/>
                </a:solidFill>
                <a:effectLst/>
                <a:uLnTx/>
                <a:uFillTx/>
                <a:latin typeface="Calibri"/>
                <a:ea typeface="+mn-ea"/>
                <a:cs typeface="+mn-cs"/>
              </a:rPr>
              <a:t>Education &amp; credentials</a:t>
            </a:r>
          </a:p>
        </p:txBody>
      </p:sp>
      <p:sp>
        <p:nvSpPr>
          <p:cNvPr id="27" name="TextBox 26"/>
          <p:cNvSpPr txBox="1"/>
          <p:nvPr/>
        </p:nvSpPr>
        <p:spPr>
          <a:xfrm>
            <a:off x="8010278" y="2613991"/>
            <a:ext cx="3063240" cy="365760"/>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1" i="0" u="none" strike="noStrike" kern="1200" cap="none" spc="0" normalizeH="0" baseline="0" noProof="0">
                <a:ln>
                  <a:noFill/>
                </a:ln>
                <a:solidFill>
                  <a:srgbClr val="242424"/>
                </a:solidFill>
                <a:effectLst/>
                <a:uLnTx/>
                <a:uFillTx/>
                <a:latin typeface="Calibri"/>
                <a:ea typeface="+mn-ea"/>
                <a:cs typeface="+mn-cs"/>
              </a:rPr>
              <a:t>B.S., Materials Engineering</a:t>
            </a:r>
          </a:p>
        </p:txBody>
      </p:sp>
      <p:sp>
        <p:nvSpPr>
          <p:cNvPr id="28" name="TextBox 27"/>
          <p:cNvSpPr txBox="1"/>
          <p:nvPr/>
        </p:nvSpPr>
        <p:spPr>
          <a:xfrm>
            <a:off x="8010278" y="3025471"/>
            <a:ext cx="3063240" cy="320040"/>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900" b="0" i="0" u="none" strike="noStrike" kern="1200" cap="none" spc="0" normalizeH="0" baseline="0" noProof="0">
                <a:ln>
                  <a:noFill/>
                </a:ln>
                <a:solidFill>
                  <a:srgbClr val="606060"/>
                </a:solidFill>
                <a:effectLst/>
                <a:uLnTx/>
                <a:uFillTx/>
                <a:latin typeface="Calibri"/>
                <a:ea typeface="+mn-ea"/>
                <a:cs typeface="+mn-cs"/>
              </a:rPr>
              <a:t>Drexel University</a:t>
            </a:r>
          </a:p>
        </p:txBody>
      </p:sp>
      <p:sp>
        <p:nvSpPr>
          <p:cNvPr id="29" name="TextBox 28"/>
          <p:cNvSpPr txBox="1"/>
          <p:nvPr/>
        </p:nvSpPr>
        <p:spPr>
          <a:xfrm>
            <a:off x="8010278" y="3692982"/>
            <a:ext cx="3063240" cy="658368"/>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1" i="0" u="none" strike="noStrike" kern="1200" cap="none" spc="0" normalizeH="0" baseline="0" noProof="0">
                <a:ln>
                  <a:noFill/>
                </a:ln>
                <a:solidFill>
                  <a:srgbClr val="242424"/>
                </a:solidFill>
                <a:effectLst/>
                <a:uLnTx/>
                <a:uFillTx/>
                <a:latin typeface="Calibri"/>
                <a:ea typeface="+mn-ea"/>
                <a:cs typeface="+mn-cs"/>
              </a:rPr>
              <a:t>M.S., Biomedical</a:t>
            </a:r>
            <a:br>
              <a:rPr kumimoji="0" sz="1800" b="0" i="0" u="none" strike="noStrike" kern="1200" cap="none" spc="0" normalizeH="0" baseline="0" noProof="0">
                <a:ln>
                  <a:noFill/>
                </a:ln>
                <a:solidFill>
                  <a:prstClr val="black"/>
                </a:solidFill>
                <a:effectLst/>
                <a:uLnTx/>
                <a:uFillTx/>
                <a:latin typeface="Aptos" panose="02110004020202020204"/>
                <a:ea typeface="+mn-ea"/>
                <a:cs typeface="+mn-cs"/>
              </a:rPr>
            </a:br>
            <a:r>
              <a:rPr kumimoji="0" sz="2000" b="1" i="0" u="none" strike="noStrike" kern="1200" cap="none" spc="0" normalizeH="0" baseline="0" noProof="0">
                <a:ln>
                  <a:noFill/>
                </a:ln>
                <a:solidFill>
                  <a:srgbClr val="242424"/>
                </a:solidFill>
                <a:effectLst/>
                <a:uLnTx/>
                <a:uFillTx/>
                <a:latin typeface="Calibri"/>
                <a:ea typeface="+mn-ea"/>
                <a:cs typeface="+mn-cs"/>
              </a:rPr>
              <a:t>Engineering</a:t>
            </a:r>
          </a:p>
        </p:txBody>
      </p:sp>
      <p:sp>
        <p:nvSpPr>
          <p:cNvPr id="30" name="TextBox 29"/>
          <p:cNvSpPr txBox="1"/>
          <p:nvPr/>
        </p:nvSpPr>
        <p:spPr>
          <a:xfrm>
            <a:off x="8010278" y="4378783"/>
            <a:ext cx="3063240" cy="320040"/>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900" b="0" i="0" u="none" strike="noStrike" kern="1200" cap="none" spc="0" normalizeH="0" baseline="0" noProof="0">
                <a:ln>
                  <a:noFill/>
                </a:ln>
                <a:solidFill>
                  <a:srgbClr val="606060"/>
                </a:solidFill>
                <a:effectLst/>
                <a:uLnTx/>
                <a:uFillTx/>
                <a:latin typeface="Calibri"/>
                <a:ea typeface="+mn-ea"/>
                <a:cs typeface="+mn-cs"/>
              </a:rPr>
              <a:t>NJIT</a:t>
            </a:r>
          </a:p>
        </p:txBody>
      </p:sp>
      <p:sp>
        <p:nvSpPr>
          <p:cNvPr id="31" name="TextBox 30"/>
          <p:cNvSpPr txBox="1"/>
          <p:nvPr/>
        </p:nvSpPr>
        <p:spPr>
          <a:xfrm>
            <a:off x="8010278" y="5037151"/>
            <a:ext cx="3063240" cy="365760"/>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1" i="0" u="none" strike="noStrike" kern="1200" cap="none" spc="0" normalizeH="0" baseline="0" noProof="0">
                <a:ln>
                  <a:noFill/>
                </a:ln>
                <a:solidFill>
                  <a:srgbClr val="242424"/>
                </a:solidFill>
                <a:effectLst/>
                <a:uLnTx/>
                <a:uFillTx/>
                <a:latin typeface="Calibri"/>
                <a:ea typeface="+mn-ea"/>
                <a:cs typeface="+mn-cs"/>
              </a:rPr>
              <a:t>PMP certification</a:t>
            </a:r>
          </a:p>
        </p:txBody>
      </p:sp>
      <p:sp>
        <p:nvSpPr>
          <p:cNvPr id="32" name="TextBox 31"/>
          <p:cNvSpPr txBox="1"/>
          <p:nvPr/>
        </p:nvSpPr>
        <p:spPr>
          <a:xfrm>
            <a:off x="8010278" y="5448631"/>
            <a:ext cx="3063240" cy="617028"/>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900" b="0" i="0" u="none" strike="noStrike" kern="1200" cap="none" spc="0" normalizeH="0" baseline="0" noProof="0" dirty="0">
                <a:ln>
                  <a:noFill/>
                </a:ln>
                <a:solidFill>
                  <a:srgbClr val="606060"/>
                </a:solidFill>
                <a:effectLst/>
                <a:uLnTx/>
                <a:uFillTx/>
                <a:latin typeface="Calibri"/>
                <a:ea typeface="+mn-ea"/>
                <a:cs typeface="+mn-cs"/>
              </a:rPr>
              <a:t>Project Management</a:t>
            </a:r>
            <a:br>
              <a:rPr kumimoji="0" sz="1800" b="0"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en-US" sz="1900" b="0" i="0" u="none" strike="noStrike" kern="1200" cap="none" spc="0" normalizeH="0" baseline="0" noProof="0" dirty="0">
                <a:ln>
                  <a:noFill/>
                </a:ln>
                <a:solidFill>
                  <a:srgbClr val="606060"/>
                </a:solidFill>
                <a:effectLst/>
                <a:uLnTx/>
                <a:uFillTx/>
                <a:latin typeface="Calibri"/>
                <a:ea typeface="+mn-ea"/>
                <a:cs typeface="+mn-cs"/>
              </a:rPr>
              <a:t>Institute</a:t>
            </a:r>
            <a:endParaRPr kumimoji="0" sz="1900" b="0" i="0" u="none" strike="noStrike" kern="1200" cap="none" spc="0" normalizeH="0" baseline="0" noProof="0" dirty="0">
              <a:ln>
                <a:noFill/>
              </a:ln>
              <a:solidFill>
                <a:srgbClr val="606060"/>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26AEBC59-0BD3-441E-6A41-EEB9922A6282}"/>
              </a:ext>
            </a:extLst>
          </p:cNvPr>
          <p:cNvPicPr>
            <a:picLocks noChangeAspect="1"/>
          </p:cNvPicPr>
          <p:nvPr/>
        </p:nvPicPr>
        <p:blipFill>
          <a:blip r:embed="rId4"/>
          <a:stretch>
            <a:fillRect/>
          </a:stretch>
        </p:blipFill>
        <p:spPr>
          <a:xfrm>
            <a:off x="484766" y="203401"/>
            <a:ext cx="1387808" cy="1387808"/>
          </a:xfrm>
          <a:prstGeom prst="rect">
            <a:avLst/>
          </a:prstGeom>
        </p:spPr>
      </p:pic>
    </p:spTree>
    <p:extLst>
      <p:ext uri="{BB962C8B-B14F-4D97-AF65-F5344CB8AC3E}">
        <p14:creationId xmlns:p14="http://schemas.microsoft.com/office/powerpoint/2010/main" val="3472550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AE3FB-DC39-748F-DF69-C3AC7C34D6D4}"/>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417F6CE5-8854-1DEC-4892-E935ED0DDC63}"/>
              </a:ext>
            </a:extLst>
          </p:cNvPr>
          <p:cNvSpPr/>
          <p:nvPr/>
        </p:nvSpPr>
        <p:spPr>
          <a:xfrm>
            <a:off x="2305817" y="38365"/>
            <a:ext cx="9848209" cy="6835037"/>
          </a:xfrm>
          <a:prstGeom prst="roundRect">
            <a:avLst/>
          </a:prstGeom>
          <a:solidFill>
            <a:schemeClr val="bg2"/>
          </a:solidFill>
          <a:ln>
            <a:solidFill>
              <a:schemeClr val="accent5">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3" name="Flowchart: Alternate Process 52">
            <a:extLst>
              <a:ext uri="{FF2B5EF4-FFF2-40B4-BE49-F238E27FC236}">
                <a16:creationId xmlns:a16="http://schemas.microsoft.com/office/drawing/2014/main" id="{B32F735D-622F-B7C0-0951-9E6F95663C6D}"/>
              </a:ext>
            </a:extLst>
          </p:cNvPr>
          <p:cNvSpPr/>
          <p:nvPr/>
        </p:nvSpPr>
        <p:spPr>
          <a:xfrm>
            <a:off x="2790664" y="5211846"/>
            <a:ext cx="8883773" cy="1532249"/>
          </a:xfrm>
          <a:prstGeom prst="flowChartAlternateProcess">
            <a:avLst/>
          </a:prstGeom>
          <a:solidFill>
            <a:srgbClr val="E6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aphicFrame>
        <p:nvGraphicFramePr>
          <p:cNvPr id="1027" name="think-cell data - do not delete" hidden="1">
            <a:extLst>
              <a:ext uri="{FF2B5EF4-FFF2-40B4-BE49-F238E27FC236}">
                <a16:creationId xmlns:a16="http://schemas.microsoft.com/office/drawing/2014/main" id="{B85ECD80-D1C6-EE5B-F4BA-3EACD69365F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92" imgH="595" progId="TCLayout.ActiveDocument.1">
                  <p:embed/>
                </p:oleObj>
              </mc:Choice>
              <mc:Fallback>
                <p:oleObj name="think-cell Slide" r:id="rId3" imgW="592" imgH="595" progId="TCLayout.ActiveDocument.1">
                  <p:embed/>
                  <p:pic>
                    <p:nvPicPr>
                      <p:cNvPr id="1027" name="think-cell data - do not delete" hidden="1">
                        <a:extLst>
                          <a:ext uri="{FF2B5EF4-FFF2-40B4-BE49-F238E27FC236}">
                            <a16:creationId xmlns:a16="http://schemas.microsoft.com/office/drawing/2014/main" id="{B85ECD80-D1C6-EE5B-F4BA-3EACD69365F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24" name="Rectangle: Rounded Corners 1023">
            <a:extLst>
              <a:ext uri="{FF2B5EF4-FFF2-40B4-BE49-F238E27FC236}">
                <a16:creationId xmlns:a16="http://schemas.microsoft.com/office/drawing/2014/main" id="{5AC379E9-9BD3-0F1A-3F38-95D01C5FCD32}"/>
              </a:ext>
            </a:extLst>
          </p:cNvPr>
          <p:cNvSpPr/>
          <p:nvPr/>
        </p:nvSpPr>
        <p:spPr>
          <a:xfrm>
            <a:off x="2481630" y="2219113"/>
            <a:ext cx="3108960" cy="643572"/>
          </a:xfrm>
          <a:prstGeom prst="roundRect">
            <a:avLst/>
          </a:prstGeom>
          <a:solidFill>
            <a:schemeClr val="bg1"/>
          </a:solidFill>
          <a:effectLst>
            <a:outerShdw blurRad="63500" sx="102000" sy="102000" algn="ctr"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Drive strategic execution across all TAs in CMC, pre-clinical and clinical functions</a:t>
            </a:r>
          </a:p>
        </p:txBody>
      </p:sp>
      <p:sp>
        <p:nvSpPr>
          <p:cNvPr id="52" name="Rectangle: Rounded Corners 51">
            <a:extLst>
              <a:ext uri="{FF2B5EF4-FFF2-40B4-BE49-F238E27FC236}">
                <a16:creationId xmlns:a16="http://schemas.microsoft.com/office/drawing/2014/main" id="{1D60C446-FC22-1DC0-AAE9-35A713E9AC54}"/>
              </a:ext>
            </a:extLst>
          </p:cNvPr>
          <p:cNvSpPr/>
          <p:nvPr/>
        </p:nvSpPr>
        <p:spPr>
          <a:xfrm>
            <a:off x="2481630" y="3016198"/>
            <a:ext cx="3108960" cy="643573"/>
          </a:xfrm>
          <a:prstGeom prst="roundRect">
            <a:avLst/>
          </a:prstGeom>
          <a:solidFill>
            <a:schemeClr val="bg1"/>
          </a:solidFill>
          <a:effectLst>
            <a:outerShdw blurRad="63500" sx="102000" sy="102000" algn="ctr"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Lead simplification &amp; operational excellence initiatives pan-organization </a:t>
            </a:r>
          </a:p>
        </p:txBody>
      </p:sp>
      <p:sp>
        <p:nvSpPr>
          <p:cNvPr id="12" name="TextBox 11">
            <a:extLst>
              <a:ext uri="{FF2B5EF4-FFF2-40B4-BE49-F238E27FC236}">
                <a16:creationId xmlns:a16="http://schemas.microsoft.com/office/drawing/2014/main" id="{DD914B7F-9E4F-742B-0B4D-13D7C1181E78}"/>
              </a:ext>
            </a:extLst>
          </p:cNvPr>
          <p:cNvSpPr txBox="1"/>
          <p:nvPr/>
        </p:nvSpPr>
        <p:spPr>
          <a:xfrm>
            <a:off x="403860" y="2748076"/>
            <a:ext cx="233172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Global Strategic Leader</a:t>
            </a:r>
          </a:p>
        </p:txBody>
      </p:sp>
      <p:grpSp>
        <p:nvGrpSpPr>
          <p:cNvPr id="10" name="Group 9">
            <a:extLst>
              <a:ext uri="{FF2B5EF4-FFF2-40B4-BE49-F238E27FC236}">
                <a16:creationId xmlns:a16="http://schemas.microsoft.com/office/drawing/2014/main" id="{8FD3FB2A-FC58-3B15-9063-30C8F5D9ECB0}"/>
              </a:ext>
            </a:extLst>
          </p:cNvPr>
          <p:cNvGrpSpPr/>
          <p:nvPr/>
        </p:nvGrpSpPr>
        <p:grpSpPr>
          <a:xfrm>
            <a:off x="3406" y="-6935"/>
            <a:ext cx="2278848" cy="6858000"/>
            <a:chOff x="83239" y="67559"/>
            <a:chExt cx="2147355" cy="6606074"/>
          </a:xfrm>
          <a:solidFill>
            <a:srgbClr val="E60000"/>
          </a:solidFill>
        </p:grpSpPr>
        <p:sp>
          <p:nvSpPr>
            <p:cNvPr id="3" name="Rectangle 2">
              <a:extLst>
                <a:ext uri="{FF2B5EF4-FFF2-40B4-BE49-F238E27FC236}">
                  <a16:creationId xmlns:a16="http://schemas.microsoft.com/office/drawing/2014/main" id="{FF204416-1B65-ACEC-6F7D-5FBBDF011C57}"/>
                </a:ext>
              </a:extLst>
            </p:cNvPr>
            <p:cNvSpPr/>
            <p:nvPr/>
          </p:nvSpPr>
          <p:spPr>
            <a:xfrm>
              <a:off x="83239" y="67559"/>
              <a:ext cx="2147355" cy="6606074"/>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28" name="Picture 4">
              <a:extLst>
                <a:ext uri="{FF2B5EF4-FFF2-40B4-BE49-F238E27FC236}">
                  <a16:creationId xmlns:a16="http://schemas.microsoft.com/office/drawing/2014/main" id="{5AB5DF0D-5478-F8DE-31A3-FB0F5C87631F}"/>
                </a:ext>
              </a:extLst>
            </p:cNvPr>
            <p:cNvPicPr>
              <a:picLocks noChangeAspect="1" noChangeArrowheads="1"/>
            </p:cNvPicPr>
            <p:nvPr/>
          </p:nvPicPr>
          <p:blipFill>
            <a:blip r:embed="rId5">
              <a:extLst>
                <a:ext uri="{28A0092B-C50C-407E-A947-70E740481C1C}">
                  <a14:useLocalDpi xmlns:a14="http://schemas.microsoft.com/office/drawing/2010/main" val="0"/>
                </a:ext>
              </a:extLst>
            </a:blip>
            <a:stretch/>
          </p:blipFill>
          <p:spPr bwMode="auto">
            <a:xfrm>
              <a:off x="252197" y="111195"/>
              <a:ext cx="1778360" cy="2367956"/>
            </a:xfrm>
            <a:prstGeom prst="ellipse">
              <a:avLst/>
            </a:prstGeom>
            <a:grpFill/>
            <a:ln>
              <a:noFill/>
            </a:ln>
            <a:effectLst>
              <a:softEdge rad="112500"/>
            </a:effectLst>
          </p:spPr>
        </p:pic>
        <p:sp>
          <p:nvSpPr>
            <p:cNvPr id="8" name="TextBox 7">
              <a:extLst>
                <a:ext uri="{FF2B5EF4-FFF2-40B4-BE49-F238E27FC236}">
                  <a16:creationId xmlns:a16="http://schemas.microsoft.com/office/drawing/2014/main" id="{7AD1ECC4-1E8C-9BC3-BA65-7DE449C6DEC6}"/>
                </a:ext>
              </a:extLst>
            </p:cNvPr>
            <p:cNvSpPr txBox="1"/>
            <p:nvPr/>
          </p:nvSpPr>
          <p:spPr>
            <a:xfrm>
              <a:off x="287050" y="1794155"/>
              <a:ext cx="1739611" cy="892552"/>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ptos" panose="02110004020202020204"/>
                  <a:ea typeface="+mn-ea"/>
                  <a:cs typeface="+mn-cs"/>
                </a:rPr>
                <a:t>Kate Truncale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Aptos" panose="02110004020202020204"/>
                  <a:ea typeface="+mn-ea"/>
                  <a:cs typeface="Verdana"/>
                </a:rPr>
                <a:t>B.S. Materials Eng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Aptos" panose="02110004020202020204"/>
                  <a:ea typeface="+mn-ea"/>
                  <a:cs typeface="Verdana"/>
                </a:rPr>
                <a:t>M.S. Biomedical Eng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Aptos" panose="02110004020202020204"/>
                  <a:ea typeface="+mn-ea"/>
                  <a:cs typeface="Verdana"/>
                </a:rPr>
                <a:t>PMP Certification</a:t>
              </a:r>
            </a:p>
          </p:txBody>
        </p:sp>
        <p:sp>
          <p:nvSpPr>
            <p:cNvPr id="17" name="TextBox 16">
              <a:extLst>
                <a:ext uri="{FF2B5EF4-FFF2-40B4-BE49-F238E27FC236}">
                  <a16:creationId xmlns:a16="http://schemas.microsoft.com/office/drawing/2014/main" id="{81892228-D84E-6578-179A-2D70D892DE35}"/>
                </a:ext>
              </a:extLst>
            </p:cNvPr>
            <p:cNvSpPr txBox="1"/>
            <p:nvPr/>
          </p:nvSpPr>
          <p:spPr>
            <a:xfrm>
              <a:off x="105442" y="2793029"/>
              <a:ext cx="1988820" cy="22235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CORE CAPABILITIES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Aptos" panose="02110004020202020204"/>
                  <a:ea typeface="+mn-ea"/>
                  <a:cs typeface="+mn-cs"/>
                </a:rPr>
                <a:t>Drug development expert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Aptos" panose="02110004020202020204"/>
                  <a:ea typeface="+mn-ea"/>
                  <a:cs typeface="+mn-cs"/>
                </a:rPr>
                <a:t>Creative Problem Solving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Aptos" panose="02110004020202020204"/>
                  <a:ea typeface="+mn-ea"/>
                  <a:cs typeface="+mn-cs"/>
                </a:rPr>
                <a:t>Bring structure to ambiguity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Aptos" panose="02110004020202020204"/>
                  <a:ea typeface="+mn-ea"/>
                  <a:cs typeface="+mn-cs"/>
                </a:rPr>
                <a:t>Cross‑Functional Program Leadership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Aptos" panose="02110004020202020204"/>
                  <a:ea typeface="+mn-ea"/>
                  <a:cs typeface="+mn-cs"/>
                </a:rPr>
                <a:t>Strategic Planning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Aptos" panose="02110004020202020204"/>
                  <a:ea typeface="+mn-ea"/>
                  <a:cs typeface="+mn-cs"/>
                </a:rPr>
                <a:t>Portfolio &amp; Budget Management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Aptos" panose="02110004020202020204"/>
                  <a:ea typeface="+mn-ea"/>
                  <a:cs typeface="+mn-cs"/>
                </a:rPr>
                <a:t>Scenario Planning &amp; Risk Mitigation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Aptos" panose="02110004020202020204"/>
                  <a:ea typeface="+mn-ea"/>
                  <a:cs typeface="+mn-cs"/>
                </a:rPr>
                <a:t>Agile Learner</a:t>
              </a:r>
            </a:p>
          </p:txBody>
        </p:sp>
        <p:cxnSp>
          <p:nvCxnSpPr>
            <p:cNvPr id="18" name="Straight Connector 17">
              <a:extLst>
                <a:ext uri="{FF2B5EF4-FFF2-40B4-BE49-F238E27FC236}">
                  <a16:creationId xmlns:a16="http://schemas.microsoft.com/office/drawing/2014/main" id="{F2F02490-32E9-36E9-E688-F451CB5DCAC0}"/>
                </a:ext>
              </a:extLst>
            </p:cNvPr>
            <p:cNvCxnSpPr>
              <a:cxnSpLocks/>
            </p:cNvCxnSpPr>
            <p:nvPr/>
          </p:nvCxnSpPr>
          <p:spPr>
            <a:xfrm>
              <a:off x="130608" y="5115183"/>
              <a:ext cx="1938486" cy="10467"/>
            </a:xfrm>
            <a:prstGeom prst="line">
              <a:avLst/>
            </a:prstGeom>
            <a:grpFill/>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6BAB75B-4F50-11D5-41F0-5E7809845F9E}"/>
                </a:ext>
              </a:extLst>
            </p:cNvPr>
            <p:cNvSpPr txBox="1"/>
            <p:nvPr/>
          </p:nvSpPr>
          <p:spPr>
            <a:xfrm>
              <a:off x="98865" y="5173380"/>
              <a:ext cx="2039622" cy="1156236"/>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Strength Finder:</a:t>
              </a:r>
            </a:p>
            <a:p>
              <a:pPr marL="119063" marR="0" lvl="0" indent="-1190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1" u="none" strike="noStrike" kern="1200" cap="none" spc="0" normalizeH="0" baseline="0" noProof="0" dirty="0">
                  <a:ln>
                    <a:noFill/>
                  </a:ln>
                  <a:solidFill>
                    <a:prstClr val="white"/>
                  </a:solidFill>
                  <a:effectLst/>
                  <a:uLnTx/>
                  <a:uFillTx/>
                  <a:latin typeface="Aptos" panose="02110004020202020204"/>
                  <a:ea typeface="+mn-ea"/>
                  <a:cs typeface="+mn-cs"/>
                </a:rPr>
                <a:t>Achiever</a:t>
              </a:r>
            </a:p>
            <a:p>
              <a:pPr marL="119063" marR="0" lvl="0" indent="-1190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1" u="none" strike="noStrike" kern="1200" cap="none" spc="0" normalizeH="0" baseline="0" noProof="0" dirty="0">
                  <a:ln>
                    <a:noFill/>
                  </a:ln>
                  <a:solidFill>
                    <a:prstClr val="white"/>
                  </a:solidFill>
                  <a:effectLst/>
                  <a:uLnTx/>
                  <a:uFillTx/>
                  <a:latin typeface="Aptos" panose="02110004020202020204"/>
                  <a:ea typeface="+mn-ea"/>
                  <a:cs typeface="+mn-cs"/>
                </a:rPr>
                <a:t>Restorative</a:t>
              </a:r>
            </a:p>
            <a:p>
              <a:pPr marL="119063" marR="0" lvl="0" indent="-1190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1" u="none" strike="noStrike" kern="1200" cap="none" spc="0" normalizeH="0" baseline="0" noProof="0" dirty="0">
                  <a:ln>
                    <a:noFill/>
                  </a:ln>
                  <a:solidFill>
                    <a:prstClr val="white"/>
                  </a:solidFill>
                  <a:effectLst/>
                  <a:uLnTx/>
                  <a:uFillTx/>
                  <a:latin typeface="Aptos" panose="02110004020202020204"/>
                  <a:ea typeface="+mn-ea"/>
                  <a:cs typeface="+mn-cs"/>
                </a:rPr>
                <a:t>Individualization</a:t>
              </a:r>
            </a:p>
            <a:p>
              <a:pPr marL="119063" marR="0" lvl="0" indent="-1190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1" u="none" strike="noStrike" kern="1200" cap="none" spc="0" normalizeH="0" baseline="0" noProof="0" dirty="0">
                  <a:ln>
                    <a:noFill/>
                  </a:ln>
                  <a:solidFill>
                    <a:prstClr val="white"/>
                  </a:solidFill>
                  <a:effectLst/>
                  <a:uLnTx/>
                  <a:uFillTx/>
                  <a:latin typeface="Aptos" panose="02110004020202020204"/>
                  <a:ea typeface="+mn-ea"/>
                  <a:cs typeface="+mn-cs"/>
                </a:rPr>
                <a:t>Deliberative</a:t>
              </a:r>
            </a:p>
            <a:p>
              <a:pPr marL="119063" marR="0" lvl="0" indent="-1190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1" u="none" strike="noStrike" kern="1200" cap="none" spc="0" normalizeH="0" baseline="0" noProof="0" dirty="0">
                  <a:ln>
                    <a:noFill/>
                  </a:ln>
                  <a:solidFill>
                    <a:prstClr val="white"/>
                  </a:solidFill>
                  <a:effectLst/>
                  <a:uLnTx/>
                  <a:uFillTx/>
                  <a:latin typeface="Aptos" panose="02110004020202020204"/>
                  <a:ea typeface="+mn-ea"/>
                  <a:cs typeface="+mn-cs"/>
                </a:rPr>
                <a:t>Learner</a:t>
              </a:r>
            </a:p>
          </p:txBody>
        </p:sp>
      </p:grpSp>
      <p:sp>
        <p:nvSpPr>
          <p:cNvPr id="6" name="Rectangle: Rounded Corners 5">
            <a:extLst>
              <a:ext uri="{FF2B5EF4-FFF2-40B4-BE49-F238E27FC236}">
                <a16:creationId xmlns:a16="http://schemas.microsoft.com/office/drawing/2014/main" id="{B7F0A3FD-3E36-95B7-9A61-69C761D5EFA3}"/>
              </a:ext>
            </a:extLst>
          </p:cNvPr>
          <p:cNvSpPr/>
          <p:nvPr/>
        </p:nvSpPr>
        <p:spPr>
          <a:xfrm>
            <a:off x="2643661" y="395504"/>
            <a:ext cx="9125339" cy="771344"/>
          </a:xfrm>
          <a:prstGeom prst="roundRect">
            <a:avLst/>
          </a:prstGeom>
          <a:solidFill>
            <a:srgbClr val="E6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3EFED379-328A-CE51-EB3B-C09BD4F0D49D}"/>
              </a:ext>
            </a:extLst>
          </p:cNvPr>
          <p:cNvSpPr txBox="1"/>
          <p:nvPr/>
        </p:nvSpPr>
        <p:spPr>
          <a:xfrm>
            <a:off x="2855105" y="79663"/>
            <a:ext cx="427306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60000"/>
                </a:solidFill>
                <a:effectLst/>
                <a:uLnTx/>
                <a:uFillTx/>
                <a:latin typeface="Amasis MT Pro" panose="02040504050005020304" pitchFamily="18" charset="0"/>
                <a:ea typeface="+mn-ea"/>
                <a:cs typeface="+mn-cs"/>
              </a:rPr>
              <a:t>PROFESSIONAL HIGHLIGHTS:</a:t>
            </a:r>
          </a:p>
        </p:txBody>
      </p:sp>
      <p:sp>
        <p:nvSpPr>
          <p:cNvPr id="22" name="TextBox 21">
            <a:extLst>
              <a:ext uri="{FF2B5EF4-FFF2-40B4-BE49-F238E27FC236}">
                <a16:creationId xmlns:a16="http://schemas.microsoft.com/office/drawing/2014/main" id="{0CADDBDF-F457-9EF2-FE17-CA3750CC8D70}"/>
              </a:ext>
            </a:extLst>
          </p:cNvPr>
          <p:cNvSpPr txBox="1"/>
          <p:nvPr/>
        </p:nvSpPr>
        <p:spPr>
          <a:xfrm>
            <a:off x="2735580" y="4892253"/>
            <a:ext cx="274238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56082">
                    <a:lumMod val="75000"/>
                  </a:srgbClr>
                </a:solidFill>
                <a:effectLst/>
                <a:uLnTx/>
                <a:uFillTx/>
                <a:latin typeface="Amasis MT Pro" panose="02040504050005020304" pitchFamily="18" charset="0"/>
                <a:ea typeface="+mn-ea"/>
                <a:cs typeface="+mn-cs"/>
              </a:rPr>
              <a:t>CAREER PATH HIGHLIGHTS:</a:t>
            </a:r>
            <a:endParaRPr kumimoji="0" lang="en-US" sz="1600" b="1" i="0" u="none" strike="noStrike" kern="1200" cap="none" spc="0" normalizeH="0" baseline="0" noProof="0" dirty="0">
              <a:ln>
                <a:noFill/>
              </a:ln>
              <a:solidFill>
                <a:prstClr val="black"/>
              </a:solidFill>
              <a:effectLst/>
              <a:uLnTx/>
              <a:uFillTx/>
              <a:latin typeface="Amasis MT Pro" panose="02040504050005020304" pitchFamily="18" charset="0"/>
              <a:ea typeface="+mn-ea"/>
              <a:cs typeface="+mn-cs"/>
            </a:endParaRPr>
          </a:p>
        </p:txBody>
      </p:sp>
      <p:sp>
        <p:nvSpPr>
          <p:cNvPr id="25" name="Arrow: Pentagon 24">
            <a:extLst>
              <a:ext uri="{FF2B5EF4-FFF2-40B4-BE49-F238E27FC236}">
                <a16:creationId xmlns:a16="http://schemas.microsoft.com/office/drawing/2014/main" id="{00FCA6E1-3CE3-8549-6F73-AAF725C5B34D}"/>
              </a:ext>
            </a:extLst>
          </p:cNvPr>
          <p:cNvSpPr/>
          <p:nvPr/>
        </p:nvSpPr>
        <p:spPr>
          <a:xfrm>
            <a:off x="4049826" y="5472277"/>
            <a:ext cx="1055985" cy="282771"/>
          </a:xfrm>
          <a:prstGeom prst="homePlat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rPr>
              <a:t>Manager, Biologics Dev</a:t>
            </a:r>
          </a:p>
        </p:txBody>
      </p:sp>
      <p:sp>
        <p:nvSpPr>
          <p:cNvPr id="26" name="Arrow: Pentagon 25">
            <a:extLst>
              <a:ext uri="{FF2B5EF4-FFF2-40B4-BE49-F238E27FC236}">
                <a16:creationId xmlns:a16="http://schemas.microsoft.com/office/drawing/2014/main" id="{9C03736D-A6CC-D8A2-6528-866B92698F51}"/>
              </a:ext>
            </a:extLst>
          </p:cNvPr>
          <p:cNvSpPr/>
          <p:nvPr/>
        </p:nvSpPr>
        <p:spPr>
          <a:xfrm>
            <a:off x="5148271" y="5472277"/>
            <a:ext cx="1099980" cy="275896"/>
          </a:xfrm>
          <a:prstGeom prst="homePlat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rPr>
              <a:t>Tox Program Manager</a:t>
            </a:r>
          </a:p>
        </p:txBody>
      </p:sp>
      <p:sp>
        <p:nvSpPr>
          <p:cNvPr id="27" name="Arrow: Pentagon 26">
            <a:extLst>
              <a:ext uri="{FF2B5EF4-FFF2-40B4-BE49-F238E27FC236}">
                <a16:creationId xmlns:a16="http://schemas.microsoft.com/office/drawing/2014/main" id="{CDD3DC35-93EB-4549-D55E-EE434ACB681E}"/>
              </a:ext>
            </a:extLst>
          </p:cNvPr>
          <p:cNvSpPr/>
          <p:nvPr/>
        </p:nvSpPr>
        <p:spPr>
          <a:xfrm>
            <a:off x="6290711" y="5472277"/>
            <a:ext cx="1045935" cy="282771"/>
          </a:xfrm>
          <a:prstGeom prst="homePlat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rPr>
              <a:t>Assoc. Director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rPr>
              <a:t>Pre-clinical PM</a:t>
            </a:r>
          </a:p>
        </p:txBody>
      </p:sp>
      <p:sp>
        <p:nvSpPr>
          <p:cNvPr id="28" name="Arrow: Pentagon 27">
            <a:extLst>
              <a:ext uri="{FF2B5EF4-FFF2-40B4-BE49-F238E27FC236}">
                <a16:creationId xmlns:a16="http://schemas.microsoft.com/office/drawing/2014/main" id="{C8E7B874-9573-F061-3FAD-722D84D424BB}"/>
              </a:ext>
            </a:extLst>
          </p:cNvPr>
          <p:cNvSpPr/>
          <p:nvPr/>
        </p:nvSpPr>
        <p:spPr>
          <a:xfrm>
            <a:off x="7379106" y="5472277"/>
            <a:ext cx="1045935" cy="293598"/>
          </a:xfrm>
          <a:prstGeom prst="homePlat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rPr>
              <a:t>Assoc. Director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rPr>
              <a:t>Clinical PM</a:t>
            </a:r>
          </a:p>
        </p:txBody>
      </p:sp>
      <p:sp>
        <p:nvSpPr>
          <p:cNvPr id="29" name="Arrow: Pentagon 28">
            <a:extLst>
              <a:ext uri="{FF2B5EF4-FFF2-40B4-BE49-F238E27FC236}">
                <a16:creationId xmlns:a16="http://schemas.microsoft.com/office/drawing/2014/main" id="{DC120B42-D7DD-8DF7-1164-33580325FAC3}"/>
              </a:ext>
            </a:extLst>
          </p:cNvPr>
          <p:cNvSpPr/>
          <p:nvPr/>
        </p:nvSpPr>
        <p:spPr>
          <a:xfrm>
            <a:off x="8467502" y="5472277"/>
            <a:ext cx="1045934" cy="282771"/>
          </a:xfrm>
          <a:prstGeom prst="homePlat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rPr>
              <a:t>Assoc. Director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rPr>
              <a:t>Pharm Dev PM</a:t>
            </a:r>
          </a:p>
        </p:txBody>
      </p:sp>
      <p:sp>
        <p:nvSpPr>
          <p:cNvPr id="41" name="TextBox 40">
            <a:extLst>
              <a:ext uri="{FF2B5EF4-FFF2-40B4-BE49-F238E27FC236}">
                <a16:creationId xmlns:a16="http://schemas.microsoft.com/office/drawing/2014/main" id="{E0E115B9-1511-66BC-FF90-65487EE10297}"/>
              </a:ext>
            </a:extLst>
          </p:cNvPr>
          <p:cNvSpPr txBox="1"/>
          <p:nvPr/>
        </p:nvSpPr>
        <p:spPr>
          <a:xfrm>
            <a:off x="3089411" y="1832607"/>
            <a:ext cx="198882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60000"/>
                </a:solidFill>
                <a:effectLst/>
                <a:uLnTx/>
                <a:uFillTx/>
                <a:latin typeface="Calibri" panose="020F0502020204030204"/>
                <a:ea typeface="+mn-ea"/>
                <a:cs typeface="+mn-cs"/>
              </a:rPr>
              <a:t>Execution Leadership</a:t>
            </a:r>
          </a:p>
        </p:txBody>
      </p:sp>
      <p:sp>
        <p:nvSpPr>
          <p:cNvPr id="43" name="TextBox 42">
            <a:extLst>
              <a:ext uri="{FF2B5EF4-FFF2-40B4-BE49-F238E27FC236}">
                <a16:creationId xmlns:a16="http://schemas.microsoft.com/office/drawing/2014/main" id="{DB146783-3824-55D4-0DFD-B7AC7730EC63}"/>
              </a:ext>
            </a:extLst>
          </p:cNvPr>
          <p:cNvSpPr txBox="1"/>
          <p:nvPr/>
        </p:nvSpPr>
        <p:spPr>
          <a:xfrm>
            <a:off x="6191925" y="1832607"/>
            <a:ext cx="198882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60000"/>
                </a:solidFill>
                <a:effectLst/>
                <a:uLnTx/>
                <a:uFillTx/>
                <a:latin typeface="Calibri" panose="020F0502020204030204"/>
                <a:ea typeface="+mn-ea"/>
                <a:cs typeface="+mn-cs"/>
              </a:rPr>
              <a:t>Strategic Leadership</a:t>
            </a:r>
          </a:p>
        </p:txBody>
      </p:sp>
      <p:sp>
        <p:nvSpPr>
          <p:cNvPr id="45" name="TextBox 44">
            <a:extLst>
              <a:ext uri="{FF2B5EF4-FFF2-40B4-BE49-F238E27FC236}">
                <a16:creationId xmlns:a16="http://schemas.microsoft.com/office/drawing/2014/main" id="{EF9BA0AD-B482-4A16-10AC-19E3CA18E64C}"/>
              </a:ext>
            </a:extLst>
          </p:cNvPr>
          <p:cNvSpPr txBox="1"/>
          <p:nvPr/>
        </p:nvSpPr>
        <p:spPr>
          <a:xfrm>
            <a:off x="9621473" y="378321"/>
            <a:ext cx="180012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ptos" panose="02110004020202020204"/>
                <a:ea typeface="+mn-ea"/>
                <a:cs typeface="+mn-cs"/>
              </a:rPr>
              <a:t>Program &amp; project management </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ptos" panose="02110004020202020204"/>
                <a:ea typeface="+mn-ea"/>
                <a:cs typeface="+mn-cs"/>
              </a:rPr>
              <a:t>&gt; 24 years</a:t>
            </a: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6" name="Circle: Hollow 45">
            <a:extLst>
              <a:ext uri="{FF2B5EF4-FFF2-40B4-BE49-F238E27FC236}">
                <a16:creationId xmlns:a16="http://schemas.microsoft.com/office/drawing/2014/main" id="{D6EE11CD-9325-B68C-3B5A-7986ACC1E609}"/>
              </a:ext>
            </a:extLst>
          </p:cNvPr>
          <p:cNvSpPr/>
          <p:nvPr/>
        </p:nvSpPr>
        <p:spPr>
          <a:xfrm>
            <a:off x="4741352" y="735632"/>
            <a:ext cx="173620" cy="161909"/>
          </a:xfrm>
          <a:prstGeom prst="don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TextBox 46">
            <a:extLst>
              <a:ext uri="{FF2B5EF4-FFF2-40B4-BE49-F238E27FC236}">
                <a16:creationId xmlns:a16="http://schemas.microsoft.com/office/drawing/2014/main" id="{F96FE213-4E3F-968D-8C91-538FEDFA68B5}"/>
              </a:ext>
            </a:extLst>
          </p:cNvPr>
          <p:cNvSpPr txBox="1"/>
          <p:nvPr/>
        </p:nvSpPr>
        <p:spPr>
          <a:xfrm>
            <a:off x="7444329" y="405217"/>
            <a:ext cx="1874181"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rPr>
              <a:t>Connect scientific strategy to operational execution</a:t>
            </a:r>
          </a:p>
        </p:txBody>
      </p:sp>
      <p:sp>
        <p:nvSpPr>
          <p:cNvPr id="48" name="Circle: Hollow 47">
            <a:extLst>
              <a:ext uri="{FF2B5EF4-FFF2-40B4-BE49-F238E27FC236}">
                <a16:creationId xmlns:a16="http://schemas.microsoft.com/office/drawing/2014/main" id="{FCED5990-011E-09D0-A9FB-514465C83D56}"/>
              </a:ext>
            </a:extLst>
          </p:cNvPr>
          <p:cNvSpPr/>
          <p:nvPr/>
        </p:nvSpPr>
        <p:spPr>
          <a:xfrm>
            <a:off x="7203418" y="719466"/>
            <a:ext cx="173620" cy="161909"/>
          </a:xfrm>
          <a:prstGeom prst="don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Circle: Hollow 48">
            <a:extLst>
              <a:ext uri="{FF2B5EF4-FFF2-40B4-BE49-F238E27FC236}">
                <a16:creationId xmlns:a16="http://schemas.microsoft.com/office/drawing/2014/main" id="{A6F8D9BD-EAA7-5EC3-9D18-08303FF1A0A6}"/>
              </a:ext>
            </a:extLst>
          </p:cNvPr>
          <p:cNvSpPr/>
          <p:nvPr/>
        </p:nvSpPr>
        <p:spPr>
          <a:xfrm>
            <a:off x="9413285" y="718532"/>
            <a:ext cx="173620" cy="161909"/>
          </a:xfrm>
          <a:prstGeom prst="don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TextBox 49">
            <a:extLst>
              <a:ext uri="{FF2B5EF4-FFF2-40B4-BE49-F238E27FC236}">
                <a16:creationId xmlns:a16="http://schemas.microsoft.com/office/drawing/2014/main" id="{BDD9393E-A7A6-6248-4E10-7C0D65A3B822}"/>
              </a:ext>
            </a:extLst>
          </p:cNvPr>
          <p:cNvSpPr txBox="1"/>
          <p:nvPr/>
        </p:nvSpPr>
        <p:spPr>
          <a:xfrm>
            <a:off x="5062352" y="420409"/>
            <a:ext cx="2065815"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rPr>
              <a:t>Leading Cross-Functional Teams through Ambiguity</a:t>
            </a:r>
          </a:p>
        </p:txBody>
      </p:sp>
      <p:sp>
        <p:nvSpPr>
          <p:cNvPr id="51" name="TextBox 50">
            <a:extLst>
              <a:ext uri="{FF2B5EF4-FFF2-40B4-BE49-F238E27FC236}">
                <a16:creationId xmlns:a16="http://schemas.microsoft.com/office/drawing/2014/main" id="{10F12A0F-C1D3-F6F8-52B8-C61F0B060782}"/>
              </a:ext>
            </a:extLst>
          </p:cNvPr>
          <p:cNvSpPr txBox="1"/>
          <p:nvPr/>
        </p:nvSpPr>
        <p:spPr>
          <a:xfrm>
            <a:off x="2619793" y="417964"/>
            <a:ext cx="2078313" cy="6924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Calibri" panose="020F0502020204030204"/>
                <a:ea typeface="+mn-ea"/>
                <a:cs typeface="+mn-cs"/>
              </a:rPr>
              <a:t>Early &amp; Late development across all therapeutic areas and modalities</a:t>
            </a:r>
          </a:p>
        </p:txBody>
      </p:sp>
      <p:sp>
        <p:nvSpPr>
          <p:cNvPr id="1038" name="Rectangle: Rounded Corners 1037">
            <a:extLst>
              <a:ext uri="{FF2B5EF4-FFF2-40B4-BE49-F238E27FC236}">
                <a16:creationId xmlns:a16="http://schemas.microsoft.com/office/drawing/2014/main" id="{555FBFFC-5019-E0F5-5A38-3E8E2964ABE8}"/>
              </a:ext>
            </a:extLst>
          </p:cNvPr>
          <p:cNvSpPr/>
          <p:nvPr/>
        </p:nvSpPr>
        <p:spPr>
          <a:xfrm>
            <a:off x="2504248" y="3812601"/>
            <a:ext cx="3108960" cy="640080"/>
          </a:xfrm>
          <a:prstGeom prst="roundRect">
            <a:avLst/>
          </a:prstGeom>
          <a:solidFill>
            <a:schemeClr val="bg1"/>
          </a:solidFill>
          <a:effectLst>
            <a:outerShdw blurRad="63500" sx="102000" sy="102000" algn="ctr"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Drive efficient decision-making through Proactive stakeholder engagement</a:t>
            </a:r>
            <a:endParaRPr kumimoji="0" lang="en-US" sz="1200" b="0" i="0" u="none" strike="noStrike" kern="1200" cap="none" spc="0" normalizeH="0" baseline="0" noProof="0" dirty="0">
              <a:ln>
                <a:noFill/>
              </a:ln>
              <a:solidFill>
                <a:prstClr val="black"/>
              </a:solidFill>
              <a:effectLst/>
              <a:uLnTx/>
              <a:uFillTx/>
              <a:latin typeface="Garamond" panose="02020404030301010803" pitchFamily="18" charset="0"/>
              <a:ea typeface="+mn-ea"/>
              <a:cs typeface="Times New Roman" panose="02020603050405020304" pitchFamily="18" charset="0"/>
            </a:endParaRPr>
          </a:p>
        </p:txBody>
      </p:sp>
      <p:sp>
        <p:nvSpPr>
          <p:cNvPr id="1040" name="Rectangle: Rounded Corners 1039">
            <a:extLst>
              <a:ext uri="{FF2B5EF4-FFF2-40B4-BE49-F238E27FC236}">
                <a16:creationId xmlns:a16="http://schemas.microsoft.com/office/drawing/2014/main" id="{8501826D-A7D8-5D2B-5F11-C55C9F2F30B5}"/>
              </a:ext>
            </a:extLst>
          </p:cNvPr>
          <p:cNvSpPr/>
          <p:nvPr/>
        </p:nvSpPr>
        <p:spPr>
          <a:xfrm>
            <a:off x="5719311" y="3007449"/>
            <a:ext cx="3106303" cy="640080"/>
          </a:xfrm>
          <a:prstGeom prst="roundRect">
            <a:avLst/>
          </a:prstGeom>
          <a:solidFill>
            <a:schemeClr val="bg1"/>
          </a:solidFill>
          <a:effectLst>
            <a:outerShdw blurRad="63500" sx="102000" sy="102000" algn="ctr"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Drive complex pharmaceutical programs forward by challenging the status quo from discovery to commercialization.</a:t>
            </a:r>
            <a:endParaRPr kumimoji="0" lang="en-US" sz="1200" b="0" i="0" u="none" strike="noStrike" kern="1200" cap="none" spc="0" normalizeH="0" baseline="0" noProof="0" dirty="0">
              <a:ln>
                <a:noFill/>
              </a:ln>
              <a:solidFill>
                <a:prstClr val="black"/>
              </a:solidFill>
              <a:effectLst/>
              <a:uLnTx/>
              <a:uFillTx/>
              <a:latin typeface="Garamond" panose="02020404030301010803" pitchFamily="18" charset="0"/>
              <a:ea typeface="+mn-ea"/>
              <a:cs typeface="Calibri" panose="020F0502020204030204" pitchFamily="34" charset="0"/>
            </a:endParaRPr>
          </a:p>
        </p:txBody>
      </p:sp>
      <p:sp>
        <p:nvSpPr>
          <p:cNvPr id="1049" name="Rectangle: Rounded Corners 1048">
            <a:extLst>
              <a:ext uri="{FF2B5EF4-FFF2-40B4-BE49-F238E27FC236}">
                <a16:creationId xmlns:a16="http://schemas.microsoft.com/office/drawing/2014/main" id="{E34EAC00-A336-B715-E298-187B2D7C7889}"/>
              </a:ext>
            </a:extLst>
          </p:cNvPr>
          <p:cNvSpPr/>
          <p:nvPr/>
        </p:nvSpPr>
        <p:spPr>
          <a:xfrm>
            <a:off x="5719313" y="2204243"/>
            <a:ext cx="3106303" cy="643572"/>
          </a:xfrm>
          <a:prstGeom prst="roundRect">
            <a:avLst/>
          </a:prstGeom>
          <a:solidFill>
            <a:schemeClr val="bg1"/>
          </a:solidFill>
          <a:effectLst>
            <a:outerShdw blurRad="63500" sx="102000" sy="102000" algn="ctr"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Translate complex scientific strategies across stakeholders creating cross functional alignment and impactful action plans </a:t>
            </a:r>
          </a:p>
        </p:txBody>
      </p:sp>
      <p:sp>
        <p:nvSpPr>
          <p:cNvPr id="55" name="TextBox 54">
            <a:extLst>
              <a:ext uri="{FF2B5EF4-FFF2-40B4-BE49-F238E27FC236}">
                <a16:creationId xmlns:a16="http://schemas.microsoft.com/office/drawing/2014/main" id="{30696FD8-19B0-A5B8-5C21-F32DE7655717}"/>
              </a:ext>
            </a:extLst>
          </p:cNvPr>
          <p:cNvSpPr txBox="1"/>
          <p:nvPr/>
        </p:nvSpPr>
        <p:spPr>
          <a:xfrm>
            <a:off x="3209023" y="1176591"/>
            <a:ext cx="855997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Aptos" panose="02110004020202020204"/>
                <a:ea typeface="+mn-ea"/>
                <a:cs typeface="+mn-cs"/>
              </a:rPr>
              <a:t>“I thrive in matrix organizations, adapt quickly to change, and translate complex scientific strategies into actionable, insight‑driven decisions.”</a:t>
            </a:r>
          </a:p>
        </p:txBody>
      </p:sp>
      <p:cxnSp>
        <p:nvCxnSpPr>
          <p:cNvPr id="56" name="Straight Connector 55">
            <a:extLst>
              <a:ext uri="{FF2B5EF4-FFF2-40B4-BE49-F238E27FC236}">
                <a16:creationId xmlns:a16="http://schemas.microsoft.com/office/drawing/2014/main" id="{089D3137-B97A-564F-272C-AFF5D3C80241}"/>
              </a:ext>
            </a:extLst>
          </p:cNvPr>
          <p:cNvCxnSpPr>
            <a:cxnSpLocks/>
          </p:cNvCxnSpPr>
          <p:nvPr/>
        </p:nvCxnSpPr>
        <p:spPr>
          <a:xfrm flipV="1">
            <a:off x="205262" y="2731534"/>
            <a:ext cx="1940716" cy="7214"/>
          </a:xfrm>
          <a:prstGeom prst="line">
            <a:avLst/>
          </a:prstGeom>
          <a:solidFill>
            <a:srgbClr val="91D7D5"/>
          </a:solidFill>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58" name="Picture 57">
            <a:extLst>
              <a:ext uri="{FF2B5EF4-FFF2-40B4-BE49-F238E27FC236}">
                <a16:creationId xmlns:a16="http://schemas.microsoft.com/office/drawing/2014/main" id="{3344947D-005B-9E92-BEC0-312ABB5F0E87}"/>
              </a:ext>
            </a:extLst>
          </p:cNvPr>
          <p:cNvPicPr>
            <a:picLocks noChangeAspect="1"/>
          </p:cNvPicPr>
          <p:nvPr/>
        </p:nvPicPr>
        <p:blipFill>
          <a:blip r:embed="rId6"/>
          <a:srcRect t="28463" b="32736"/>
          <a:stretch>
            <a:fillRect/>
          </a:stretch>
        </p:blipFill>
        <p:spPr>
          <a:xfrm>
            <a:off x="5308057" y="6377209"/>
            <a:ext cx="735234" cy="285275"/>
          </a:xfrm>
          <a:prstGeom prst="rect">
            <a:avLst/>
          </a:prstGeom>
        </p:spPr>
      </p:pic>
      <p:pic>
        <p:nvPicPr>
          <p:cNvPr id="60" name="Picture 59">
            <a:extLst>
              <a:ext uri="{FF2B5EF4-FFF2-40B4-BE49-F238E27FC236}">
                <a16:creationId xmlns:a16="http://schemas.microsoft.com/office/drawing/2014/main" id="{6BB46ED2-285E-4926-AA7A-74FB01832EE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993502" y="6381680"/>
            <a:ext cx="1832115" cy="226055"/>
          </a:xfrm>
          <a:prstGeom prst="rect">
            <a:avLst/>
          </a:prstGeom>
          <a:noFill/>
          <a:ln>
            <a:noFill/>
          </a:ln>
        </p:spPr>
      </p:pic>
      <p:sp>
        <p:nvSpPr>
          <p:cNvPr id="1046" name="Arrow: Pentagon 1045">
            <a:extLst>
              <a:ext uri="{FF2B5EF4-FFF2-40B4-BE49-F238E27FC236}">
                <a16:creationId xmlns:a16="http://schemas.microsoft.com/office/drawing/2014/main" id="{9A14A289-C3DE-7BD5-FAB2-C9ED1A96C480}"/>
              </a:ext>
            </a:extLst>
          </p:cNvPr>
          <p:cNvSpPr/>
          <p:nvPr/>
        </p:nvSpPr>
        <p:spPr>
          <a:xfrm>
            <a:off x="2961431" y="5472277"/>
            <a:ext cx="1045935" cy="282771"/>
          </a:xfrm>
          <a:prstGeom prst="homePlat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rPr>
              <a:t>Sr. Scientist - PM</a:t>
            </a:r>
          </a:p>
        </p:txBody>
      </p:sp>
      <p:pic>
        <p:nvPicPr>
          <p:cNvPr id="1053" name="Picture 1052">
            <a:extLst>
              <a:ext uri="{FF2B5EF4-FFF2-40B4-BE49-F238E27FC236}">
                <a16:creationId xmlns:a16="http://schemas.microsoft.com/office/drawing/2014/main" id="{0E67DE6A-92F4-B80F-C479-C0E7D3655A3A}"/>
              </a:ext>
            </a:extLst>
          </p:cNvPr>
          <p:cNvPicPr>
            <a:picLocks noChangeAspect="1"/>
          </p:cNvPicPr>
          <p:nvPr/>
        </p:nvPicPr>
        <p:blipFill>
          <a:blip r:embed="rId8" cstate="print">
            <a:extLst>
              <a:ext uri="{28A0092B-C50C-407E-A947-70E740481C1C}">
                <a14:useLocalDpi xmlns:a14="http://schemas.microsoft.com/office/drawing/2010/main" val="0"/>
              </a:ext>
            </a:extLst>
          </a:blip>
          <a:srcRect b="38001"/>
          <a:stretch>
            <a:fillRect/>
          </a:stretch>
        </p:blipFill>
        <p:spPr>
          <a:xfrm>
            <a:off x="3562751" y="6377209"/>
            <a:ext cx="1055986" cy="240644"/>
          </a:xfrm>
          <a:prstGeom prst="rect">
            <a:avLst/>
          </a:prstGeom>
        </p:spPr>
      </p:pic>
      <p:sp>
        <p:nvSpPr>
          <p:cNvPr id="1068" name="Rectangle: Rounded Corners 1067">
            <a:extLst>
              <a:ext uri="{FF2B5EF4-FFF2-40B4-BE49-F238E27FC236}">
                <a16:creationId xmlns:a16="http://schemas.microsoft.com/office/drawing/2014/main" id="{B29F68AE-B295-D3BE-7E3A-9CB2AA276381}"/>
              </a:ext>
            </a:extLst>
          </p:cNvPr>
          <p:cNvSpPr/>
          <p:nvPr/>
        </p:nvSpPr>
        <p:spPr>
          <a:xfrm>
            <a:off x="8967053" y="3014752"/>
            <a:ext cx="3108960" cy="640080"/>
          </a:xfrm>
          <a:prstGeom prst="roundRect">
            <a:avLst/>
          </a:prstGeom>
          <a:solidFill>
            <a:schemeClr val="bg1"/>
          </a:solidFill>
          <a:effectLst>
            <a:outerShdw blurRad="63500" sx="102000" sy="102000" algn="ctr"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Shaped innovative trial design strategy for neurodegeneration asset resulting in ~$10M savings</a:t>
            </a:r>
          </a:p>
        </p:txBody>
      </p:sp>
      <p:sp>
        <p:nvSpPr>
          <p:cNvPr id="1069" name="Rectangle: Rounded Corners 1068">
            <a:extLst>
              <a:ext uri="{FF2B5EF4-FFF2-40B4-BE49-F238E27FC236}">
                <a16:creationId xmlns:a16="http://schemas.microsoft.com/office/drawing/2014/main" id="{A46FDDBA-698B-DAD0-7DA5-6A27D6FC4691}"/>
              </a:ext>
            </a:extLst>
          </p:cNvPr>
          <p:cNvSpPr/>
          <p:nvPr/>
        </p:nvSpPr>
        <p:spPr>
          <a:xfrm>
            <a:off x="8940843" y="2205989"/>
            <a:ext cx="3108960" cy="640080"/>
          </a:xfrm>
          <a:prstGeom prst="roundRect">
            <a:avLst/>
          </a:prstGeom>
          <a:solidFill>
            <a:schemeClr val="bg1"/>
          </a:solidFill>
          <a:effectLst>
            <a:outerShdw blurRad="63500" sx="102000" sy="102000" algn="ctr"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Led 30 % Reduction in FIH timeline through novel approach </a:t>
            </a:r>
          </a:p>
        </p:txBody>
      </p:sp>
      <p:sp>
        <p:nvSpPr>
          <p:cNvPr id="1070" name="Rectangle: Rounded Corners 1069">
            <a:extLst>
              <a:ext uri="{FF2B5EF4-FFF2-40B4-BE49-F238E27FC236}">
                <a16:creationId xmlns:a16="http://schemas.microsoft.com/office/drawing/2014/main" id="{94B15531-1D69-4884-990E-28E2F1C762E1}"/>
              </a:ext>
            </a:extLst>
          </p:cNvPr>
          <p:cNvSpPr/>
          <p:nvPr/>
        </p:nvSpPr>
        <p:spPr>
          <a:xfrm>
            <a:off x="8967053" y="3778133"/>
            <a:ext cx="3108960" cy="640080"/>
          </a:xfrm>
          <a:prstGeom prst="roundRect">
            <a:avLst/>
          </a:prstGeom>
          <a:solidFill>
            <a:schemeClr val="bg1"/>
          </a:solidFill>
          <a:effectLst>
            <a:outerShdw blurRad="63500" sx="102000" sy="102000" algn="ctr"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Influenced organization to adopt novel stability strategy, ensuring supply continuity </a:t>
            </a:r>
          </a:p>
        </p:txBody>
      </p:sp>
      <p:sp>
        <p:nvSpPr>
          <p:cNvPr id="1074" name="TextBox 1073">
            <a:extLst>
              <a:ext uri="{FF2B5EF4-FFF2-40B4-BE49-F238E27FC236}">
                <a16:creationId xmlns:a16="http://schemas.microsoft.com/office/drawing/2014/main" id="{C3945FD0-C292-061B-F839-C47007BE2E6B}"/>
              </a:ext>
            </a:extLst>
          </p:cNvPr>
          <p:cNvSpPr txBox="1"/>
          <p:nvPr/>
        </p:nvSpPr>
        <p:spPr>
          <a:xfrm>
            <a:off x="9413285" y="1822328"/>
            <a:ext cx="207904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60000"/>
                </a:solidFill>
                <a:effectLst/>
                <a:uLnTx/>
                <a:uFillTx/>
                <a:latin typeface="Calibri" panose="020F0502020204030204"/>
                <a:ea typeface="+mn-ea"/>
                <a:cs typeface="+mn-cs"/>
              </a:rPr>
              <a:t>Innovation Leadership</a:t>
            </a:r>
            <a:endParaRPr kumimoji="0" lang="en-US" sz="1400" b="1" i="0" u="none" strike="noStrike" kern="1200" cap="none" spc="0" normalizeH="0" baseline="0" noProof="0" dirty="0">
              <a:ln>
                <a:noFill/>
              </a:ln>
              <a:solidFill>
                <a:srgbClr val="E60000"/>
              </a:solidFill>
              <a:effectLst/>
              <a:uLnTx/>
              <a:uFillTx/>
              <a:latin typeface="Calibri" panose="020F0502020204030204"/>
              <a:ea typeface="+mn-ea"/>
              <a:cs typeface="+mn-cs"/>
            </a:endParaRPr>
          </a:p>
        </p:txBody>
      </p:sp>
      <p:sp>
        <p:nvSpPr>
          <p:cNvPr id="36" name="Arrow: Pentagon 35">
            <a:extLst>
              <a:ext uri="{FF2B5EF4-FFF2-40B4-BE49-F238E27FC236}">
                <a16:creationId xmlns:a16="http://schemas.microsoft.com/office/drawing/2014/main" id="{8E193357-6A14-CC82-268A-C1CA955FBCC4}"/>
              </a:ext>
            </a:extLst>
          </p:cNvPr>
          <p:cNvSpPr/>
          <p:nvPr/>
        </p:nvSpPr>
        <p:spPr>
          <a:xfrm>
            <a:off x="2951380" y="5291768"/>
            <a:ext cx="3309474" cy="156595"/>
          </a:xfrm>
          <a:prstGeom prst="homePlat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rPr>
              <a:t>Medical Device – People Leadership</a:t>
            </a:r>
          </a:p>
        </p:txBody>
      </p:sp>
      <p:sp>
        <p:nvSpPr>
          <p:cNvPr id="37" name="Arrow: Pentagon 36">
            <a:extLst>
              <a:ext uri="{FF2B5EF4-FFF2-40B4-BE49-F238E27FC236}">
                <a16:creationId xmlns:a16="http://schemas.microsoft.com/office/drawing/2014/main" id="{A886BEFD-5518-0611-9013-604C48D4B971}"/>
              </a:ext>
            </a:extLst>
          </p:cNvPr>
          <p:cNvSpPr/>
          <p:nvPr/>
        </p:nvSpPr>
        <p:spPr>
          <a:xfrm>
            <a:off x="6290711" y="5275513"/>
            <a:ext cx="3229425" cy="178461"/>
          </a:xfrm>
          <a:prstGeom prst="homePlat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rPr>
              <a:t>Pharmaceutical – People Leadership</a:t>
            </a:r>
          </a:p>
        </p:txBody>
      </p:sp>
      <p:sp>
        <p:nvSpPr>
          <p:cNvPr id="54" name="TextBox 53">
            <a:extLst>
              <a:ext uri="{FF2B5EF4-FFF2-40B4-BE49-F238E27FC236}">
                <a16:creationId xmlns:a16="http://schemas.microsoft.com/office/drawing/2014/main" id="{C006E01F-20E1-DCDF-1DDA-A4CF7F013610}"/>
              </a:ext>
            </a:extLst>
          </p:cNvPr>
          <p:cNvSpPr txBox="1"/>
          <p:nvPr/>
        </p:nvSpPr>
        <p:spPr>
          <a:xfrm>
            <a:off x="2957665" y="5787758"/>
            <a:ext cx="1019503" cy="46166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Designed orthopedic implants &amp; instrumentation</a:t>
            </a:r>
          </a:p>
        </p:txBody>
      </p:sp>
      <p:sp>
        <p:nvSpPr>
          <p:cNvPr id="59" name="TextBox 58">
            <a:extLst>
              <a:ext uri="{FF2B5EF4-FFF2-40B4-BE49-F238E27FC236}">
                <a16:creationId xmlns:a16="http://schemas.microsoft.com/office/drawing/2014/main" id="{AC5294C5-D5FB-D77E-763E-FB4EA564932C}"/>
              </a:ext>
            </a:extLst>
          </p:cNvPr>
          <p:cNvSpPr txBox="1"/>
          <p:nvPr/>
        </p:nvSpPr>
        <p:spPr>
          <a:xfrm>
            <a:off x="4058728" y="5787758"/>
            <a:ext cx="1019503" cy="46166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Facilitated KOL sessions, partnered w/ Marketing</a:t>
            </a:r>
          </a:p>
        </p:txBody>
      </p:sp>
      <p:sp>
        <p:nvSpPr>
          <p:cNvPr id="61" name="TextBox 60">
            <a:extLst>
              <a:ext uri="{FF2B5EF4-FFF2-40B4-BE49-F238E27FC236}">
                <a16:creationId xmlns:a16="http://schemas.microsoft.com/office/drawing/2014/main" id="{B207D7D4-E77C-B16B-0409-BDF614311F6D}"/>
              </a:ext>
            </a:extLst>
          </p:cNvPr>
          <p:cNvSpPr txBox="1"/>
          <p:nvPr/>
        </p:nvSpPr>
        <p:spPr>
          <a:xfrm>
            <a:off x="5159791" y="5787758"/>
            <a:ext cx="1019503" cy="46166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Device compliance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Life Cycle management</a:t>
            </a:r>
          </a:p>
        </p:txBody>
      </p:sp>
      <p:sp>
        <p:nvSpPr>
          <p:cNvPr id="63" name="TextBox 62">
            <a:extLst>
              <a:ext uri="{FF2B5EF4-FFF2-40B4-BE49-F238E27FC236}">
                <a16:creationId xmlns:a16="http://schemas.microsoft.com/office/drawing/2014/main" id="{3342A1F7-F844-738A-6A4C-FCA8CCBACCB5}"/>
              </a:ext>
            </a:extLst>
          </p:cNvPr>
          <p:cNvSpPr txBox="1"/>
          <p:nvPr/>
        </p:nvSpPr>
        <p:spPr>
          <a:xfrm>
            <a:off x="6260854" y="5787758"/>
            <a:ext cx="1019503" cy="46166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Pre-Clinical strategy &amp; execution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Lead simplification</a:t>
            </a:r>
          </a:p>
        </p:txBody>
      </p:sp>
      <p:sp>
        <p:nvSpPr>
          <p:cNvPr id="1025" name="TextBox 1024">
            <a:extLst>
              <a:ext uri="{FF2B5EF4-FFF2-40B4-BE49-F238E27FC236}">
                <a16:creationId xmlns:a16="http://schemas.microsoft.com/office/drawing/2014/main" id="{A60E3F91-7810-96CE-3389-3566E7C4C17E}"/>
              </a:ext>
            </a:extLst>
          </p:cNvPr>
          <p:cNvSpPr txBox="1"/>
          <p:nvPr/>
        </p:nvSpPr>
        <p:spPr>
          <a:xfrm>
            <a:off x="7361917" y="5787758"/>
            <a:ext cx="1019503" cy="46166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Clinical Strategy &amp; execution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TA Liaison</a:t>
            </a:r>
          </a:p>
        </p:txBody>
      </p:sp>
      <p:sp>
        <p:nvSpPr>
          <p:cNvPr id="1029" name="TextBox 1028">
            <a:extLst>
              <a:ext uri="{FF2B5EF4-FFF2-40B4-BE49-F238E27FC236}">
                <a16:creationId xmlns:a16="http://schemas.microsoft.com/office/drawing/2014/main" id="{D3958826-928A-2DC2-F271-E8460745205D}"/>
              </a:ext>
            </a:extLst>
          </p:cNvPr>
          <p:cNvSpPr txBox="1"/>
          <p:nvPr/>
        </p:nvSpPr>
        <p:spPr>
          <a:xfrm>
            <a:off x="8462980" y="5787758"/>
            <a:ext cx="1019503" cy="46166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CMC Strategy &amp; execution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Health Equity Lead</a:t>
            </a:r>
          </a:p>
        </p:txBody>
      </p:sp>
      <p:sp>
        <p:nvSpPr>
          <p:cNvPr id="1031" name="Arrow: Pentagon 1030">
            <a:extLst>
              <a:ext uri="{FF2B5EF4-FFF2-40B4-BE49-F238E27FC236}">
                <a16:creationId xmlns:a16="http://schemas.microsoft.com/office/drawing/2014/main" id="{5ABC7965-D5AE-21A7-7856-9C50D7E4C353}"/>
              </a:ext>
            </a:extLst>
          </p:cNvPr>
          <p:cNvSpPr/>
          <p:nvPr/>
        </p:nvSpPr>
        <p:spPr>
          <a:xfrm>
            <a:off x="9558868" y="5270568"/>
            <a:ext cx="1888543" cy="177795"/>
          </a:xfrm>
          <a:prstGeom prst="homePlat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rPr>
              <a:t>Interventional Oncology</a:t>
            </a:r>
          </a:p>
        </p:txBody>
      </p:sp>
      <p:sp>
        <p:nvSpPr>
          <p:cNvPr id="1032" name="Arrow: Pentagon 1031">
            <a:extLst>
              <a:ext uri="{FF2B5EF4-FFF2-40B4-BE49-F238E27FC236}">
                <a16:creationId xmlns:a16="http://schemas.microsoft.com/office/drawing/2014/main" id="{21EA9755-DE08-FCE9-7933-4713E457ACB6}"/>
              </a:ext>
            </a:extLst>
          </p:cNvPr>
          <p:cNvSpPr/>
          <p:nvPr/>
        </p:nvSpPr>
        <p:spPr>
          <a:xfrm>
            <a:off x="9558868" y="5497502"/>
            <a:ext cx="1888543" cy="268373"/>
          </a:xfrm>
          <a:prstGeom prst="homePlat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rPr>
              <a:t> Director, Program Management</a:t>
            </a:r>
          </a:p>
        </p:txBody>
      </p:sp>
      <p:sp>
        <p:nvSpPr>
          <p:cNvPr id="1033" name="TextBox 1032">
            <a:extLst>
              <a:ext uri="{FF2B5EF4-FFF2-40B4-BE49-F238E27FC236}">
                <a16:creationId xmlns:a16="http://schemas.microsoft.com/office/drawing/2014/main" id="{D1C9F72B-0D47-2F1C-1CAC-AE49DFB2993C}"/>
              </a:ext>
            </a:extLst>
          </p:cNvPr>
          <p:cNvSpPr txBox="1"/>
          <p:nvPr/>
        </p:nvSpPr>
        <p:spPr>
          <a:xfrm>
            <a:off x="9558869" y="5798585"/>
            <a:ext cx="1888542" cy="58323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42424"/>
                </a:solidFill>
                <a:effectLst/>
                <a:uLnTx/>
                <a:uFillTx/>
                <a:latin typeface="Aptos" panose="02110004020202020204"/>
                <a:ea typeface="+mn-ea"/>
                <a:cs typeface="+mn-cs"/>
              </a:rPr>
              <a:t>Leading across engineering, discovery, and external innovation</a:t>
            </a:r>
          </a:p>
        </p:txBody>
      </p:sp>
      <p:sp>
        <p:nvSpPr>
          <p:cNvPr id="2" name="Rectangle: Rounded Corners 1">
            <a:extLst>
              <a:ext uri="{FF2B5EF4-FFF2-40B4-BE49-F238E27FC236}">
                <a16:creationId xmlns:a16="http://schemas.microsoft.com/office/drawing/2014/main" id="{ED368DA6-0B96-40DB-41B8-80D730350A3D}"/>
              </a:ext>
            </a:extLst>
          </p:cNvPr>
          <p:cNvSpPr/>
          <p:nvPr/>
        </p:nvSpPr>
        <p:spPr>
          <a:xfrm>
            <a:off x="5719311" y="3783690"/>
            <a:ext cx="3106303" cy="640080"/>
          </a:xfrm>
          <a:prstGeom prst="roundRect">
            <a:avLst/>
          </a:prstGeom>
          <a:solidFill>
            <a:schemeClr val="bg1"/>
          </a:solidFill>
          <a:effectLst>
            <a:outerShdw blurRad="63500" sx="102000" sy="102000" algn="ctr"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Proactively gather HCP insights to inform key program decision in ambiguous situations</a:t>
            </a:r>
          </a:p>
        </p:txBody>
      </p:sp>
    </p:spTree>
    <p:extLst>
      <p:ext uri="{BB962C8B-B14F-4D97-AF65-F5344CB8AC3E}">
        <p14:creationId xmlns:p14="http://schemas.microsoft.com/office/powerpoint/2010/main" val="3033137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group of people sitting around a round table&#10;&#10;AI-generated content may be incorrect.">
            <a:extLst>
              <a:ext uri="{FF2B5EF4-FFF2-40B4-BE49-F238E27FC236}">
                <a16:creationId xmlns:a16="http://schemas.microsoft.com/office/drawing/2014/main" id="{BE887252-E5FF-A861-E4A1-A68A3C790260}"/>
              </a:ext>
            </a:extLst>
          </p:cNvPr>
          <p:cNvPicPr>
            <a:picLocks noChangeAspect="1"/>
          </p:cNvPicPr>
          <p:nvPr/>
        </p:nvPicPr>
        <p:blipFill>
          <a:blip r:embed="rId3">
            <a:alphaModFix amt="50000"/>
          </a:blip>
          <a:srcRect t="10000"/>
          <a:stretch>
            <a:fill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D288A988-4288-4A4C-F8A9-3495D3BE034C}"/>
              </a:ext>
            </a:extLst>
          </p:cNvPr>
          <p:cNvSpPr>
            <a:spLocks noGrp="1"/>
          </p:cNvSpPr>
          <p:nvPr>
            <p:ph type="ctrTitle"/>
          </p:nvPr>
        </p:nvSpPr>
        <p:spPr>
          <a:xfrm>
            <a:off x="1524000" y="1122362"/>
            <a:ext cx="9144000" cy="2900518"/>
          </a:xfrm>
        </p:spPr>
        <p:txBody>
          <a:bodyPr>
            <a:normAutofit/>
          </a:bodyPr>
          <a:lstStyle/>
          <a:p>
            <a:r>
              <a:rPr lang="en-US" b="1" dirty="0">
                <a:solidFill>
                  <a:srgbClr val="FFFFFF"/>
                </a:solidFill>
                <a:latin typeface="Aptos Display"/>
              </a:rPr>
              <a:t>Interactive Session</a:t>
            </a:r>
            <a:br>
              <a:rPr lang="en-US" b="1" dirty="0">
                <a:solidFill>
                  <a:srgbClr val="FFFFFF"/>
                </a:solidFill>
                <a:latin typeface="Aptos Display"/>
              </a:rPr>
            </a:br>
            <a:r>
              <a:rPr lang="en-US" b="1" dirty="0">
                <a:solidFill>
                  <a:srgbClr val="FFFFFF"/>
                </a:solidFill>
                <a:latin typeface="Aptos Display"/>
              </a:rPr>
              <a:t>Q&amp;A</a:t>
            </a:r>
          </a:p>
        </p:txBody>
      </p:sp>
    </p:spTree>
    <p:extLst>
      <p:ext uri="{BB962C8B-B14F-4D97-AF65-F5344CB8AC3E}">
        <p14:creationId xmlns:p14="http://schemas.microsoft.com/office/powerpoint/2010/main" val="2357377951"/>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0E4027A-9697-A48E-68A2-90DA778474AF}"/>
            </a:ext>
          </a:extLst>
        </p:cNvPr>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F9F82EFC-D90A-0A69-162E-DE3A9893A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Rectangle 53">
            <a:extLst>
              <a:ext uri="{FF2B5EF4-FFF2-40B4-BE49-F238E27FC236}">
                <a16:creationId xmlns:a16="http://schemas.microsoft.com/office/drawing/2014/main" id="{B285822F-5BD7-921D-E19F-08EDCE951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A46FED8C-E15B-AC6A-B31B-188D575888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8" name="Oval 57">
            <a:extLst>
              <a:ext uri="{FF2B5EF4-FFF2-40B4-BE49-F238E27FC236}">
                <a16:creationId xmlns:a16="http://schemas.microsoft.com/office/drawing/2014/main" id="{4BAEA8C3-BC79-D322-A29E-1FB42DCAB1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8C32C98-CE28-E2CB-20C2-059F5B4259C5}"/>
              </a:ext>
            </a:extLst>
          </p:cNvPr>
          <p:cNvSpPr>
            <a:spLocks noGrp="1"/>
          </p:cNvSpPr>
          <p:nvPr>
            <p:ph type="title"/>
          </p:nvPr>
        </p:nvSpPr>
        <p:spPr>
          <a:xfrm>
            <a:off x="3435540" y="1889761"/>
            <a:ext cx="5561938" cy="1941148"/>
          </a:xfrm>
        </p:spPr>
        <p:txBody>
          <a:bodyPr vert="horz" lIns="91440" tIns="45720" rIns="91440" bIns="45720" rtlCol="0" anchor="b">
            <a:normAutofit/>
          </a:bodyPr>
          <a:lstStyle/>
          <a:p>
            <a:pPr algn="ctr"/>
            <a:r>
              <a:rPr lang="en-US" sz="6000" b="1" dirty="0">
                <a:latin typeface="Aptos Display"/>
              </a:rPr>
              <a:t>Takeaways from our Panelist </a:t>
            </a:r>
            <a:endParaRPr lang="en-US" b="1" dirty="0">
              <a:latin typeface="Aptos Display"/>
            </a:endParaRPr>
          </a:p>
        </p:txBody>
      </p:sp>
      <p:sp>
        <p:nvSpPr>
          <p:cNvPr id="25" name="Rectangle 2">
            <a:extLst>
              <a:ext uri="{FF2B5EF4-FFF2-40B4-BE49-F238E27FC236}">
                <a16:creationId xmlns:a16="http://schemas.microsoft.com/office/drawing/2014/main" id="{A2F8FE10-6355-F494-0F5C-31FB1D510A6E}"/>
              </a:ext>
            </a:extLst>
          </p:cNvPr>
          <p:cNvSpPr txBox="1">
            <a:spLocks noChangeArrowheads="1"/>
          </p:cNvSpPr>
          <p:nvPr/>
        </p:nvSpPr>
        <p:spPr bwMode="auto">
          <a:xfrm>
            <a:off x="3315031" y="4076802"/>
            <a:ext cx="5561938" cy="153458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60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Aptos Display"/>
              <a:ea typeface="+mn-ea"/>
              <a:cs typeface="+mn-cs"/>
            </a:endParaRPr>
          </a:p>
        </p:txBody>
      </p:sp>
      <p:sp>
        <p:nvSpPr>
          <p:cNvPr id="60" name="Arc 59">
            <a:extLst>
              <a:ext uri="{FF2B5EF4-FFF2-40B4-BE49-F238E27FC236}">
                <a16:creationId xmlns:a16="http://schemas.microsoft.com/office/drawing/2014/main" id="{549E3B43-F00A-62C7-84EC-1EE5717B9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2" name="Oval 61">
            <a:extLst>
              <a:ext uri="{FF2B5EF4-FFF2-40B4-BE49-F238E27FC236}">
                <a16:creationId xmlns:a16="http://schemas.microsoft.com/office/drawing/2014/main" id="{2B896EF3-C872-E6BD-8216-B8CB3707A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67168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7953E-CCA4-7B67-7CD1-02FE9295C6E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46B7DAD-8935-767F-3D07-B203041418BD}"/>
              </a:ext>
            </a:extLst>
          </p:cNvPr>
          <p:cNvPicPr>
            <a:picLocks noChangeAspect="1"/>
          </p:cNvPicPr>
          <p:nvPr/>
        </p:nvPicPr>
        <p:blipFill>
          <a:blip r:embed="rId3"/>
          <a:stretch>
            <a:fillRect/>
          </a:stretch>
        </p:blipFill>
        <p:spPr>
          <a:xfrm>
            <a:off x="9245727" y="53658"/>
            <a:ext cx="2943225" cy="695325"/>
          </a:xfrm>
          <a:prstGeom prst="rect">
            <a:avLst/>
          </a:prstGeom>
        </p:spPr>
      </p:pic>
      <p:sp>
        <p:nvSpPr>
          <p:cNvPr id="15" name="Content Placeholder 14">
            <a:extLst>
              <a:ext uri="{FF2B5EF4-FFF2-40B4-BE49-F238E27FC236}">
                <a16:creationId xmlns:a16="http://schemas.microsoft.com/office/drawing/2014/main" id="{51C25AF1-5717-8BEC-4E14-AF52D499B4F6}"/>
              </a:ext>
            </a:extLst>
          </p:cNvPr>
          <p:cNvSpPr>
            <a:spLocks noGrp="1"/>
          </p:cNvSpPr>
          <p:nvPr>
            <p:ph sz="half" idx="2"/>
          </p:nvPr>
        </p:nvSpPr>
        <p:spPr>
          <a:xfrm>
            <a:off x="321733" y="1825625"/>
            <a:ext cx="11460691" cy="4351338"/>
          </a:xfrm>
        </p:spPr>
        <p:txBody>
          <a:bodyPr>
            <a:normAutofit fontScale="92500"/>
          </a:bodyPr>
          <a:lstStyle/>
          <a:p>
            <a:r>
              <a:rPr lang="en-GB" sz="1800" b="1" dirty="0"/>
              <a:t>Communications</a:t>
            </a:r>
          </a:p>
          <a:p>
            <a:pPr lvl="1"/>
            <a:r>
              <a:rPr lang="en-GB" sz="1700" b="1" dirty="0"/>
              <a:t>Personal Branding </a:t>
            </a:r>
            <a:r>
              <a:rPr lang="en-GB" sz="1700" dirty="0"/>
              <a:t>– Elevator Speech (lead with a headline), Networking (visual intro), &amp; Resume (tactical vs. strategic)</a:t>
            </a:r>
          </a:p>
          <a:p>
            <a:pPr lvl="1"/>
            <a:r>
              <a:rPr lang="en-GB" sz="1700" b="1" dirty="0"/>
              <a:t>Voice of the Customer (VoC)</a:t>
            </a:r>
            <a:r>
              <a:rPr lang="en-GB" sz="1700" dirty="0"/>
              <a:t> – Make it about them! (1 question (open </a:t>
            </a:r>
            <a:r>
              <a:rPr lang="en-GB" sz="1700" dirty="0">
                <a:sym typeface="Wingdings" panose="05000000000000000000" pitchFamily="2" charset="2"/>
              </a:rPr>
              <a:t> closed)</a:t>
            </a:r>
            <a:r>
              <a:rPr lang="en-GB" sz="1700" dirty="0"/>
              <a:t>, TEDS*, &amp; confirm/clarify)</a:t>
            </a:r>
          </a:p>
          <a:p>
            <a:pPr lvl="1"/>
            <a:r>
              <a:rPr lang="en-GB" sz="1700" b="1" dirty="0"/>
              <a:t>Executive Summaries </a:t>
            </a:r>
            <a:r>
              <a:rPr lang="en-GB" sz="1700" dirty="0"/>
              <a:t>– Brief, Context (history), &amp; Clear (Inform/Discuss/Decide)</a:t>
            </a:r>
          </a:p>
          <a:p>
            <a:pPr marL="457200" lvl="1" indent="0">
              <a:buNone/>
            </a:pPr>
            <a:endParaRPr lang="en-GB" sz="1700" dirty="0"/>
          </a:p>
          <a:p>
            <a:r>
              <a:rPr lang="en-GB" sz="1800" b="1" dirty="0"/>
              <a:t>Development</a:t>
            </a:r>
          </a:p>
          <a:p>
            <a:pPr lvl="1"/>
            <a:r>
              <a:rPr lang="en-GB" sz="1700" b="1" dirty="0"/>
              <a:t>Seek Feedback </a:t>
            </a:r>
            <a:r>
              <a:rPr lang="en-GB" sz="1700" dirty="0"/>
              <a:t>– Start/Stop/Continue vs Recipe for Partnership</a:t>
            </a:r>
          </a:p>
          <a:p>
            <a:pPr lvl="1"/>
            <a:r>
              <a:rPr lang="en-GB" sz="1700" b="1" dirty="0"/>
              <a:t>Build a Village </a:t>
            </a:r>
            <a:r>
              <a:rPr lang="en-GB" sz="1700" dirty="0"/>
              <a:t>– Colleague, Leaders, Coach vs Mentor, Sponsor, Champion, &amp; External Connections</a:t>
            </a:r>
          </a:p>
          <a:p>
            <a:pPr lvl="1"/>
            <a:r>
              <a:rPr lang="en-GB" sz="1700" b="1" dirty="0"/>
              <a:t>Technology</a:t>
            </a:r>
            <a:r>
              <a:rPr lang="en-GB" sz="1700" dirty="0"/>
              <a:t> – Be curious, Share knowledge, &amp; Steal with pride</a:t>
            </a:r>
          </a:p>
          <a:p>
            <a:pPr marL="457200" lvl="1" indent="0">
              <a:buNone/>
            </a:pPr>
            <a:endParaRPr lang="en-GB" sz="1700" dirty="0"/>
          </a:p>
          <a:p>
            <a:r>
              <a:rPr lang="en-GB" sz="1800" b="1" dirty="0"/>
              <a:t>Advocacy</a:t>
            </a:r>
          </a:p>
          <a:p>
            <a:pPr lvl="1"/>
            <a:r>
              <a:rPr lang="en-GB" sz="1700" b="1" dirty="0"/>
              <a:t>Influencing – </a:t>
            </a:r>
            <a:r>
              <a:rPr lang="en-GB" sz="1700" dirty="0"/>
              <a:t>Invest in relationships, Be authentic, Close the loop, Consider human behavior not just process, Ask for you</a:t>
            </a:r>
            <a:endParaRPr lang="en-GB" sz="1700" b="1" dirty="0"/>
          </a:p>
          <a:p>
            <a:pPr lvl="1"/>
            <a:r>
              <a:rPr lang="en-GB" sz="1700" b="1" dirty="0"/>
              <a:t>Interviewing – </a:t>
            </a:r>
            <a:r>
              <a:rPr lang="en-GB" sz="1700" dirty="0"/>
              <a:t>Use AI to research panel, Ask about challenges early, Portfolio sheet, &amp; Confirm if they need clarity</a:t>
            </a:r>
          </a:p>
          <a:p>
            <a:pPr lvl="1"/>
            <a:r>
              <a:rPr lang="en-GB" sz="1700" b="1" dirty="0"/>
              <a:t>Negotiating –</a:t>
            </a:r>
            <a:r>
              <a:rPr lang="en-GB" sz="1700" dirty="0"/>
              <a:t> Get them to share a range first, Always negotiate (salary, signing bonus, flexibility, etc.), Document value</a:t>
            </a:r>
          </a:p>
        </p:txBody>
      </p:sp>
      <p:sp>
        <p:nvSpPr>
          <p:cNvPr id="19" name="Title 18">
            <a:extLst>
              <a:ext uri="{FF2B5EF4-FFF2-40B4-BE49-F238E27FC236}">
                <a16:creationId xmlns:a16="http://schemas.microsoft.com/office/drawing/2014/main" id="{9F7888D4-467A-D09C-2ED2-B231BBD93939}"/>
              </a:ext>
            </a:extLst>
          </p:cNvPr>
          <p:cNvSpPr>
            <a:spLocks noGrp="1"/>
          </p:cNvSpPr>
          <p:nvPr>
            <p:ph type="title"/>
          </p:nvPr>
        </p:nvSpPr>
        <p:spPr>
          <a:xfrm>
            <a:off x="1466850" y="246554"/>
            <a:ext cx="10315575" cy="1325563"/>
          </a:xfrm>
        </p:spPr>
        <p:txBody>
          <a:bodyPr>
            <a:normAutofit/>
          </a:bodyPr>
          <a:lstStyle/>
          <a:p>
            <a:r>
              <a:rPr lang="en-GB" sz="2000" b="1" dirty="0">
                <a:solidFill>
                  <a:schemeClr val="dk1"/>
                </a:solidFill>
                <a:latin typeface="Aptos Display"/>
              </a:rPr>
              <a:t>Monica Valdez, MS, GSTD, PMP, LSS, </a:t>
            </a:r>
            <a:r>
              <a:rPr lang="en-GB" sz="2000" b="1" dirty="0" err="1">
                <a:solidFill>
                  <a:schemeClr val="dk1"/>
                </a:solidFill>
                <a:latin typeface="Aptos Display"/>
              </a:rPr>
              <a:t>MoP</a:t>
            </a:r>
            <a:r>
              <a:rPr lang="en-GB" sz="2000" b="1" dirty="0">
                <a:solidFill>
                  <a:schemeClr val="dk1"/>
                </a:solidFill>
                <a:latin typeface="Aptos Display"/>
              </a:rPr>
              <a:t>, CSPO</a:t>
            </a:r>
          </a:p>
        </p:txBody>
      </p:sp>
      <p:pic>
        <p:nvPicPr>
          <p:cNvPr id="3" name="Picture 2" descr="A person wearing glasses and a pink jacket&#10;&#10;AI-generated content may be incorrect.">
            <a:extLst>
              <a:ext uri="{FF2B5EF4-FFF2-40B4-BE49-F238E27FC236}">
                <a16:creationId xmlns:a16="http://schemas.microsoft.com/office/drawing/2014/main" id="{3B576F9D-4116-82CC-51A0-5C3D2BB9808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9575" y="186280"/>
            <a:ext cx="1057275" cy="141397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824248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F9BA976F-67FF-BC04-59D0-FA8E0B110151}"/>
              </a:ext>
            </a:extLst>
          </p:cNvPr>
          <p:cNvSpPr/>
          <p:nvPr/>
        </p:nvSpPr>
        <p:spPr>
          <a:xfrm>
            <a:off x="8152109" y="620833"/>
            <a:ext cx="3946903" cy="366140"/>
          </a:xfrm>
          <a:prstGeom prst="round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prstClr val="white"/>
                </a:solidFill>
                <a:effectLst/>
                <a:uLnTx/>
                <a:uFillTx/>
                <a:latin typeface="Aptos" panose="02110004020202020204"/>
                <a:ea typeface="+mn-ea"/>
                <a:cs typeface="+mn-cs"/>
              </a:rPr>
              <a:t>Technology Strategy Leadership &amp; Implementation </a:t>
            </a:r>
            <a:endParaRPr kumimoji="0" lang="en-US" sz="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7" name="Rectangle: Rounded Corners 16">
            <a:extLst>
              <a:ext uri="{FF2B5EF4-FFF2-40B4-BE49-F238E27FC236}">
                <a16:creationId xmlns:a16="http://schemas.microsoft.com/office/drawing/2014/main" id="{C9AD7A6D-8E2A-A4F0-E924-87C023DA606A}"/>
              </a:ext>
            </a:extLst>
          </p:cNvPr>
          <p:cNvSpPr/>
          <p:nvPr/>
        </p:nvSpPr>
        <p:spPr>
          <a:xfrm>
            <a:off x="4119775" y="620833"/>
            <a:ext cx="3946903" cy="366140"/>
          </a:xfrm>
          <a:prstGeom prst="round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prstClr val="white"/>
                </a:solidFill>
                <a:effectLst/>
                <a:uLnTx/>
                <a:uFillTx/>
                <a:latin typeface="Aptos" panose="02110004020202020204"/>
                <a:ea typeface="+mn-ea"/>
                <a:cs typeface="+mn-cs"/>
              </a:rPr>
              <a:t>Cross-Functional People Leadership</a:t>
            </a:r>
            <a:endParaRPr kumimoji="0" lang="en-US" sz="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9" name="Rectangle: Rounded Corners 18">
            <a:extLst>
              <a:ext uri="{FF2B5EF4-FFF2-40B4-BE49-F238E27FC236}">
                <a16:creationId xmlns:a16="http://schemas.microsoft.com/office/drawing/2014/main" id="{826FBEB9-228C-35C1-5916-D415C0742221}"/>
              </a:ext>
            </a:extLst>
          </p:cNvPr>
          <p:cNvSpPr/>
          <p:nvPr/>
        </p:nvSpPr>
        <p:spPr>
          <a:xfrm>
            <a:off x="88755" y="620833"/>
            <a:ext cx="3946903" cy="366140"/>
          </a:xfrm>
          <a:prstGeom prst="round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prstClr val="white"/>
                </a:solidFill>
                <a:effectLst/>
                <a:uLnTx/>
                <a:uFillTx/>
                <a:latin typeface="Aptos" panose="02110004020202020204"/>
                <a:ea typeface="+mn-ea"/>
                <a:cs typeface="+mn-cs"/>
              </a:rPr>
              <a:t>Project, Program, &amp; Portfolio Management</a:t>
            </a:r>
            <a:endParaRPr kumimoji="0" lang="en-US" sz="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1" name="Rectangle: Rounded Corners 20">
            <a:extLst>
              <a:ext uri="{FF2B5EF4-FFF2-40B4-BE49-F238E27FC236}">
                <a16:creationId xmlns:a16="http://schemas.microsoft.com/office/drawing/2014/main" id="{5527C181-585B-A281-FB70-834EC2541C92}"/>
              </a:ext>
            </a:extLst>
          </p:cNvPr>
          <p:cNvSpPr/>
          <p:nvPr/>
        </p:nvSpPr>
        <p:spPr>
          <a:xfrm>
            <a:off x="88754" y="1076269"/>
            <a:ext cx="3946903" cy="907625"/>
          </a:xfrm>
          <a:prstGeom prst="roundRect">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33" b="1"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AN &amp; NUSA Quality &amp; Compliance PMO</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Lab Equipment Replacement</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Crucial Influence Training &amp; Workshops</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Regulatory &amp; Quality Assurance (QA) Week Podcast</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QA Improvements – Change Management &amp; Implementation</a:t>
            </a:r>
          </a:p>
        </p:txBody>
      </p:sp>
      <p:sp>
        <p:nvSpPr>
          <p:cNvPr id="45" name="Rectangle: Rounded Corners 44">
            <a:extLst>
              <a:ext uri="{FF2B5EF4-FFF2-40B4-BE49-F238E27FC236}">
                <a16:creationId xmlns:a16="http://schemas.microsoft.com/office/drawing/2014/main" id="{A633B4B5-C27C-CF45-F4CB-B53E5741B45F}"/>
              </a:ext>
            </a:extLst>
          </p:cNvPr>
          <p:cNvSpPr/>
          <p:nvPr/>
        </p:nvSpPr>
        <p:spPr>
          <a:xfrm>
            <a:off x="88754" y="2090173"/>
            <a:ext cx="3946903" cy="1087521"/>
          </a:xfrm>
          <a:prstGeom prst="roundRect">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33" b="1"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NUSA Digital in Manufacturing</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Paper to Digital</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Infrastructure Wi-Fi Upgrades</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iPads &amp; SaaS 3</a:t>
            </a:r>
            <a:r>
              <a:rPr kumimoji="0" lang="en-US" sz="933" b="0" i="0" u="none" strike="noStrike" kern="1200" cap="none" spc="0" normalizeH="0" baseline="30000" noProof="0" dirty="0">
                <a:ln>
                  <a:noFill/>
                </a:ln>
                <a:solidFill>
                  <a:prstClr val="black">
                    <a:lumMod val="50000"/>
                    <a:lumOff val="50000"/>
                  </a:prstClr>
                </a:solidFill>
                <a:effectLst/>
                <a:uLnTx/>
                <a:uFillTx/>
                <a:latin typeface="Aptos" panose="02110004020202020204"/>
                <a:ea typeface="+mn-ea"/>
                <a:cs typeface="+mn-cs"/>
              </a:rPr>
              <a:t>rd</a:t>
            </a: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 Party Apps Rollout</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Robots &amp; Cobots</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Portfolio Governance Tools (Project, SharePoint, &amp; Automate)</a:t>
            </a:r>
          </a:p>
        </p:txBody>
      </p:sp>
      <p:sp>
        <p:nvSpPr>
          <p:cNvPr id="49" name="Rectangle: Rounded Corners 48">
            <a:extLst>
              <a:ext uri="{FF2B5EF4-FFF2-40B4-BE49-F238E27FC236}">
                <a16:creationId xmlns:a16="http://schemas.microsoft.com/office/drawing/2014/main" id="{AEC9C02C-FF4B-CE50-6666-8177F1D325C5}"/>
              </a:ext>
            </a:extLst>
          </p:cNvPr>
          <p:cNvSpPr/>
          <p:nvPr/>
        </p:nvSpPr>
        <p:spPr>
          <a:xfrm>
            <a:off x="88753" y="3251736"/>
            <a:ext cx="3946903" cy="796787"/>
          </a:xfrm>
          <a:prstGeom prst="roundRect">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33" b="1"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Nestle R&amp;D &amp; Nestle Professional Product Development</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Innovation &amp; Renovation / Line Extensions</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Cost Savings / Process Improvements</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Venture Capital / New Brand Categories</a:t>
            </a:r>
          </a:p>
        </p:txBody>
      </p:sp>
      <p:sp>
        <p:nvSpPr>
          <p:cNvPr id="65" name="Rectangle: Rounded Corners 64">
            <a:extLst>
              <a:ext uri="{FF2B5EF4-FFF2-40B4-BE49-F238E27FC236}">
                <a16:creationId xmlns:a16="http://schemas.microsoft.com/office/drawing/2014/main" id="{80EA6499-9B2D-0B05-C8F2-CD06D52AEFE0}"/>
              </a:ext>
            </a:extLst>
          </p:cNvPr>
          <p:cNvSpPr/>
          <p:nvPr/>
        </p:nvSpPr>
        <p:spPr>
          <a:xfrm>
            <a:off x="4119775" y="1076269"/>
            <a:ext cx="3946903" cy="907625"/>
          </a:xfrm>
          <a:prstGeom prst="roundRect">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33" b="1"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Abbott &amp; NUSA PMO &amp; Program Leadership</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Governance Lead (US), OCM Coach (up), &amp; Crucial Influence Trainer</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Stand Up PMO (2x)</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Category/Program Management (2x)</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Product Owner Network Lead</a:t>
            </a:r>
          </a:p>
        </p:txBody>
      </p:sp>
      <p:sp>
        <p:nvSpPr>
          <p:cNvPr id="67" name="Rectangle: Rounded Corners 66">
            <a:extLst>
              <a:ext uri="{FF2B5EF4-FFF2-40B4-BE49-F238E27FC236}">
                <a16:creationId xmlns:a16="http://schemas.microsoft.com/office/drawing/2014/main" id="{D4235C24-AB6A-EBC5-B1D2-BBE47D79954B}"/>
              </a:ext>
            </a:extLst>
          </p:cNvPr>
          <p:cNvSpPr/>
          <p:nvPr/>
        </p:nvSpPr>
        <p:spPr>
          <a:xfrm>
            <a:off x="4119774" y="2083774"/>
            <a:ext cx="3946903" cy="1087521"/>
          </a:xfrm>
          <a:prstGeom prst="roundRect">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33" b="1"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Team Management</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IT Business Analysts</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Paraprofessionals</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Marketing Trainee</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Contract Project Managers</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Product Developers</a:t>
            </a:r>
          </a:p>
        </p:txBody>
      </p:sp>
      <p:sp>
        <p:nvSpPr>
          <p:cNvPr id="79" name="Rectangle: Rounded Corners 78">
            <a:extLst>
              <a:ext uri="{FF2B5EF4-FFF2-40B4-BE49-F238E27FC236}">
                <a16:creationId xmlns:a16="http://schemas.microsoft.com/office/drawing/2014/main" id="{C411F861-8EC3-CCC9-F1FD-6BE9EB249DA8}"/>
              </a:ext>
            </a:extLst>
          </p:cNvPr>
          <p:cNvSpPr/>
          <p:nvPr/>
        </p:nvSpPr>
        <p:spPr>
          <a:xfrm>
            <a:off x="8152109" y="1076544"/>
            <a:ext cx="3946903" cy="907625"/>
          </a:xfrm>
          <a:prstGeom prst="roundRect">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33" b="1"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Abbott Nutrition (Global Safeguard Program)</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3</a:t>
            </a:r>
            <a:r>
              <a:rPr kumimoji="0" lang="en-US" sz="933" b="0" i="0" u="none" strike="noStrike" kern="1200" cap="none" spc="0" normalizeH="0" baseline="30000" noProof="0" dirty="0">
                <a:ln>
                  <a:noFill/>
                </a:ln>
                <a:solidFill>
                  <a:prstClr val="black">
                    <a:lumMod val="50000"/>
                    <a:lumOff val="50000"/>
                  </a:prstClr>
                </a:solidFill>
                <a:effectLst/>
                <a:uLnTx/>
                <a:uFillTx/>
                <a:latin typeface="Aptos" panose="02110004020202020204"/>
                <a:ea typeface="+mn-ea"/>
                <a:cs typeface="+mn-cs"/>
              </a:rPr>
              <a:t>rd</a:t>
            </a: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 Party Automation</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Loop Workspace</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Planner </a:t>
            </a: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sym typeface="Wingdings" panose="05000000000000000000" pitchFamily="2" charset="2"/>
              </a:rPr>
              <a:t> Dataverse  Power BI</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sym typeface="Wingdings" panose="05000000000000000000" pitchFamily="2" charset="2"/>
              </a:rPr>
              <a:t>SharePoint Lists &amp; Power Automate</a:t>
            </a:r>
            <a:endPar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endParaRPr>
          </a:p>
        </p:txBody>
      </p:sp>
      <p:sp>
        <p:nvSpPr>
          <p:cNvPr id="81" name="Rectangle: Rounded Corners 80">
            <a:extLst>
              <a:ext uri="{FF2B5EF4-FFF2-40B4-BE49-F238E27FC236}">
                <a16:creationId xmlns:a16="http://schemas.microsoft.com/office/drawing/2014/main" id="{413C7292-A48C-9278-DB33-966C68B87684}"/>
              </a:ext>
            </a:extLst>
          </p:cNvPr>
          <p:cNvSpPr/>
          <p:nvPr/>
        </p:nvSpPr>
        <p:spPr>
          <a:xfrm>
            <a:off x="8152109" y="2083774"/>
            <a:ext cx="3946903" cy="1087521"/>
          </a:xfrm>
          <a:prstGeom prst="roundRect">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33" b="1"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NUSA DIM (Pizza &amp; Snacking Category – 4 Plants)</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Wi-Fi Infrastructure Expansions</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Paper to Automated Digital Data</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iPad Introduction &amp; Charge/Store Station Rollout</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iPad Application Introductions (SaaS)</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Robots &amp; Cobots</a:t>
            </a:r>
          </a:p>
        </p:txBody>
      </p:sp>
      <p:sp>
        <p:nvSpPr>
          <p:cNvPr id="83" name="Rectangle: Rounded Corners 82">
            <a:extLst>
              <a:ext uri="{FF2B5EF4-FFF2-40B4-BE49-F238E27FC236}">
                <a16:creationId xmlns:a16="http://schemas.microsoft.com/office/drawing/2014/main" id="{45E73709-E3BC-B081-BF54-CEDC384C71C7}"/>
              </a:ext>
            </a:extLst>
          </p:cNvPr>
          <p:cNvSpPr/>
          <p:nvPr/>
        </p:nvSpPr>
        <p:spPr>
          <a:xfrm>
            <a:off x="8152107" y="3251737"/>
            <a:ext cx="3946903" cy="796787"/>
          </a:xfrm>
          <a:prstGeom prst="roundRect">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33" b="1"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NUSA Data Systems (4 Technical Application Groups)</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Power Platform Solutions (BI, App, &amp; Automate)</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BOM Scale-up Calculation Automation</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Technology Pilots (e.g. ARVR, Monday.com, etc.</a:t>
            </a:r>
          </a:p>
        </p:txBody>
      </p:sp>
      <p:sp>
        <p:nvSpPr>
          <p:cNvPr id="87" name="Rectangle: Rounded Corners 86">
            <a:extLst>
              <a:ext uri="{FF2B5EF4-FFF2-40B4-BE49-F238E27FC236}">
                <a16:creationId xmlns:a16="http://schemas.microsoft.com/office/drawing/2014/main" id="{5EA08A6D-8478-1B08-021C-9EF9F5F1D171}"/>
              </a:ext>
            </a:extLst>
          </p:cNvPr>
          <p:cNvSpPr/>
          <p:nvPr/>
        </p:nvSpPr>
        <p:spPr>
          <a:xfrm>
            <a:off x="4119773" y="3271175"/>
            <a:ext cx="3946903" cy="777348"/>
          </a:xfrm>
          <a:prstGeom prst="roundRect">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33" b="1"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Mentorship &amp; Development</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PM CoP (Marketing Co-Lead) &amp; WLA (LeanIn Circles Co-Lead)</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Reverse Mentorship (Marketing, Sales, Clinical Research Development)</a:t>
            </a:r>
          </a:p>
          <a:p>
            <a:pPr marL="15451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33"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Mentor (P3 Governance, NextUp Leadership, &amp; Product Development)</a:t>
            </a:r>
          </a:p>
        </p:txBody>
      </p:sp>
      <p:sp>
        <p:nvSpPr>
          <p:cNvPr id="89" name="Rectangle: Rounded Corners 88">
            <a:extLst>
              <a:ext uri="{FF2B5EF4-FFF2-40B4-BE49-F238E27FC236}">
                <a16:creationId xmlns:a16="http://schemas.microsoft.com/office/drawing/2014/main" id="{AD6AF357-B02C-2CEC-7E83-8E874C0E134B}"/>
              </a:ext>
            </a:extLst>
          </p:cNvPr>
          <p:cNvSpPr/>
          <p:nvPr/>
        </p:nvSpPr>
        <p:spPr>
          <a:xfrm>
            <a:off x="96143" y="4380399"/>
            <a:ext cx="2850560" cy="1631300"/>
          </a:xfrm>
          <a:prstGeom prst="round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1 - Change Management Reflection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67" b="0" i="1"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People change when they feel seen in the why that matters to them.</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067" b="0" i="1" u="none" strike="noStrike" kern="1200" cap="none" spc="0" normalizeH="0" baseline="0" noProof="0" dirty="0">
              <a:ln>
                <a:noFill/>
              </a:ln>
              <a:solidFill>
                <a:srgbClr val="156082">
                  <a:lumMod val="75000"/>
                </a:srgbClr>
              </a:solidFill>
              <a:effectLst/>
              <a:uLnTx/>
              <a:uFillTx/>
              <a:latin typeface="Aptos" panose="02110004020202020204"/>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Pivot: </a:t>
            </a:r>
            <a:r>
              <a:rPr kumimoji="0" lang="en-US" sz="1067" b="0"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Moving from a rigid, redundant, process-oriented approach to a flexible, concise, behavior-focused one.</a:t>
            </a:r>
          </a:p>
        </p:txBody>
      </p:sp>
      <p:sp>
        <p:nvSpPr>
          <p:cNvPr id="91" name="Rectangle: Rounded Corners 90">
            <a:extLst>
              <a:ext uri="{FF2B5EF4-FFF2-40B4-BE49-F238E27FC236}">
                <a16:creationId xmlns:a16="http://schemas.microsoft.com/office/drawing/2014/main" id="{D0978D0D-FFDD-D46E-8D69-D64C20BE3E04}"/>
              </a:ext>
            </a:extLst>
          </p:cNvPr>
          <p:cNvSpPr/>
          <p:nvPr/>
        </p:nvSpPr>
        <p:spPr>
          <a:xfrm>
            <a:off x="3162320" y="4390075"/>
            <a:ext cx="2850560" cy="1631299"/>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srgbClr val="00B050"/>
                </a:solidFill>
                <a:effectLst/>
                <a:uLnTx/>
                <a:uFillTx/>
                <a:latin typeface="Aptos" panose="02110004020202020204"/>
                <a:ea typeface="+mn-ea"/>
                <a:cs typeface="+mn-cs"/>
              </a:rPr>
              <a:t>2 - Root Cause Data Trends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1" u="none" strike="noStrike" kern="1200" cap="none" spc="0" normalizeH="0" baseline="0" noProof="0" dirty="0">
                <a:ln>
                  <a:noFill/>
                </a:ln>
                <a:solidFill>
                  <a:srgbClr val="00B050"/>
                </a:solidFill>
                <a:effectLst/>
                <a:uLnTx/>
                <a:uFillTx/>
                <a:latin typeface="Aptos" panose="02110004020202020204"/>
                <a:ea typeface="+mn-ea"/>
                <a:cs typeface="+mn-cs"/>
              </a:rPr>
              <a:t>Start with curiosity before conclusions — the smallest reframes unlock the biggest momentum.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67" b="0" i="1" u="none" strike="noStrike" kern="1200" cap="none" spc="0" normalizeH="0" baseline="0" noProof="0" dirty="0">
              <a:ln>
                <a:noFill/>
              </a:ln>
              <a:solidFill>
                <a:srgbClr val="00B050"/>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srgbClr val="00B050"/>
                </a:solidFill>
                <a:effectLst/>
                <a:uLnTx/>
                <a:uFillTx/>
                <a:latin typeface="Aptos" panose="02110004020202020204"/>
                <a:ea typeface="+mn-ea"/>
                <a:cs typeface="+mn-cs"/>
              </a:rPr>
              <a:t>Action:</a:t>
            </a:r>
            <a:r>
              <a:rPr kumimoji="0" lang="en-US" sz="1067" b="0" i="0" u="none" strike="noStrike" kern="1200" cap="none" spc="0" normalizeH="0" baseline="0" noProof="0" dirty="0">
                <a:ln>
                  <a:noFill/>
                </a:ln>
                <a:solidFill>
                  <a:srgbClr val="00B050"/>
                </a:solidFill>
                <a:effectLst/>
                <a:uLnTx/>
                <a:uFillTx/>
                <a:latin typeface="Aptos" panose="02110004020202020204"/>
                <a:ea typeface="+mn-ea"/>
                <a:cs typeface="+mn-cs"/>
              </a:rPr>
              <a:t>  When your team struggles to trend accurately, start upstream — with the structure, not just the data. </a:t>
            </a:r>
          </a:p>
        </p:txBody>
      </p:sp>
      <p:sp>
        <p:nvSpPr>
          <p:cNvPr id="93" name="Rectangle: Rounded Corners 92">
            <a:extLst>
              <a:ext uri="{FF2B5EF4-FFF2-40B4-BE49-F238E27FC236}">
                <a16:creationId xmlns:a16="http://schemas.microsoft.com/office/drawing/2014/main" id="{D1136C96-3272-67E1-38B5-F2676D91BD03}"/>
              </a:ext>
            </a:extLst>
          </p:cNvPr>
          <p:cNvSpPr/>
          <p:nvPr/>
        </p:nvSpPr>
        <p:spPr>
          <a:xfrm>
            <a:off x="6179121" y="4380399"/>
            <a:ext cx="2850560" cy="1631299"/>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srgbClr val="E97132">
                    <a:lumMod val="75000"/>
                  </a:srgbClr>
                </a:solidFill>
                <a:effectLst/>
                <a:uLnTx/>
                <a:uFillTx/>
                <a:latin typeface="Aptos" panose="02110004020202020204"/>
                <a:ea typeface="+mn-ea"/>
                <a:cs typeface="+mn-cs"/>
              </a:rPr>
              <a:t>3 - Knowledge Sharing to Lift Others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1" u="none" strike="noStrike" kern="1200" cap="none" spc="0" normalizeH="0" baseline="0" noProof="0" dirty="0">
                <a:ln>
                  <a:noFill/>
                </a:ln>
                <a:solidFill>
                  <a:srgbClr val="E97132">
                    <a:lumMod val="75000"/>
                  </a:srgbClr>
                </a:solidFill>
                <a:effectLst/>
                <a:uLnTx/>
                <a:uFillTx/>
                <a:latin typeface="Aptos" panose="02110004020202020204"/>
                <a:ea typeface="+mn-ea"/>
                <a:cs typeface="+mn-cs"/>
              </a:rPr>
              <a:t>When you teach from your strengths, everyone wins</a:t>
            </a:r>
            <a:r>
              <a:rPr kumimoji="0" lang="en-US" sz="1067" b="0" i="0" u="none" strike="noStrike" kern="1200" cap="none" spc="0" normalizeH="0" baseline="0" noProof="0" dirty="0">
                <a:ln>
                  <a:noFill/>
                </a:ln>
                <a:solidFill>
                  <a:srgbClr val="E97132">
                    <a:lumMod val="75000"/>
                  </a:srgbClr>
                </a:solidFill>
                <a:effectLst/>
                <a:uLnTx/>
                <a:uFillTx/>
                <a:latin typeface="Aptos" panose="02110004020202020204"/>
                <a:ea typeface="+mn-ea"/>
                <a:cs typeface="+mn-cs"/>
              </a:rPr>
              <a:t> </a:t>
            </a:r>
            <a:r>
              <a:rPr kumimoji="0" lang="en-US" sz="1067" b="0" i="1" u="none" strike="noStrike" kern="1200" cap="none" spc="0" normalizeH="0" baseline="0" noProof="0" dirty="0">
                <a:ln>
                  <a:noFill/>
                </a:ln>
                <a:solidFill>
                  <a:srgbClr val="E97132">
                    <a:lumMod val="75000"/>
                  </a:srgbClr>
                </a:solidFill>
                <a:effectLst/>
                <a:uLnTx/>
                <a:uFillTx/>
                <a:latin typeface="Aptos" panose="02110004020202020204"/>
                <a:ea typeface="+mn-ea"/>
                <a:cs typeface="+mn-cs"/>
              </a:rPr>
              <a:t>when passion meets purpose.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67" b="0" i="1" u="none" strike="noStrike" kern="1200" cap="none" spc="0" normalizeH="0" baseline="0" noProof="0" dirty="0">
              <a:ln>
                <a:noFill/>
              </a:ln>
              <a:solidFill>
                <a:srgbClr val="E97132">
                  <a:lumMod val="75000"/>
                </a:srgbClr>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srgbClr val="E97132">
                    <a:lumMod val="75000"/>
                  </a:srgbClr>
                </a:solidFill>
                <a:effectLst/>
                <a:uLnTx/>
                <a:uFillTx/>
                <a:latin typeface="Aptos" panose="02110004020202020204"/>
                <a:ea typeface="+mn-ea"/>
                <a:cs typeface="+mn-cs"/>
              </a:rPr>
              <a:t>Pivot:  </a:t>
            </a:r>
            <a:r>
              <a:rPr kumimoji="0" lang="en-US" sz="1067" b="0" i="0" u="none" strike="noStrike" kern="1200" cap="none" spc="0" normalizeH="0" baseline="0" noProof="0" dirty="0">
                <a:ln>
                  <a:noFill/>
                </a:ln>
                <a:solidFill>
                  <a:srgbClr val="E97132">
                    <a:lumMod val="75000"/>
                  </a:srgbClr>
                </a:solidFill>
                <a:effectLst/>
                <a:uLnTx/>
                <a:uFillTx/>
                <a:latin typeface="Aptos" panose="02110004020202020204"/>
                <a:ea typeface="+mn-ea"/>
                <a:cs typeface="+mn-cs"/>
              </a:rPr>
              <a:t>Shifting from mentoring to coaching to provide the situational leadership needed — teaching rather than simply sharing experiences.</a:t>
            </a:r>
          </a:p>
        </p:txBody>
      </p:sp>
      <p:sp>
        <p:nvSpPr>
          <p:cNvPr id="94" name="Rectangle 93">
            <a:extLst>
              <a:ext uri="{FF2B5EF4-FFF2-40B4-BE49-F238E27FC236}">
                <a16:creationId xmlns:a16="http://schemas.microsoft.com/office/drawing/2014/main" id="{95C553AF-33B9-60B7-CF27-78B533144566}"/>
              </a:ext>
            </a:extLst>
          </p:cNvPr>
          <p:cNvSpPr/>
          <p:nvPr/>
        </p:nvSpPr>
        <p:spPr>
          <a:xfrm>
            <a:off x="0" y="1"/>
            <a:ext cx="12192000" cy="514553"/>
          </a:xfrm>
          <a:prstGeom prst="rect">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panose="02110004020202020204"/>
                <a:ea typeface="+mn-ea"/>
                <a:cs typeface="+mn-cs"/>
              </a:rPr>
              <a:t>Monica Valdez – Differentiators &amp; Impact</a:t>
            </a:r>
          </a:p>
        </p:txBody>
      </p:sp>
      <p:sp>
        <p:nvSpPr>
          <p:cNvPr id="7" name="Text 3">
            <a:extLst>
              <a:ext uri="{FF2B5EF4-FFF2-40B4-BE49-F238E27FC236}">
                <a16:creationId xmlns:a16="http://schemas.microsoft.com/office/drawing/2014/main" id="{B3F5D727-D9DE-5810-6D44-EE919FB7FCBA}"/>
              </a:ext>
            </a:extLst>
          </p:cNvPr>
          <p:cNvSpPr/>
          <p:nvPr/>
        </p:nvSpPr>
        <p:spPr>
          <a:xfrm>
            <a:off x="7604402" y="33961"/>
            <a:ext cx="4465580" cy="484964"/>
          </a:xfrm>
          <a:prstGeom prst="rect">
            <a:avLst/>
          </a:prstGeom>
          <a:noFill/>
          <a:ln/>
        </p:spPr>
        <p:txBody>
          <a:bodyPr wrap="square" lIns="0" tIns="0" rIns="0" bIns="0" rtlCol="0" anchor="ct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srgbClr val="DCE6F1"/>
                </a:solidFill>
                <a:effectLst/>
                <a:uLnTx/>
                <a:uFillTx/>
                <a:latin typeface="Calibri" panose="020F0502020204030204"/>
                <a:ea typeface="+mn-ea"/>
                <a:cs typeface="+mn-cs"/>
              </a:rPr>
              <a:t>mcvaldez123@gmail.com  |  linkedin.com/in/monicavaldezpmpmop</a:t>
            </a:r>
            <a:endParaRPr kumimoji="0" lang="en-US" sz="10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6" name="Rectangle 95">
            <a:extLst>
              <a:ext uri="{FF2B5EF4-FFF2-40B4-BE49-F238E27FC236}">
                <a16:creationId xmlns:a16="http://schemas.microsoft.com/office/drawing/2014/main" id="{60428667-535F-CAEC-1205-C371351DB718}"/>
              </a:ext>
            </a:extLst>
          </p:cNvPr>
          <p:cNvSpPr/>
          <p:nvPr/>
        </p:nvSpPr>
        <p:spPr>
          <a:xfrm>
            <a:off x="0" y="6332726"/>
            <a:ext cx="12192000" cy="514553"/>
          </a:xfrm>
          <a:prstGeom prst="rect">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srgbClr val="DCE6F1"/>
                </a:solidFill>
                <a:effectLst/>
                <a:uLnTx/>
                <a:uFillTx/>
                <a:latin typeface="Aptos" panose="02110004020202020204"/>
                <a:ea typeface="+mn-ea"/>
                <a:cs typeface="+mn-cs"/>
              </a:rPr>
              <a:t>PMP  |  MoP  |  CSPO  |  Crucial Influence Certified Trainer  |  Six Sigma Green Belt (in progress)  |  Emerging Leader Program '26</a:t>
            </a:r>
            <a:endParaRPr kumimoji="0" lang="en-US" sz="1067"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8" name="Rectangle: Rounded Corners 97">
            <a:extLst>
              <a:ext uri="{FF2B5EF4-FFF2-40B4-BE49-F238E27FC236}">
                <a16:creationId xmlns:a16="http://schemas.microsoft.com/office/drawing/2014/main" id="{C6EEF9E0-C948-EDD1-A667-1933E12B5C57}"/>
              </a:ext>
            </a:extLst>
          </p:cNvPr>
          <p:cNvSpPr/>
          <p:nvPr/>
        </p:nvSpPr>
        <p:spPr>
          <a:xfrm>
            <a:off x="9219421" y="4380398"/>
            <a:ext cx="2850560" cy="1631300"/>
          </a:xfrm>
          <a:prstGeom prst="round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4 - Advocacy &amp; Unraveling Complexity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1"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Projects rarely fail because of the plan — they fail because risks aren't managed and teams aren't engaged.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67" b="0" i="1" u="none" strike="noStrike" kern="1200" cap="none" spc="0" normalizeH="0" baseline="0" noProof="0" dirty="0">
              <a:ln>
                <a:noFill/>
              </a:ln>
              <a:solidFill>
                <a:srgbClr val="156082">
                  <a:lumMod val="75000"/>
                </a:srgbClr>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Action:  </a:t>
            </a:r>
            <a:r>
              <a:rPr kumimoji="0" lang="en-US" sz="1067" b="0"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Show up, ask the hard questions, and advocate – for the team and for yourself. Visibility and value creation go together.</a:t>
            </a:r>
          </a:p>
        </p:txBody>
      </p:sp>
      <p:sp>
        <p:nvSpPr>
          <p:cNvPr id="100" name="Rectangle: Rounded Corners 99">
            <a:extLst>
              <a:ext uri="{FF2B5EF4-FFF2-40B4-BE49-F238E27FC236}">
                <a16:creationId xmlns:a16="http://schemas.microsoft.com/office/drawing/2014/main" id="{3EBC4107-5070-F425-15AB-D62CA8A9AB05}"/>
              </a:ext>
            </a:extLst>
          </p:cNvPr>
          <p:cNvSpPr/>
          <p:nvPr/>
        </p:nvSpPr>
        <p:spPr>
          <a:xfrm>
            <a:off x="88752" y="4134154"/>
            <a:ext cx="11981229" cy="175695"/>
          </a:xfrm>
          <a:prstGeom prst="round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prstClr val="white"/>
                </a:solidFill>
                <a:effectLst/>
                <a:uLnTx/>
                <a:uFillTx/>
                <a:latin typeface="Aptos" panose="02110004020202020204"/>
                <a:ea typeface="+mn-ea"/>
                <a:cs typeface="+mn-cs"/>
              </a:rPr>
              <a:t>Want to learn more about HOW I work, please ask me about these moments… </a:t>
            </a:r>
          </a:p>
        </p:txBody>
      </p:sp>
      <p:sp>
        <p:nvSpPr>
          <p:cNvPr id="3" name="Rectangle: Rounded Corners 2">
            <a:extLst>
              <a:ext uri="{FF2B5EF4-FFF2-40B4-BE49-F238E27FC236}">
                <a16:creationId xmlns:a16="http://schemas.microsoft.com/office/drawing/2014/main" id="{2FB8B2E0-15BD-ECC7-59DA-866C82D47EA2}"/>
              </a:ext>
            </a:extLst>
          </p:cNvPr>
          <p:cNvSpPr/>
          <p:nvPr/>
        </p:nvSpPr>
        <p:spPr>
          <a:xfrm>
            <a:off x="88752" y="6083761"/>
            <a:ext cx="11981229" cy="175695"/>
          </a:xfrm>
          <a:prstGeom prst="round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prstClr val="white"/>
                </a:solidFill>
                <a:effectLst/>
                <a:uLnTx/>
                <a:uFillTx/>
                <a:latin typeface="Aptos" panose="02110004020202020204"/>
                <a:ea typeface="+mn-ea"/>
                <a:cs typeface="+mn-cs"/>
              </a:rPr>
              <a:t>REFERENCES:  </a:t>
            </a:r>
            <a:r>
              <a:rPr kumimoji="0" lang="en-US" sz="1067" b="0" i="0" u="none" strike="noStrike" kern="1200" cap="none" spc="0" normalizeH="0" baseline="0" noProof="0" dirty="0">
                <a:ln>
                  <a:noFill/>
                </a:ln>
                <a:solidFill>
                  <a:prstClr val="white"/>
                </a:solidFill>
                <a:effectLst/>
                <a:uLnTx/>
                <a:uFillTx/>
                <a:latin typeface="Aptos" panose="02110004020202020204"/>
                <a:ea typeface="+mn-ea"/>
                <a:cs typeface="+mn-cs"/>
              </a:rPr>
              <a:t>Andy Cudney (QA), Kara Shell (Culture &amp; Crucial Influence), Maya Achen &amp; Tina Wolf (Project &amp; Program Management), &amp; Carolyn Kotsol (Operational Change Management)</a:t>
            </a:r>
          </a:p>
        </p:txBody>
      </p:sp>
    </p:spTree>
    <p:extLst>
      <p:ext uri="{BB962C8B-B14F-4D97-AF65-F5344CB8AC3E}">
        <p14:creationId xmlns:p14="http://schemas.microsoft.com/office/powerpoint/2010/main" val="12203633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PlaceHolder 1"/>
          <p:cNvSpPr>
            <a:spLocks noGrp="1"/>
          </p:cNvSpPr>
          <p:nvPr>
            <p:ph type="title"/>
          </p:nvPr>
        </p:nvSpPr>
        <p:spPr>
          <a:xfrm>
            <a:off x="390820" y="787539"/>
            <a:ext cx="10514880" cy="1324800"/>
          </a:xfrm>
          <a:prstGeom prst="rect">
            <a:avLst/>
          </a:prstGeom>
          <a:noFill/>
          <a:ln w="0">
            <a:noFill/>
          </a:ln>
        </p:spPr>
        <p:txBody>
          <a:bodyPr lIns="91440" tIns="45720" rIns="91440" bIns="45720" anchor="ctr">
            <a:noAutofit/>
          </a:bodyPr>
          <a:lstStyle/>
          <a:p>
            <a:pPr indent="0" algn="l" defTabSz="914400">
              <a:lnSpc>
                <a:spcPct val="90000"/>
              </a:lnSpc>
              <a:buNone/>
              <a:tabLst>
                <a:tab pos="0" algn="l"/>
              </a:tabLst>
            </a:pPr>
            <a:r>
              <a:rPr lang="en-US" sz="2800" b="1" u="none" strike="noStrike" dirty="0">
                <a:solidFill>
                  <a:schemeClr val="dk1"/>
                </a:solidFill>
                <a:effectLst/>
                <a:uFillTx/>
                <a:latin typeface="+mn-lt"/>
              </a:rPr>
              <a:t>Takeaways &amp; Advice  </a:t>
            </a:r>
            <a:r>
              <a:rPr lang="en-US" sz="1800" b="1" u="none" strike="noStrike" dirty="0">
                <a:solidFill>
                  <a:schemeClr val="dk1"/>
                </a:solidFill>
                <a:effectLst/>
                <a:uFillTx/>
                <a:latin typeface="Aptos Display"/>
              </a:rPr>
              <a:t>|  </a:t>
            </a:r>
            <a:r>
              <a:rPr lang="en-US" sz="2800" b="1" dirty="0">
                <a:latin typeface="+mn-lt"/>
              </a:rPr>
              <a:t>Lessons from Academia and Industry</a:t>
            </a:r>
          </a:p>
        </p:txBody>
      </p:sp>
      <p:sp>
        <p:nvSpPr>
          <p:cNvPr id="122" name="PlaceHolder 2"/>
          <p:cNvSpPr>
            <a:spLocks noGrp="1"/>
          </p:cNvSpPr>
          <p:nvPr>
            <p:ph/>
          </p:nvPr>
        </p:nvSpPr>
        <p:spPr>
          <a:xfrm>
            <a:off x="659178" y="1862679"/>
            <a:ext cx="5180760" cy="4350600"/>
          </a:xfrm>
          <a:prstGeom prst="rect">
            <a:avLst/>
          </a:prstGeom>
          <a:noFill/>
          <a:ln w="0">
            <a:noFill/>
          </a:ln>
        </p:spPr>
        <p:txBody>
          <a:bodyPr lIns="109800" tIns="73080" rIns="109800" bIns="45720" anchor="t">
            <a:noAutofit/>
          </a:bodyPr>
          <a:lstStyle/>
          <a:p>
            <a:pPr marL="228600" indent="-228600" algn="l" defTabSz="914400">
              <a:lnSpc>
                <a:spcPct val="90000"/>
              </a:lnSpc>
              <a:spcBef>
                <a:spcPts val="201"/>
              </a:spcBef>
              <a:spcAft>
                <a:spcPts val="700"/>
              </a:spcAft>
              <a:buClr>
                <a:srgbClr val="232D37"/>
              </a:buClr>
              <a:buFont typeface="Arial"/>
              <a:buChar char="•"/>
            </a:pPr>
            <a:r>
              <a:rPr lang="en-US" sz="1800" b="1" u="none" strike="noStrike" dirty="0">
                <a:solidFill>
                  <a:srgbClr val="232D37"/>
                </a:solidFill>
                <a:effectLst/>
                <a:uFillTx/>
                <a:latin typeface="Aptos"/>
              </a:rPr>
              <a:t>1. Analytical vs. Business Mindsets</a:t>
            </a:r>
            <a:endParaRPr lang="en-US" sz="1800" b="0" u="none" strike="noStrike" dirty="0">
              <a:solidFill>
                <a:schemeClr val="dk1"/>
              </a:solidFill>
              <a:effectLst/>
              <a:uFillTx/>
              <a:latin typeface="Calibri"/>
            </a:endParaRPr>
          </a:p>
          <a:p>
            <a:pPr marL="228600" indent="-228600" algn="l" defTabSz="914400">
              <a:lnSpc>
                <a:spcPct val="90000"/>
              </a:lnSpc>
              <a:spcBef>
                <a:spcPts val="1001"/>
              </a:spcBef>
              <a:spcAft>
                <a:spcPts val="1001"/>
              </a:spcAft>
              <a:buClr>
                <a:srgbClr val="232D37"/>
              </a:buClr>
              <a:buFont typeface="Arial"/>
              <a:buChar char="•"/>
            </a:pPr>
            <a:r>
              <a:rPr lang="en-US" sz="1600" b="0" u="none" strike="noStrike" dirty="0">
                <a:solidFill>
                  <a:srgbClr val="232D37"/>
                </a:solidFill>
                <a:effectLst/>
                <a:uFillTx/>
                <a:latin typeface="Aptos"/>
              </a:rPr>
              <a:t>Academia rewards understanding why; industry rewards results and business value. Learn to think both ways.</a:t>
            </a:r>
            <a:endParaRPr lang="en-US" sz="1600" b="0" u="none" strike="noStrike" dirty="0">
              <a:solidFill>
                <a:schemeClr val="dk1"/>
              </a:solidFill>
              <a:effectLst/>
              <a:uFillTx/>
              <a:latin typeface="Calibri"/>
            </a:endParaRPr>
          </a:p>
          <a:p>
            <a:pPr marL="228600" indent="-228600" algn="l" defTabSz="914400">
              <a:lnSpc>
                <a:spcPct val="90000"/>
              </a:lnSpc>
              <a:spcBef>
                <a:spcPts val="201"/>
              </a:spcBef>
              <a:spcAft>
                <a:spcPts val="700"/>
              </a:spcAft>
              <a:buClr>
                <a:srgbClr val="232D37"/>
              </a:buClr>
              <a:buFont typeface="Arial"/>
              <a:buChar char="•"/>
            </a:pPr>
            <a:r>
              <a:rPr lang="en-US" sz="1800" b="1" u="none" strike="noStrike" dirty="0">
                <a:solidFill>
                  <a:srgbClr val="232D37"/>
                </a:solidFill>
                <a:effectLst/>
                <a:uFillTx/>
                <a:latin typeface="Aptos"/>
              </a:rPr>
              <a:t>2. Show the Value You Bring</a:t>
            </a:r>
            <a:endParaRPr lang="en-US" sz="1800" b="0" u="none" strike="noStrike" dirty="0">
              <a:solidFill>
                <a:schemeClr val="dk1"/>
              </a:solidFill>
              <a:effectLst/>
              <a:uFillTx/>
              <a:latin typeface="Calibri"/>
            </a:endParaRPr>
          </a:p>
          <a:p>
            <a:pPr marL="228600" indent="-228600" algn="l" defTabSz="914400">
              <a:lnSpc>
                <a:spcPct val="90000"/>
              </a:lnSpc>
              <a:spcBef>
                <a:spcPts val="1001"/>
              </a:spcBef>
              <a:spcAft>
                <a:spcPts val="1001"/>
              </a:spcAft>
              <a:buClr>
                <a:srgbClr val="232D37"/>
              </a:buClr>
              <a:buFont typeface="Arial"/>
              <a:buChar char="•"/>
            </a:pPr>
            <a:r>
              <a:rPr lang="en-US" sz="1600" b="0" u="none" strike="noStrike" dirty="0">
                <a:solidFill>
                  <a:srgbClr val="232D37"/>
                </a:solidFill>
                <a:effectLst/>
                <a:uFillTx/>
                <a:latin typeface="Aptos"/>
              </a:rPr>
              <a:t>Employers and clients focus on the problems you can solve. Emphasize your impact, not just your credentials.</a:t>
            </a:r>
            <a:endParaRPr lang="en-US" sz="1600" b="0" u="none" strike="noStrike" dirty="0">
              <a:solidFill>
                <a:schemeClr val="dk1"/>
              </a:solidFill>
              <a:effectLst/>
              <a:uFillTx/>
              <a:latin typeface="Calibri"/>
            </a:endParaRPr>
          </a:p>
          <a:p>
            <a:pPr marL="228600" indent="-228600" algn="l" defTabSz="914400">
              <a:lnSpc>
                <a:spcPct val="90000"/>
              </a:lnSpc>
              <a:spcBef>
                <a:spcPts val="201"/>
              </a:spcBef>
              <a:spcAft>
                <a:spcPts val="700"/>
              </a:spcAft>
              <a:buClr>
                <a:srgbClr val="232D37"/>
              </a:buClr>
              <a:buFont typeface="Arial"/>
              <a:buChar char="•"/>
            </a:pPr>
            <a:r>
              <a:rPr lang="en-US" sz="1800" b="1" u="none" strike="noStrike" dirty="0">
                <a:solidFill>
                  <a:srgbClr val="232D37"/>
                </a:solidFill>
                <a:effectLst/>
                <a:uFillTx/>
                <a:latin typeface="Aptos"/>
              </a:rPr>
              <a:t>3. Be Capable Without Threatening Others</a:t>
            </a:r>
            <a:endParaRPr lang="en-US" sz="1800" b="0" u="none" strike="noStrike" dirty="0">
              <a:solidFill>
                <a:schemeClr val="dk1"/>
              </a:solidFill>
              <a:effectLst/>
              <a:uFillTx/>
              <a:latin typeface="Calibri"/>
            </a:endParaRPr>
          </a:p>
          <a:p>
            <a:pPr marL="228600" indent="-228600" algn="l" defTabSz="914400">
              <a:lnSpc>
                <a:spcPct val="90000"/>
              </a:lnSpc>
              <a:spcBef>
                <a:spcPts val="1001"/>
              </a:spcBef>
              <a:spcAft>
                <a:spcPts val="1001"/>
              </a:spcAft>
              <a:buClr>
                <a:srgbClr val="232D37"/>
              </a:buClr>
              <a:buFont typeface="Arial"/>
              <a:buChar char="•"/>
            </a:pPr>
            <a:r>
              <a:rPr lang="en-US" sz="1600" b="0" u="none" strike="noStrike" dirty="0">
                <a:solidFill>
                  <a:srgbClr val="232D37"/>
                </a:solidFill>
                <a:effectLst/>
                <a:uFillTx/>
                <a:latin typeface="Aptos"/>
              </a:rPr>
              <a:t>Don’t outshine or </a:t>
            </a:r>
            <a:r>
              <a:rPr lang="en-US" sz="1600" b="0" u="none" strike="noStrike" dirty="0" err="1">
                <a:solidFill>
                  <a:srgbClr val="232D37"/>
                </a:solidFill>
                <a:effectLst/>
                <a:uFillTx/>
                <a:latin typeface="Aptos"/>
              </a:rPr>
              <a:t>undershine</a:t>
            </a:r>
            <a:r>
              <a:rPr lang="en-US" sz="1600" b="0" u="none" strike="noStrike" dirty="0">
                <a:solidFill>
                  <a:srgbClr val="232D37"/>
                </a:solidFill>
                <a:effectLst/>
                <a:uFillTx/>
                <a:latin typeface="Aptos"/>
              </a:rPr>
              <a:t> colleagues. Demonstrate your strengths with confidence, humility, and emotional intelligence.</a:t>
            </a:r>
            <a:endParaRPr lang="en-US" sz="1600" b="0" u="none" strike="noStrike" dirty="0">
              <a:solidFill>
                <a:schemeClr val="dk1"/>
              </a:solidFill>
              <a:effectLst/>
              <a:uFillTx/>
              <a:latin typeface="Calibri"/>
            </a:endParaRPr>
          </a:p>
          <a:p>
            <a:pPr marL="228600" indent="-228600" algn="l" defTabSz="914400">
              <a:lnSpc>
                <a:spcPct val="90000"/>
              </a:lnSpc>
              <a:spcBef>
                <a:spcPts val="201"/>
              </a:spcBef>
              <a:spcAft>
                <a:spcPts val="700"/>
              </a:spcAft>
              <a:buClr>
                <a:srgbClr val="232D37"/>
              </a:buClr>
              <a:buFont typeface="Arial"/>
              <a:buChar char="•"/>
            </a:pPr>
            <a:r>
              <a:rPr lang="en-US" sz="1800" b="1" u="none" strike="noStrike" dirty="0">
                <a:solidFill>
                  <a:srgbClr val="232D37"/>
                </a:solidFill>
                <a:effectLst/>
                <a:uFillTx/>
                <a:latin typeface="Aptos"/>
              </a:rPr>
              <a:t>4. Being Right Isn’t Always Enough</a:t>
            </a:r>
            <a:endParaRPr lang="en-US" sz="1800" b="0" u="none" strike="noStrike" dirty="0">
              <a:solidFill>
                <a:schemeClr val="dk1"/>
              </a:solidFill>
              <a:effectLst/>
              <a:uFillTx/>
              <a:latin typeface="Calibri"/>
            </a:endParaRPr>
          </a:p>
          <a:p>
            <a:pPr marL="228600" indent="-228600" algn="l" defTabSz="914400">
              <a:lnSpc>
                <a:spcPct val="90000"/>
              </a:lnSpc>
              <a:spcBef>
                <a:spcPts val="1001"/>
              </a:spcBef>
              <a:spcAft>
                <a:spcPts val="1001"/>
              </a:spcAft>
              <a:buClr>
                <a:srgbClr val="232D37"/>
              </a:buClr>
              <a:buFont typeface="Arial"/>
              <a:buChar char="•"/>
            </a:pPr>
            <a:r>
              <a:rPr lang="en-US" sz="1600" b="0" u="none" strike="noStrike" dirty="0">
                <a:solidFill>
                  <a:srgbClr val="232D37"/>
                </a:solidFill>
                <a:effectLst/>
                <a:uFillTx/>
                <a:latin typeface="Aptos"/>
              </a:rPr>
              <a:t>Communication, timing, organizational priorities, and relationships matter alongside technical correctness.</a:t>
            </a:r>
            <a:endParaRPr lang="en-US" sz="1600" b="0" u="none" strike="noStrike" dirty="0">
              <a:solidFill>
                <a:schemeClr val="dk1"/>
              </a:solidFill>
              <a:effectLst/>
              <a:uFillTx/>
              <a:latin typeface="Calibri"/>
            </a:endParaRPr>
          </a:p>
        </p:txBody>
      </p:sp>
      <p:sp>
        <p:nvSpPr>
          <p:cNvPr id="123" name="PlaceHolder 3"/>
          <p:cNvSpPr>
            <a:spLocks noGrp="1"/>
          </p:cNvSpPr>
          <p:nvPr>
            <p:ph/>
          </p:nvPr>
        </p:nvSpPr>
        <p:spPr>
          <a:xfrm>
            <a:off x="5923725" y="1862679"/>
            <a:ext cx="5180760" cy="4350600"/>
          </a:xfrm>
          <a:prstGeom prst="rect">
            <a:avLst/>
          </a:prstGeom>
          <a:noFill/>
          <a:ln w="0">
            <a:noFill/>
          </a:ln>
        </p:spPr>
        <p:txBody>
          <a:bodyPr lIns="109800" tIns="73080" rIns="109800" bIns="45720" anchor="t">
            <a:noAutofit/>
          </a:bodyPr>
          <a:lstStyle/>
          <a:p>
            <a:pPr marL="228600" indent="-228600" algn="l" defTabSz="914400">
              <a:lnSpc>
                <a:spcPct val="90000"/>
              </a:lnSpc>
              <a:spcBef>
                <a:spcPts val="201"/>
              </a:spcBef>
              <a:spcAft>
                <a:spcPts val="700"/>
              </a:spcAft>
              <a:buClr>
                <a:srgbClr val="232D37"/>
              </a:buClr>
              <a:buFont typeface="Arial"/>
              <a:buChar char="•"/>
            </a:pPr>
            <a:r>
              <a:rPr lang="en-US" sz="1800" b="1" u="none" strike="noStrike">
                <a:solidFill>
                  <a:srgbClr val="232D37"/>
                </a:solidFill>
                <a:effectLst/>
                <a:uFillTx/>
                <a:latin typeface="Aptos"/>
              </a:rPr>
              <a:t>5. Progress Over Perfection</a:t>
            </a:r>
            <a:endParaRPr lang="en-US" sz="1800" b="0" u="none" strike="noStrike">
              <a:solidFill>
                <a:schemeClr val="dk1"/>
              </a:solidFill>
              <a:effectLst/>
              <a:uFillTx/>
              <a:latin typeface="Calibri"/>
            </a:endParaRPr>
          </a:p>
          <a:p>
            <a:pPr marL="228600" indent="-228600" algn="l" defTabSz="914400">
              <a:lnSpc>
                <a:spcPct val="90000"/>
              </a:lnSpc>
              <a:spcBef>
                <a:spcPts val="1001"/>
              </a:spcBef>
              <a:spcAft>
                <a:spcPts val="1001"/>
              </a:spcAft>
              <a:buClr>
                <a:srgbClr val="232D37"/>
              </a:buClr>
              <a:buFont typeface="Arial"/>
              <a:buChar char="•"/>
            </a:pPr>
            <a:r>
              <a:rPr lang="en-US" sz="1600" b="0" u="none" strike="noStrike">
                <a:solidFill>
                  <a:srgbClr val="232D37"/>
                </a:solidFill>
                <a:effectLst/>
                <a:uFillTx/>
                <a:latin typeface="Aptos"/>
              </a:rPr>
              <a:t>A strong solution delivered on time can be more valuable than a perfect solution delivered too late.</a:t>
            </a:r>
            <a:endParaRPr lang="en-US" sz="1600" b="0" u="none" strike="noStrike">
              <a:solidFill>
                <a:schemeClr val="dk1"/>
              </a:solidFill>
              <a:effectLst/>
              <a:uFillTx/>
              <a:latin typeface="Calibri"/>
            </a:endParaRPr>
          </a:p>
          <a:p>
            <a:pPr marL="228600" indent="-228600" algn="l" defTabSz="914400">
              <a:lnSpc>
                <a:spcPct val="90000"/>
              </a:lnSpc>
              <a:spcBef>
                <a:spcPts val="201"/>
              </a:spcBef>
              <a:spcAft>
                <a:spcPts val="700"/>
              </a:spcAft>
              <a:buClr>
                <a:srgbClr val="232D37"/>
              </a:buClr>
              <a:buFont typeface="Arial"/>
              <a:buChar char="•"/>
            </a:pPr>
            <a:r>
              <a:rPr lang="en-US" sz="1800" b="1" u="none" strike="noStrike">
                <a:solidFill>
                  <a:srgbClr val="232D37"/>
                </a:solidFill>
                <a:effectLst/>
                <a:uFillTx/>
                <a:latin typeface="Aptos"/>
              </a:rPr>
              <a:t>6. Build Your Network</a:t>
            </a:r>
            <a:endParaRPr lang="en-US" sz="1800" b="0" u="none" strike="noStrike">
              <a:solidFill>
                <a:schemeClr val="dk1"/>
              </a:solidFill>
              <a:effectLst/>
              <a:uFillTx/>
              <a:latin typeface="Calibri"/>
            </a:endParaRPr>
          </a:p>
          <a:p>
            <a:pPr marL="228600" indent="-228600" algn="l" defTabSz="914400">
              <a:lnSpc>
                <a:spcPct val="90000"/>
              </a:lnSpc>
              <a:spcBef>
                <a:spcPts val="1001"/>
              </a:spcBef>
              <a:spcAft>
                <a:spcPts val="1001"/>
              </a:spcAft>
              <a:buClr>
                <a:srgbClr val="232D37"/>
              </a:buClr>
              <a:buFont typeface="Arial"/>
              <a:buChar char="•"/>
            </a:pPr>
            <a:r>
              <a:rPr lang="en-US" sz="1600" b="0" u="none" strike="noStrike">
                <a:solidFill>
                  <a:srgbClr val="232D37"/>
                </a:solidFill>
                <a:effectLst/>
                <a:uFillTx/>
                <a:latin typeface="Aptos"/>
              </a:rPr>
              <a:t>Knowledge opens doors; relationships, trust, and reputation often determine how far you go.</a:t>
            </a:r>
            <a:endParaRPr lang="en-US" sz="1600" b="0" u="none" strike="noStrike">
              <a:solidFill>
                <a:schemeClr val="dk1"/>
              </a:solidFill>
              <a:effectLst/>
              <a:uFillTx/>
              <a:latin typeface="Calibri"/>
            </a:endParaRPr>
          </a:p>
          <a:p>
            <a:pPr marL="228600" indent="-228600" algn="l" defTabSz="914400">
              <a:lnSpc>
                <a:spcPct val="90000"/>
              </a:lnSpc>
              <a:spcBef>
                <a:spcPts val="201"/>
              </a:spcBef>
              <a:spcAft>
                <a:spcPts val="700"/>
              </a:spcAft>
              <a:buClr>
                <a:srgbClr val="232D37"/>
              </a:buClr>
              <a:buFont typeface="Arial"/>
              <a:buChar char="•"/>
            </a:pPr>
            <a:r>
              <a:rPr lang="en-US" sz="1800" b="1" u="none" strike="noStrike">
                <a:solidFill>
                  <a:srgbClr val="232D37"/>
                </a:solidFill>
                <a:effectLst/>
                <a:uFillTx/>
                <a:latin typeface="Aptos"/>
              </a:rPr>
              <a:t>7. Solve the Real Problem</a:t>
            </a:r>
            <a:endParaRPr lang="en-US" sz="1800" b="0" u="none" strike="noStrike">
              <a:solidFill>
                <a:schemeClr val="dk1"/>
              </a:solidFill>
              <a:effectLst/>
              <a:uFillTx/>
              <a:latin typeface="Calibri"/>
            </a:endParaRPr>
          </a:p>
          <a:p>
            <a:pPr marL="228600" indent="-228600" algn="l" defTabSz="914400">
              <a:lnSpc>
                <a:spcPct val="90000"/>
              </a:lnSpc>
              <a:spcBef>
                <a:spcPts val="1001"/>
              </a:spcBef>
              <a:spcAft>
                <a:spcPts val="1001"/>
              </a:spcAft>
              <a:buClr>
                <a:srgbClr val="232D37"/>
              </a:buClr>
              <a:buFont typeface="Arial"/>
              <a:buChar char="•"/>
            </a:pPr>
            <a:r>
              <a:rPr lang="en-US" sz="1600" b="0" u="none" strike="noStrike">
                <a:solidFill>
                  <a:srgbClr val="232D37"/>
                </a:solidFill>
                <a:effectLst/>
                <a:uFillTx/>
                <a:latin typeface="Aptos"/>
              </a:rPr>
              <a:t>Listen, ask thoughtful questions, and address the underlying need—not just the visible symptoms.</a:t>
            </a:r>
            <a:endParaRPr lang="en-US" sz="1600" b="0" u="none" strike="noStrike">
              <a:solidFill>
                <a:schemeClr val="dk1"/>
              </a:solidFill>
              <a:effectLst/>
              <a:uFillTx/>
              <a:latin typeface="Calibri"/>
            </a:endParaRPr>
          </a:p>
          <a:p>
            <a:pPr marL="228600" indent="-228600" algn="l" defTabSz="914400">
              <a:lnSpc>
                <a:spcPct val="90000"/>
              </a:lnSpc>
              <a:spcBef>
                <a:spcPts val="201"/>
              </a:spcBef>
              <a:spcAft>
                <a:spcPts val="700"/>
              </a:spcAft>
              <a:buClr>
                <a:srgbClr val="232D37"/>
              </a:buClr>
              <a:buFont typeface="Arial"/>
              <a:buChar char="•"/>
            </a:pPr>
            <a:r>
              <a:rPr lang="en-US" sz="1800" b="1" u="none" strike="noStrike">
                <a:solidFill>
                  <a:srgbClr val="232D37"/>
                </a:solidFill>
                <a:effectLst/>
                <a:uFillTx/>
                <a:latin typeface="Aptos"/>
              </a:rPr>
              <a:t>8. Communicate Simply</a:t>
            </a:r>
            <a:endParaRPr lang="en-US" sz="1800" b="0" u="none" strike="noStrike">
              <a:solidFill>
                <a:schemeClr val="dk1"/>
              </a:solidFill>
              <a:effectLst/>
              <a:uFillTx/>
              <a:latin typeface="Calibri"/>
            </a:endParaRPr>
          </a:p>
          <a:p>
            <a:pPr marL="228600" indent="-228600" algn="l" defTabSz="914400">
              <a:lnSpc>
                <a:spcPct val="90000"/>
              </a:lnSpc>
              <a:spcBef>
                <a:spcPts val="1001"/>
              </a:spcBef>
              <a:spcAft>
                <a:spcPts val="1001"/>
              </a:spcAft>
              <a:buClr>
                <a:srgbClr val="232D37"/>
              </a:buClr>
              <a:buFont typeface="Arial"/>
              <a:buChar char="•"/>
            </a:pPr>
            <a:r>
              <a:rPr lang="en-US" sz="1600" b="0" u="none" strike="noStrike">
                <a:solidFill>
                  <a:srgbClr val="232D37"/>
                </a:solidFill>
                <a:effectLst/>
                <a:uFillTx/>
                <a:latin typeface="Aptos"/>
              </a:rPr>
              <a:t>Translate complex ideas into language decision-makers understand. Communication turns expertise into influence.</a:t>
            </a:r>
            <a:endParaRPr lang="en-US" sz="1600" b="0" u="none" strike="noStrike">
              <a:solidFill>
                <a:schemeClr val="dk1"/>
              </a:solidFill>
              <a:effectLst/>
              <a:uFillTx/>
              <a:latin typeface="Calibri"/>
            </a:endParaRPr>
          </a:p>
        </p:txBody>
      </p:sp>
      <p:pic>
        <p:nvPicPr>
          <p:cNvPr id="124" name="Picture 1"/>
          <p:cNvPicPr/>
          <p:nvPr/>
        </p:nvPicPr>
        <p:blipFill>
          <a:blip r:embed="rId2"/>
          <a:stretch/>
        </p:blipFill>
        <p:spPr>
          <a:xfrm>
            <a:off x="9246240" y="17640"/>
            <a:ext cx="2942640" cy="694440"/>
          </a:xfrm>
          <a:prstGeom prst="rect">
            <a:avLst/>
          </a:prstGeom>
          <a:noFill/>
          <a:ln w="0">
            <a:noFill/>
          </a:ln>
        </p:spPr>
      </p:pic>
      <p:sp>
        <p:nvSpPr>
          <p:cNvPr id="2" name="PlaceHolder 2">
            <a:extLst>
              <a:ext uri="{FF2B5EF4-FFF2-40B4-BE49-F238E27FC236}">
                <a16:creationId xmlns:a16="http://schemas.microsoft.com/office/drawing/2014/main" id="{1BC054A5-B55E-6B89-B3B6-2C232AF86686}"/>
              </a:ext>
            </a:extLst>
          </p:cNvPr>
          <p:cNvSpPr txBox="1">
            <a:spLocks/>
          </p:cNvSpPr>
          <p:nvPr/>
        </p:nvSpPr>
        <p:spPr>
          <a:xfrm>
            <a:off x="1090507" y="17640"/>
            <a:ext cx="10514880" cy="1067975"/>
          </a:xfrm>
          <a:prstGeom prst="rect">
            <a:avLst/>
          </a:prstGeom>
          <a:noFill/>
          <a:ln w="0">
            <a:noFill/>
          </a:ln>
        </p:spPr>
        <p:txBody>
          <a:bodyPr vert="horz" lIns="91440" tIns="45720" rIns="91440" bIns="45720" rtlCol="0" anchor="ctr">
            <a:noAutofit/>
          </a:bodyPr>
          <a:lstStyle>
            <a:lvl1pPr indent="0" algn="l" defTabSz="914400" rtl="0" eaLnBrk="1" latinLnBrk="0" hangingPunct="1">
              <a:lnSpc>
                <a:spcPct val="90000"/>
              </a:lnSpc>
              <a:spcBef>
                <a:spcPct val="0"/>
              </a:spcBef>
              <a:buNone/>
              <a:tabLst>
                <a:tab pos="0" algn="l"/>
              </a:tabLst>
              <a:defRPr lang="en-US" sz="4400" b="0" u="none" strike="noStrike" kern="1200">
                <a:solidFill>
                  <a:schemeClr val="dk1"/>
                </a:solidFill>
                <a:effectLst/>
                <a:uFillTx/>
                <a:latin typeface="Calibri Light"/>
                <a:ea typeface="+mj-ea"/>
                <a:cs typeface="+mj-cs"/>
              </a:defRPr>
            </a:lvl1pPr>
          </a:lstStyle>
          <a:p>
            <a:r>
              <a:rPr lang="en-US" sz="2000" b="1" dirty="0">
                <a:latin typeface="Aptos Display"/>
              </a:rPr>
              <a:t>Reza Tehrani  PhD, PMP</a:t>
            </a:r>
            <a:endParaRPr lang="en-US" sz="2000" dirty="0"/>
          </a:p>
        </p:txBody>
      </p:sp>
      <p:pic>
        <p:nvPicPr>
          <p:cNvPr id="4" name="Picture 3">
            <a:extLst>
              <a:ext uri="{FF2B5EF4-FFF2-40B4-BE49-F238E27FC236}">
                <a16:creationId xmlns:a16="http://schemas.microsoft.com/office/drawing/2014/main" id="{ECD0878C-14EF-EEF3-EF14-6378EF889C6D}"/>
              </a:ext>
            </a:extLst>
          </p:cNvPr>
          <p:cNvPicPr>
            <a:picLocks noChangeAspect="1"/>
          </p:cNvPicPr>
          <p:nvPr/>
        </p:nvPicPr>
        <p:blipFill>
          <a:blip r:embed="rId3"/>
          <a:stretch>
            <a:fillRect/>
          </a:stretch>
        </p:blipFill>
        <p:spPr>
          <a:xfrm>
            <a:off x="-35826" y="-58803"/>
            <a:ext cx="1126333" cy="1121393"/>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7953E-CCA4-7B67-7CD1-02FE9295C6E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46B7DAD-8935-767F-3D07-B203041418BD}"/>
              </a:ext>
            </a:extLst>
          </p:cNvPr>
          <p:cNvPicPr>
            <a:picLocks noChangeAspect="1"/>
          </p:cNvPicPr>
          <p:nvPr/>
        </p:nvPicPr>
        <p:blipFill>
          <a:blip r:embed="rId3"/>
          <a:stretch>
            <a:fillRect/>
          </a:stretch>
        </p:blipFill>
        <p:spPr>
          <a:xfrm>
            <a:off x="9245727" y="53658"/>
            <a:ext cx="2943225" cy="695325"/>
          </a:xfrm>
          <a:prstGeom prst="rect">
            <a:avLst/>
          </a:prstGeom>
        </p:spPr>
      </p:pic>
      <p:sp>
        <p:nvSpPr>
          <p:cNvPr id="15" name="Content Placeholder 14">
            <a:extLst>
              <a:ext uri="{FF2B5EF4-FFF2-40B4-BE49-F238E27FC236}">
                <a16:creationId xmlns:a16="http://schemas.microsoft.com/office/drawing/2014/main" id="{51C25AF1-5717-8BEC-4E14-AF52D499B4F6}"/>
              </a:ext>
            </a:extLst>
          </p:cNvPr>
          <p:cNvSpPr>
            <a:spLocks noGrp="1"/>
          </p:cNvSpPr>
          <p:nvPr>
            <p:ph sz="half" idx="2"/>
          </p:nvPr>
        </p:nvSpPr>
        <p:spPr>
          <a:xfrm>
            <a:off x="1554480" y="2039448"/>
            <a:ext cx="3017520" cy="502920"/>
          </a:xfrm>
        </p:spPr>
        <p:txBody>
          <a:bodyPr wrap="square" lIns="0" tIns="0" rIns="0" bIns="0"/>
          <a:lstStyle/>
          <a:p>
            <a:pPr marL="0" indent="0">
              <a:lnSpc>
                <a:spcPct val="108000"/>
              </a:lnSpc>
              <a:spcBef>
                <a:spcPts val="0"/>
              </a:spcBef>
              <a:spcAft>
                <a:spcPts val="0"/>
              </a:spcAft>
              <a:buNone/>
            </a:pPr>
            <a:r>
              <a:rPr lang="en-US" sz="2500" b="1" dirty="0">
                <a:solidFill>
                  <a:srgbClr val="242424"/>
                </a:solidFill>
                <a:latin typeface="Calibri"/>
              </a:rPr>
              <a:t>Keep learning</a:t>
            </a:r>
          </a:p>
        </p:txBody>
      </p:sp>
      <p:sp>
        <p:nvSpPr>
          <p:cNvPr id="19" name="Title 18">
            <a:extLst>
              <a:ext uri="{FF2B5EF4-FFF2-40B4-BE49-F238E27FC236}">
                <a16:creationId xmlns:a16="http://schemas.microsoft.com/office/drawing/2014/main" id="{9F7888D4-467A-D09C-2ED2-B231BBD93939}"/>
              </a:ext>
            </a:extLst>
          </p:cNvPr>
          <p:cNvSpPr>
            <a:spLocks noGrp="1"/>
          </p:cNvSpPr>
          <p:nvPr>
            <p:ph type="title"/>
          </p:nvPr>
        </p:nvSpPr>
        <p:spPr>
          <a:xfrm>
            <a:off x="469282" y="1332906"/>
            <a:ext cx="8138160" cy="594360"/>
          </a:xfrm>
        </p:spPr>
        <p:txBody>
          <a:bodyPr wrap="square" lIns="0" tIns="0" rIns="0" bIns="0">
            <a:noAutofit/>
          </a:bodyPr>
          <a:lstStyle/>
          <a:p>
            <a:pPr marL="0" indent="0">
              <a:lnSpc>
                <a:spcPct val="108000"/>
              </a:lnSpc>
              <a:spcBef>
                <a:spcPts val="0"/>
              </a:spcBef>
              <a:spcAft>
                <a:spcPts val="0"/>
              </a:spcAft>
              <a:buNone/>
            </a:pPr>
            <a:r>
              <a:rPr lang="en-US" sz="3200" b="1" dirty="0">
                <a:solidFill>
                  <a:srgbClr val="242424"/>
                </a:solidFill>
                <a:latin typeface="+mn-lt"/>
              </a:rPr>
              <a:t>Career advice</a:t>
            </a:r>
          </a:p>
        </p:txBody>
      </p:sp>
      <p:sp>
        <p:nvSpPr>
          <p:cNvPr id="20" name="TextBox 19"/>
          <p:cNvSpPr txBox="1"/>
          <p:nvPr/>
        </p:nvSpPr>
        <p:spPr>
          <a:xfrm>
            <a:off x="749808" y="2039448"/>
            <a:ext cx="576072"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500" b="0" i="0" u="none" strike="noStrike" kern="1200" cap="none" spc="0" normalizeH="0" baseline="0" noProof="0">
                <a:ln>
                  <a:noFill/>
                </a:ln>
                <a:solidFill>
                  <a:srgbClr val="777777"/>
                </a:solidFill>
                <a:effectLst/>
                <a:uLnTx/>
                <a:uFillTx/>
                <a:latin typeface="Calibri"/>
                <a:ea typeface="+mn-ea"/>
                <a:cs typeface="+mn-cs"/>
              </a:rPr>
              <a:t>01</a:t>
            </a:r>
          </a:p>
        </p:txBody>
      </p:sp>
      <p:sp>
        <p:nvSpPr>
          <p:cNvPr id="21" name="TextBox 20"/>
          <p:cNvSpPr txBox="1"/>
          <p:nvPr/>
        </p:nvSpPr>
        <p:spPr>
          <a:xfrm>
            <a:off x="4736592" y="2071452"/>
            <a:ext cx="6629400" cy="640080"/>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300" b="0" i="0" u="none" strike="noStrike" kern="1200" cap="none" spc="0" normalizeH="0" baseline="0" noProof="0">
                <a:ln>
                  <a:noFill/>
                </a:ln>
                <a:solidFill>
                  <a:srgbClr val="242424"/>
                </a:solidFill>
                <a:effectLst/>
                <a:uLnTx/>
                <a:uFillTx/>
                <a:latin typeface="Calibri"/>
                <a:ea typeface="+mn-ea"/>
                <a:cs typeface="+mn-cs"/>
              </a:rPr>
              <a:t>Stay open-minded and keep learning new things</a:t>
            </a:r>
          </a:p>
        </p:txBody>
      </p:sp>
      <p:sp>
        <p:nvSpPr>
          <p:cNvPr id="22" name="TextBox 21"/>
          <p:cNvSpPr txBox="1"/>
          <p:nvPr/>
        </p:nvSpPr>
        <p:spPr>
          <a:xfrm>
            <a:off x="749808" y="2716104"/>
            <a:ext cx="576072"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500" b="0" i="0" u="none" strike="noStrike" kern="1200" cap="none" spc="0" normalizeH="0" baseline="0" noProof="0">
                <a:ln>
                  <a:noFill/>
                </a:ln>
                <a:solidFill>
                  <a:srgbClr val="777777"/>
                </a:solidFill>
                <a:effectLst/>
                <a:uLnTx/>
                <a:uFillTx/>
                <a:latin typeface="Calibri"/>
                <a:ea typeface="+mn-ea"/>
                <a:cs typeface="+mn-cs"/>
              </a:rPr>
              <a:t>02</a:t>
            </a:r>
          </a:p>
        </p:txBody>
      </p:sp>
      <p:sp>
        <p:nvSpPr>
          <p:cNvPr id="23" name="TextBox 22"/>
          <p:cNvSpPr txBox="1"/>
          <p:nvPr/>
        </p:nvSpPr>
        <p:spPr>
          <a:xfrm>
            <a:off x="1554480" y="2716104"/>
            <a:ext cx="3017520" cy="502920"/>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500" b="1" i="0" u="none" strike="noStrike" kern="1200" cap="none" spc="0" normalizeH="0" baseline="0" noProof="0">
                <a:ln>
                  <a:noFill/>
                </a:ln>
                <a:solidFill>
                  <a:srgbClr val="242424"/>
                </a:solidFill>
                <a:effectLst/>
                <a:uLnTx/>
                <a:uFillTx/>
                <a:latin typeface="Calibri"/>
                <a:ea typeface="+mn-ea"/>
                <a:cs typeface="+mn-cs"/>
              </a:rPr>
              <a:t>Stay curious</a:t>
            </a:r>
          </a:p>
        </p:txBody>
      </p:sp>
      <p:sp>
        <p:nvSpPr>
          <p:cNvPr id="24" name="TextBox 23"/>
          <p:cNvSpPr txBox="1"/>
          <p:nvPr/>
        </p:nvSpPr>
        <p:spPr>
          <a:xfrm>
            <a:off x="4736592" y="2748108"/>
            <a:ext cx="6629400" cy="364587"/>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300" b="0" i="0" u="none" strike="noStrike" kern="1200" cap="none" spc="0" normalizeH="0" baseline="0" noProof="0" dirty="0">
                <a:ln>
                  <a:noFill/>
                </a:ln>
                <a:solidFill>
                  <a:srgbClr val="242424"/>
                </a:solidFill>
                <a:effectLst/>
                <a:uLnTx/>
                <a:uFillTx/>
                <a:latin typeface="Calibri"/>
                <a:ea typeface="+mn-ea"/>
                <a:cs typeface="+mn-cs"/>
              </a:rPr>
              <a:t>Ask curious questions</a:t>
            </a:r>
            <a:r>
              <a:rPr kumimoji="0" lang="en-US" sz="2300" b="0" i="0" u="none" strike="noStrike" kern="1200" cap="none" spc="0" normalizeH="0" baseline="0" noProof="0" dirty="0">
                <a:ln>
                  <a:noFill/>
                </a:ln>
                <a:solidFill>
                  <a:srgbClr val="242424"/>
                </a:solidFill>
                <a:effectLst/>
                <a:uLnTx/>
                <a:uFillTx/>
                <a:latin typeface="Calibri"/>
                <a:ea typeface="+mn-ea"/>
                <a:cs typeface="+mn-cs"/>
              </a:rPr>
              <a:t>, take on stretch assignments</a:t>
            </a:r>
            <a:endParaRPr kumimoji="0" sz="2300" b="0" i="0" u="none" strike="noStrike" kern="1200" cap="none" spc="0" normalizeH="0" baseline="0" noProof="0" dirty="0">
              <a:ln>
                <a:noFill/>
              </a:ln>
              <a:solidFill>
                <a:srgbClr val="242424"/>
              </a:solidFill>
              <a:effectLst/>
              <a:uLnTx/>
              <a:uFillTx/>
              <a:latin typeface="Calibri"/>
              <a:ea typeface="+mn-ea"/>
              <a:cs typeface="+mn-cs"/>
            </a:endParaRPr>
          </a:p>
        </p:txBody>
      </p:sp>
      <p:sp>
        <p:nvSpPr>
          <p:cNvPr id="25" name="TextBox 24"/>
          <p:cNvSpPr txBox="1"/>
          <p:nvPr/>
        </p:nvSpPr>
        <p:spPr>
          <a:xfrm>
            <a:off x="749808" y="3392760"/>
            <a:ext cx="576072"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500" b="0" i="0" u="none" strike="noStrike" kern="1200" cap="none" spc="0" normalizeH="0" baseline="0" noProof="0">
                <a:ln>
                  <a:noFill/>
                </a:ln>
                <a:solidFill>
                  <a:srgbClr val="777777"/>
                </a:solidFill>
                <a:effectLst/>
                <a:uLnTx/>
                <a:uFillTx/>
                <a:latin typeface="Calibri"/>
                <a:ea typeface="+mn-ea"/>
                <a:cs typeface="+mn-cs"/>
              </a:rPr>
              <a:t>03</a:t>
            </a:r>
          </a:p>
        </p:txBody>
      </p:sp>
      <p:sp>
        <p:nvSpPr>
          <p:cNvPr id="26" name="TextBox 25"/>
          <p:cNvSpPr txBox="1"/>
          <p:nvPr/>
        </p:nvSpPr>
        <p:spPr>
          <a:xfrm>
            <a:off x="1554480" y="3392760"/>
            <a:ext cx="3017520" cy="502920"/>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500" b="1" i="0" u="none" strike="noStrike" kern="1200" cap="none" spc="0" normalizeH="0" baseline="0" noProof="0">
                <a:ln>
                  <a:noFill/>
                </a:ln>
                <a:solidFill>
                  <a:srgbClr val="242424"/>
                </a:solidFill>
                <a:effectLst/>
                <a:uLnTx/>
                <a:uFillTx/>
                <a:latin typeface="Calibri"/>
                <a:ea typeface="+mn-ea"/>
                <a:cs typeface="+mn-cs"/>
              </a:rPr>
              <a:t>Do what you love</a:t>
            </a:r>
          </a:p>
        </p:txBody>
      </p:sp>
      <p:sp>
        <p:nvSpPr>
          <p:cNvPr id="27" name="TextBox 26"/>
          <p:cNvSpPr txBox="1"/>
          <p:nvPr/>
        </p:nvSpPr>
        <p:spPr>
          <a:xfrm>
            <a:off x="4736592" y="3424764"/>
            <a:ext cx="6629400" cy="364587"/>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300" b="0" i="0" u="none" strike="noStrike" kern="1200" cap="none" spc="0" normalizeH="0" baseline="0" noProof="0" dirty="0">
                <a:ln>
                  <a:noFill/>
                </a:ln>
                <a:solidFill>
                  <a:srgbClr val="242424"/>
                </a:solidFill>
                <a:effectLst/>
                <a:uLnTx/>
                <a:uFillTx/>
                <a:latin typeface="Calibri"/>
                <a:ea typeface="+mn-ea"/>
                <a:cs typeface="+mn-cs"/>
              </a:rPr>
              <a:t>It won’t feel like a job</a:t>
            </a:r>
            <a:r>
              <a:rPr kumimoji="0" lang="en-US" sz="2300" b="0" i="0" u="none" strike="noStrike" kern="1200" cap="none" spc="0" normalizeH="0" baseline="0" noProof="0" dirty="0">
                <a:ln>
                  <a:noFill/>
                </a:ln>
                <a:solidFill>
                  <a:srgbClr val="242424"/>
                </a:solidFill>
                <a:effectLst/>
                <a:uLnTx/>
                <a:uFillTx/>
                <a:latin typeface="Calibri"/>
                <a:ea typeface="+mn-ea"/>
                <a:cs typeface="+mn-cs"/>
              </a:rPr>
              <a:t>, follow your passion</a:t>
            </a:r>
            <a:endParaRPr kumimoji="0" sz="2300" b="0" i="0" u="none" strike="noStrike" kern="1200" cap="none" spc="0" normalizeH="0" baseline="0" noProof="0" dirty="0">
              <a:ln>
                <a:noFill/>
              </a:ln>
              <a:solidFill>
                <a:srgbClr val="242424"/>
              </a:solidFill>
              <a:effectLst/>
              <a:uLnTx/>
              <a:uFillTx/>
              <a:latin typeface="Calibri"/>
              <a:ea typeface="+mn-ea"/>
              <a:cs typeface="+mn-cs"/>
            </a:endParaRPr>
          </a:p>
        </p:txBody>
      </p:sp>
      <p:sp>
        <p:nvSpPr>
          <p:cNvPr id="28" name="TextBox 27"/>
          <p:cNvSpPr txBox="1"/>
          <p:nvPr/>
        </p:nvSpPr>
        <p:spPr>
          <a:xfrm>
            <a:off x="749808" y="4069416"/>
            <a:ext cx="576072"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500" b="0" i="0" u="none" strike="noStrike" kern="1200" cap="none" spc="0" normalizeH="0" baseline="0" noProof="0">
                <a:ln>
                  <a:noFill/>
                </a:ln>
                <a:solidFill>
                  <a:srgbClr val="777777"/>
                </a:solidFill>
                <a:effectLst/>
                <a:uLnTx/>
                <a:uFillTx/>
                <a:latin typeface="Calibri"/>
                <a:ea typeface="+mn-ea"/>
                <a:cs typeface="+mn-cs"/>
              </a:rPr>
              <a:t>04</a:t>
            </a:r>
          </a:p>
        </p:txBody>
      </p:sp>
      <p:sp>
        <p:nvSpPr>
          <p:cNvPr id="29" name="TextBox 28"/>
          <p:cNvSpPr txBox="1"/>
          <p:nvPr/>
        </p:nvSpPr>
        <p:spPr>
          <a:xfrm>
            <a:off x="1554480" y="4069416"/>
            <a:ext cx="3017520" cy="502920"/>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500" b="1" i="0" u="none" strike="noStrike" kern="1200" cap="none" spc="0" normalizeH="0" baseline="0" noProof="0">
                <a:ln>
                  <a:noFill/>
                </a:ln>
                <a:solidFill>
                  <a:srgbClr val="242424"/>
                </a:solidFill>
                <a:effectLst/>
                <a:uLnTx/>
                <a:uFillTx/>
                <a:latin typeface="Calibri"/>
                <a:ea typeface="+mn-ea"/>
                <a:cs typeface="+mn-cs"/>
              </a:rPr>
              <a:t>Embrace change</a:t>
            </a:r>
          </a:p>
        </p:txBody>
      </p:sp>
      <p:sp>
        <p:nvSpPr>
          <p:cNvPr id="30" name="TextBox 29"/>
          <p:cNvSpPr txBox="1"/>
          <p:nvPr/>
        </p:nvSpPr>
        <p:spPr>
          <a:xfrm>
            <a:off x="4736592" y="4101420"/>
            <a:ext cx="6629400" cy="640080"/>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300" b="0" i="0" u="none" strike="noStrike" kern="1200" cap="none" spc="0" normalizeH="0" baseline="0" noProof="0" dirty="0">
                <a:ln>
                  <a:noFill/>
                </a:ln>
                <a:solidFill>
                  <a:srgbClr val="242424"/>
                </a:solidFill>
                <a:effectLst/>
                <a:uLnTx/>
                <a:uFillTx/>
                <a:latin typeface="Calibri"/>
                <a:ea typeface="+mn-ea"/>
                <a:cs typeface="+mn-cs"/>
              </a:rPr>
              <a:t>Don’t be afraid of change, and stay flexible</a:t>
            </a:r>
          </a:p>
        </p:txBody>
      </p:sp>
      <p:sp>
        <p:nvSpPr>
          <p:cNvPr id="31" name="TextBox 30"/>
          <p:cNvSpPr txBox="1"/>
          <p:nvPr/>
        </p:nvSpPr>
        <p:spPr>
          <a:xfrm>
            <a:off x="749808" y="4746072"/>
            <a:ext cx="576072"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500" b="0" i="0" u="none" strike="noStrike" kern="1200" cap="none" spc="0" normalizeH="0" baseline="0" noProof="0">
                <a:ln>
                  <a:noFill/>
                </a:ln>
                <a:solidFill>
                  <a:srgbClr val="777777"/>
                </a:solidFill>
                <a:effectLst/>
                <a:uLnTx/>
                <a:uFillTx/>
                <a:latin typeface="Calibri"/>
                <a:ea typeface="+mn-ea"/>
                <a:cs typeface="+mn-cs"/>
              </a:rPr>
              <a:t>05</a:t>
            </a:r>
          </a:p>
        </p:txBody>
      </p:sp>
      <p:sp>
        <p:nvSpPr>
          <p:cNvPr id="32" name="TextBox 31"/>
          <p:cNvSpPr txBox="1"/>
          <p:nvPr/>
        </p:nvSpPr>
        <p:spPr>
          <a:xfrm>
            <a:off x="1554480" y="4746072"/>
            <a:ext cx="3017520" cy="502920"/>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500" b="1" i="0" u="none" strike="noStrike" kern="1200" cap="none" spc="0" normalizeH="0" baseline="0" noProof="0">
                <a:ln>
                  <a:noFill/>
                </a:ln>
                <a:solidFill>
                  <a:srgbClr val="242424"/>
                </a:solidFill>
                <a:effectLst/>
                <a:uLnTx/>
                <a:uFillTx/>
                <a:latin typeface="Calibri"/>
                <a:ea typeface="+mn-ea"/>
                <a:cs typeface="+mn-cs"/>
              </a:rPr>
              <a:t>Network</a:t>
            </a:r>
          </a:p>
        </p:txBody>
      </p:sp>
      <p:sp>
        <p:nvSpPr>
          <p:cNvPr id="3" name="TextBox 2">
            <a:extLst>
              <a:ext uri="{FF2B5EF4-FFF2-40B4-BE49-F238E27FC236}">
                <a16:creationId xmlns:a16="http://schemas.microsoft.com/office/drawing/2014/main" id="{D30EDA9E-5254-8558-4185-3495BB3B2772}"/>
              </a:ext>
            </a:extLst>
          </p:cNvPr>
          <p:cNvSpPr txBox="1"/>
          <p:nvPr/>
        </p:nvSpPr>
        <p:spPr>
          <a:xfrm>
            <a:off x="4736592" y="4778076"/>
            <a:ext cx="6629400" cy="746871"/>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lang="en-US" sz="2300" b="0" i="0" u="none" strike="noStrike" kern="1200" cap="none" spc="0" normalizeH="0" baseline="0" noProof="0" dirty="0">
                <a:ln>
                  <a:noFill/>
                </a:ln>
                <a:solidFill>
                  <a:srgbClr val="242424"/>
                </a:solidFill>
                <a:effectLst/>
                <a:uLnTx/>
                <a:uFillTx/>
                <a:latin typeface="Calibri"/>
                <a:ea typeface="+mn-ea"/>
                <a:cs typeface="+mn-cs"/>
              </a:rPr>
              <a:t>Ask others about their career path, learn what they do and how they got there</a:t>
            </a:r>
            <a:endParaRPr kumimoji="0" sz="2300" b="0" i="0" u="none" strike="noStrike" kern="1200" cap="none" spc="0" normalizeH="0" baseline="0" noProof="0" dirty="0">
              <a:ln>
                <a:noFill/>
              </a:ln>
              <a:solidFill>
                <a:srgbClr val="242424"/>
              </a:solidFill>
              <a:effectLst/>
              <a:uLnTx/>
              <a:uFillTx/>
              <a:latin typeface="Calibri"/>
              <a:ea typeface="+mn-ea"/>
              <a:cs typeface="+mn-cs"/>
            </a:endParaRPr>
          </a:p>
        </p:txBody>
      </p:sp>
      <p:sp>
        <p:nvSpPr>
          <p:cNvPr id="33" name="One-pager 33"/>
          <p:cNvSpPr txBox="1"/>
          <p:nvPr/>
        </p:nvSpPr>
        <p:spPr>
          <a:xfrm>
            <a:off x="749808" y="5642184"/>
            <a:ext cx="576072"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500" b="0" i="0" u="none" strike="noStrike" kern="1200" cap="none" spc="0" normalizeH="0" baseline="0" noProof="0">
                <a:ln>
                  <a:noFill/>
                </a:ln>
                <a:solidFill>
                  <a:srgbClr val="777777"/>
                </a:solidFill>
                <a:effectLst/>
                <a:uLnTx/>
                <a:uFillTx/>
                <a:latin typeface="Calibri"/>
                <a:ea typeface="+mn-ea"/>
                <a:cs typeface="+mn-cs"/>
              </a:rPr>
              <a:t>06</a:t>
            </a:r>
          </a:p>
        </p:txBody>
      </p:sp>
      <p:sp>
        <p:nvSpPr>
          <p:cNvPr id="34" name="One-pager 34"/>
          <p:cNvSpPr txBox="1"/>
          <p:nvPr/>
        </p:nvSpPr>
        <p:spPr>
          <a:xfrm>
            <a:off x="1554480" y="5642184"/>
            <a:ext cx="3017520" cy="777240"/>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500" b="1" i="0" u="none" strike="noStrike" kern="1200" cap="none" spc="0" normalizeH="0" baseline="0" noProof="0">
                <a:ln>
                  <a:noFill/>
                </a:ln>
                <a:solidFill>
                  <a:srgbClr val="242424"/>
                </a:solidFill>
                <a:effectLst/>
                <a:uLnTx/>
                <a:uFillTx/>
                <a:latin typeface="Calibri"/>
                <a:ea typeface="+mn-ea"/>
                <a:cs typeface="+mn-cs"/>
              </a:rPr>
              <a:t>Create a One-Pager</a:t>
            </a:r>
          </a:p>
        </p:txBody>
      </p:sp>
      <p:sp>
        <p:nvSpPr>
          <p:cNvPr id="35" name="One-pager 35"/>
          <p:cNvSpPr txBox="1"/>
          <p:nvPr/>
        </p:nvSpPr>
        <p:spPr>
          <a:xfrm>
            <a:off x="4736592" y="5674188"/>
            <a:ext cx="6629400" cy="1024128"/>
          </a:xfrm>
          <a:prstGeom prst="rect">
            <a:avLst/>
          </a:prstGeom>
          <a:noFill/>
        </p:spPr>
        <p:txBody>
          <a:bodyPr wrap="square" lIns="0" tIns="0" rIns="0" bIns="0"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300" b="0" i="0" u="none" strike="noStrike" kern="1200" cap="none" spc="0" normalizeH="0" baseline="0" noProof="0">
                <a:ln>
                  <a:noFill/>
                </a:ln>
                <a:solidFill>
                  <a:srgbClr val="242424"/>
                </a:solidFill>
                <a:effectLst/>
                <a:uLnTx/>
                <a:uFillTx/>
                <a:latin typeface="Calibri"/>
                <a:ea typeface="+mn-ea"/>
                <a:cs typeface="+mn-cs"/>
              </a:rPr>
              <a:t>Share your story with others, highlighting your key strengths, achievements, skills and what you’re looking for.</a:t>
            </a:r>
          </a:p>
        </p:txBody>
      </p:sp>
      <p:sp>
        <p:nvSpPr>
          <p:cNvPr id="2" name="Title 18">
            <a:extLst>
              <a:ext uri="{FF2B5EF4-FFF2-40B4-BE49-F238E27FC236}">
                <a16:creationId xmlns:a16="http://schemas.microsoft.com/office/drawing/2014/main" id="{D64A06AF-3CF4-6791-2495-DA6FC74B7D87}"/>
              </a:ext>
            </a:extLst>
          </p:cNvPr>
          <p:cNvSpPr txBox="1">
            <a:spLocks/>
          </p:cNvSpPr>
          <p:nvPr/>
        </p:nvSpPr>
        <p:spPr>
          <a:xfrm>
            <a:off x="1037844" y="164592"/>
            <a:ext cx="8138160" cy="594360"/>
          </a:xfrm>
          <a:prstGeom prst="rect">
            <a:avLst/>
          </a:prstGeom>
        </p:spPr>
        <p:txBody>
          <a:bodyPr vert="horz" wrap="square" lIns="0" tIns="0" rIns="0" bIns="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8000"/>
              </a:lnSpc>
              <a:spcBef>
                <a:spcPts val="0"/>
              </a:spcBef>
            </a:pPr>
            <a:r>
              <a:rPr lang="en-US" sz="2400" b="1" dirty="0">
                <a:latin typeface="+mn-lt"/>
              </a:rPr>
              <a:t>Kate Truncale, MS, PMP</a:t>
            </a:r>
          </a:p>
        </p:txBody>
      </p:sp>
      <p:pic>
        <p:nvPicPr>
          <p:cNvPr id="6" name="Picture 5">
            <a:extLst>
              <a:ext uri="{FF2B5EF4-FFF2-40B4-BE49-F238E27FC236}">
                <a16:creationId xmlns:a16="http://schemas.microsoft.com/office/drawing/2014/main" id="{2DA321D3-6D29-59A6-B902-8A9C147268D7}"/>
              </a:ext>
            </a:extLst>
          </p:cNvPr>
          <p:cNvPicPr>
            <a:picLocks noChangeAspect="1"/>
          </p:cNvPicPr>
          <p:nvPr/>
        </p:nvPicPr>
        <p:blipFill>
          <a:blip r:embed="rId4"/>
          <a:stretch>
            <a:fillRect/>
          </a:stretch>
        </p:blipFill>
        <p:spPr>
          <a:xfrm>
            <a:off x="0" y="-10011"/>
            <a:ext cx="938565" cy="942699"/>
          </a:xfrm>
          <a:prstGeom prst="rect">
            <a:avLst/>
          </a:prstGeom>
        </p:spPr>
      </p:pic>
    </p:spTree>
    <p:extLst>
      <p:ext uri="{BB962C8B-B14F-4D97-AF65-F5344CB8AC3E}">
        <p14:creationId xmlns:p14="http://schemas.microsoft.com/office/powerpoint/2010/main" val="34600311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9337BC-A3C7-8208-9766-56E398EC6BD6}"/>
            </a:ext>
          </a:extLst>
        </p:cNvPr>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53">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6" name="Rectangle 55">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Oval 57">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0E24FA4D-ECD1-47BF-D789-3DE49BA857B1}"/>
              </a:ext>
            </a:extLst>
          </p:cNvPr>
          <p:cNvSpPr>
            <a:spLocks noGrp="1"/>
          </p:cNvSpPr>
          <p:nvPr>
            <p:ph type="title"/>
          </p:nvPr>
        </p:nvSpPr>
        <p:spPr>
          <a:xfrm>
            <a:off x="3435540" y="2598357"/>
            <a:ext cx="5561938" cy="1232551"/>
          </a:xfrm>
        </p:spPr>
        <p:txBody>
          <a:bodyPr vert="horz" lIns="91440" tIns="45720" rIns="91440" bIns="45720" rtlCol="0" anchor="b">
            <a:normAutofit/>
          </a:bodyPr>
          <a:lstStyle/>
          <a:p>
            <a:pPr algn="ctr"/>
            <a:r>
              <a:rPr lang="en-US" sz="6000" b="1" dirty="0">
                <a:latin typeface="Aptos Display"/>
              </a:rPr>
              <a:t>Thank you!</a:t>
            </a:r>
            <a:endParaRPr lang="en-US" b="1" dirty="0">
              <a:latin typeface="Aptos Display"/>
            </a:endParaRPr>
          </a:p>
        </p:txBody>
      </p:sp>
      <p:sp>
        <p:nvSpPr>
          <p:cNvPr id="25" name="Rectangle 2">
            <a:extLst>
              <a:ext uri="{FF2B5EF4-FFF2-40B4-BE49-F238E27FC236}">
                <a16:creationId xmlns:a16="http://schemas.microsoft.com/office/drawing/2014/main" id="{5D6E2833-B9F5-809B-A857-3C075F5681E7}"/>
              </a:ext>
            </a:extLst>
          </p:cNvPr>
          <p:cNvSpPr txBox="1">
            <a:spLocks noChangeArrowheads="1"/>
          </p:cNvSpPr>
          <p:nvPr/>
        </p:nvSpPr>
        <p:spPr bwMode="auto">
          <a:xfrm>
            <a:off x="3315031" y="4076802"/>
            <a:ext cx="5561938" cy="153458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600"/>
              </a:spcAft>
              <a:buNone/>
            </a:pPr>
            <a:r>
              <a:rPr lang="en-US" altLang="en-US" sz="2400" kern="1200" dirty="0">
                <a:solidFill>
                  <a:schemeClr val="tx1"/>
                </a:solidFill>
                <a:latin typeface="Aptos Display"/>
              </a:rPr>
              <a:t>Questions?</a:t>
            </a:r>
            <a:endParaRPr lang="en-US" sz="2400" kern="1200" dirty="0">
              <a:solidFill>
                <a:schemeClr val="tx1"/>
              </a:solidFill>
              <a:latin typeface="Aptos Display"/>
            </a:endParaRPr>
          </a:p>
        </p:txBody>
      </p:sp>
      <p:sp>
        <p:nvSpPr>
          <p:cNvPr id="60" name="Arc 59">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2" name="Oval 61">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00310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BE1BFF63-BC19-498A-96B6-231D9F701CA6}" vid="{136A3557-08A3-4524-9328-518243095DA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B1D4F5D90C6284693710171DAFD8755" ma:contentTypeVersion="4" ma:contentTypeDescription="Create a new document." ma:contentTypeScope="" ma:versionID="5cb821604c3b12be80ae60d740303308">
  <xsd:schema xmlns:xsd="http://www.w3.org/2001/XMLSchema" xmlns:xs="http://www.w3.org/2001/XMLSchema" xmlns:p="http://schemas.microsoft.com/office/2006/metadata/properties" xmlns:ns2="d10fcc93-4dfa-4003-9805-f28e740c4ea1" targetNamespace="http://schemas.microsoft.com/office/2006/metadata/properties" ma:root="true" ma:fieldsID="1fc99db0d396d6f2f574ef22567372dd" ns2:_="">
    <xsd:import namespace="d10fcc93-4dfa-4003-9805-f28e740c4ea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0fcc93-4dfa-4003-9805-f28e740c4e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695D33-4055-4577-876F-490B6C61F2C2}">
  <ds:schemaRefs>
    <ds:schemaRef ds:uri="http://schemas.microsoft.com/sharepoint/v3/contenttype/forms"/>
  </ds:schemaRefs>
</ds:datastoreItem>
</file>

<file path=customXml/itemProps2.xml><?xml version="1.0" encoding="utf-8"?>
<ds:datastoreItem xmlns:ds="http://schemas.openxmlformats.org/officeDocument/2006/customXml" ds:itemID="{E1B6C32C-89CB-47AA-A2D2-9BA8B2162904}">
  <ds:schemaRefs>
    <ds:schemaRef ds:uri="36bd0ad9-1110-4ed3-8e55-5355f0ed8a3e"/>
    <ds:schemaRef ds:uri="d47a0104-95c1-42e4-a7d7-aa2be1e9e46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40C62A5-9B92-46C3-9F10-339D7563DC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10fcc93-4dfa-4003-9805-f28e740c4e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ca48ea3-8c75-4d36-b64f-70604b11fd22}" enabled="1" method="Standard" siteId="{3ac94b33-9135-4821-9502-eafda6592a35}" removed="0"/>
</clbl:labelList>
</file>

<file path=docProps/app.xml><?xml version="1.0" encoding="utf-8"?>
<Properties xmlns="http://schemas.openxmlformats.org/officeDocument/2006/extended-properties" xmlns:vt="http://schemas.openxmlformats.org/officeDocument/2006/docPropsVTypes">
  <Template/>
  <TotalTime>5349</TotalTime>
  <Words>3840</Words>
  <Application>Microsoft Office PowerPoint</Application>
  <PresentationFormat>Widescreen</PresentationFormat>
  <Paragraphs>586</Paragraphs>
  <Slides>24</Slides>
  <Notes>15</Notes>
  <HiddenSlides>0</HiddenSlides>
  <MMClips>0</MMClips>
  <ScaleCrop>false</ScaleCrop>
  <HeadingPairs>
    <vt:vector size="8" baseType="variant">
      <vt:variant>
        <vt:lpstr>Fonts Used</vt:lpstr>
      </vt:variant>
      <vt:variant>
        <vt:i4>13</vt:i4>
      </vt:variant>
      <vt:variant>
        <vt:lpstr>Theme</vt:lpstr>
      </vt:variant>
      <vt:variant>
        <vt:i4>2</vt:i4>
      </vt:variant>
      <vt:variant>
        <vt:lpstr>Embedded OLE Servers</vt:lpstr>
      </vt:variant>
      <vt:variant>
        <vt:i4>1</vt:i4>
      </vt:variant>
      <vt:variant>
        <vt:lpstr>Slide Titles</vt:lpstr>
      </vt:variant>
      <vt:variant>
        <vt:i4>24</vt:i4>
      </vt:variant>
    </vt:vector>
  </HeadingPairs>
  <TitlesOfParts>
    <vt:vector size="40" baseType="lpstr">
      <vt:lpstr>Amasis MT Pro</vt:lpstr>
      <vt:lpstr>Aptos</vt:lpstr>
      <vt:lpstr>Aptos Display</vt:lpstr>
      <vt:lpstr>Arial</vt:lpstr>
      <vt:lpstr>Arial,Sans-Serif</vt:lpstr>
      <vt:lpstr>Calibri</vt:lpstr>
      <vt:lpstr>Calibri Light</vt:lpstr>
      <vt:lpstr>Garamond</vt:lpstr>
      <vt:lpstr>Segoe UI</vt:lpstr>
      <vt:lpstr>Source Sans Pro</vt:lpstr>
      <vt:lpstr>Times New Roman</vt:lpstr>
      <vt:lpstr>Wallace Serif</vt:lpstr>
      <vt:lpstr>Wingdings</vt:lpstr>
      <vt:lpstr>Theme1</vt:lpstr>
      <vt:lpstr>Office Theme</vt:lpstr>
      <vt:lpstr>think-cell Slide</vt:lpstr>
      <vt:lpstr>Many Paths, One Skillset: Project Management Across Industries</vt:lpstr>
      <vt:lpstr>Meet the Session Co-Organizers</vt:lpstr>
      <vt:lpstr>As a PhD student, you are already a project manager.</vt:lpstr>
      <vt:lpstr>PowerPoint Presentation</vt:lpstr>
      <vt:lpstr>The Scientific Method  &amp; Project Management</vt:lpstr>
      <vt:lpstr>Project Management Glossary: Speaking the Language</vt:lpstr>
      <vt:lpstr>Stage-Gate Decision Making</vt:lpstr>
      <vt:lpstr>PowerPoint Presentation</vt:lpstr>
      <vt:lpstr>PowerPoint Presentation</vt:lpstr>
      <vt:lpstr>PowerPoint Presentation</vt:lpstr>
      <vt:lpstr>Panelist Session </vt:lpstr>
      <vt:lpstr>Monica Valdez MS, GSTD, PMP, LSS, MoP, CSPO</vt:lpstr>
      <vt:lpstr>PowerPoint Presentation</vt:lpstr>
      <vt:lpstr>Reza Tehrani  PhD, PMP  |  Academia &amp; Education</vt:lpstr>
      <vt:lpstr>Industry Experience  |  MedSult Consulting</vt:lpstr>
      <vt:lpstr>Kate Truncale, MS, PMP</vt:lpstr>
      <vt:lpstr>PowerPoint Presentation</vt:lpstr>
      <vt:lpstr>Interactive Session Q&amp;A</vt:lpstr>
      <vt:lpstr>Takeaways from our Panelist </vt:lpstr>
      <vt:lpstr>Monica Valdez, MS, GSTD, PMP, LSS, MoP, CSPO</vt:lpstr>
      <vt:lpstr>PowerPoint Presentation</vt:lpstr>
      <vt:lpstr>Takeaways &amp; Advice  |  Lessons from Academia and Industry</vt:lpstr>
      <vt:lpstr>Career advice</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Moloye-olabisi, Olajompo [JANUS]</dc:creator>
  <cp:keywords/>
  <dc:description/>
  <cp:lastModifiedBy>Moloye-olabisi, Olajompo [JANUS]</cp:lastModifiedBy>
  <cp:revision>76</cp:revision>
  <dcterms:created xsi:type="dcterms:W3CDTF">2025-07-11T16:07:05Z</dcterms:created>
  <dcterms:modified xsi:type="dcterms:W3CDTF">2026-10-28T16:37:02Z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0x0101005B1D4F5D90C6284693710171DAFD8755</vt:lpwstr>
  </property>
</Properties>
</file>