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77007" autoAdjust="0"/>
  </p:normalViewPr>
  <p:slideViewPr>
    <p:cSldViewPr snapToGrid="0" snapToObjects="1">
      <p:cViewPr>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dashaw, Bezait [JJCUS]" userId="1a10fa92-3d64-4f78-8b98-7faf8a7750b1" providerId="ADAL" clId="{DF617AA1-08C1-49A9-9681-EF973FD43A33}"/>
    <pc:docChg chg="undo custSel modSld sldOrd modMainMaster">
      <pc:chgData name="Indashaw, Bezait [JJCUS]" userId="1a10fa92-3d64-4f78-8b98-7faf8a7750b1" providerId="ADAL" clId="{DF617AA1-08C1-49A9-9681-EF973FD43A33}" dt="2026-10-21T18:12:09.602" v="30" actId="2085"/>
      <pc:docMkLst>
        <pc:docMk/>
      </pc:docMkLst>
      <pc:sldChg chg="modSp mod modNotesTx">
        <pc:chgData name="Indashaw, Bezait [JJCUS]" userId="1a10fa92-3d64-4f78-8b98-7faf8a7750b1" providerId="ADAL" clId="{DF617AA1-08C1-49A9-9681-EF973FD43A33}" dt="2026-10-21T15:59:52.585" v="16" actId="2711"/>
        <pc:sldMkLst>
          <pc:docMk/>
          <pc:sldMk cId="0" sldId="256"/>
        </pc:sldMkLst>
        <pc:spChg chg="mod">
          <ac:chgData name="Indashaw, Bezait [JJCUS]" userId="1a10fa92-3d64-4f78-8b98-7faf8a7750b1" providerId="ADAL" clId="{DF617AA1-08C1-49A9-9681-EF973FD43A33}" dt="2026-10-21T15:59:52.585" v="16" actId="2711"/>
          <ac:spMkLst>
            <pc:docMk/>
            <pc:sldMk cId="0" sldId="256"/>
            <ac:spMk id="4" creationId="{00000000-0000-0000-0000-000000000000}"/>
          </ac:spMkLst>
        </pc:spChg>
        <pc:spChg chg="mod">
          <ac:chgData name="Indashaw, Bezait [JJCUS]" userId="1a10fa92-3d64-4f78-8b98-7faf8a7750b1" providerId="ADAL" clId="{DF617AA1-08C1-49A9-9681-EF973FD43A33}" dt="2026-10-21T15:59:52.585" v="16" actId="2711"/>
          <ac:spMkLst>
            <pc:docMk/>
            <pc:sldMk cId="0" sldId="256"/>
            <ac:spMk id="5" creationId="{00000000-0000-0000-0000-000000000000}"/>
          </ac:spMkLst>
        </pc:spChg>
        <pc:spChg chg="mod">
          <ac:chgData name="Indashaw, Bezait [JJCUS]" userId="1a10fa92-3d64-4f78-8b98-7faf8a7750b1" providerId="ADAL" clId="{DF617AA1-08C1-49A9-9681-EF973FD43A33}" dt="2026-10-21T15:59:52.585" v="16" actId="2711"/>
          <ac:spMkLst>
            <pc:docMk/>
            <pc:sldMk cId="0" sldId="256"/>
            <ac:spMk id="7" creationId="{00000000-0000-0000-0000-000000000000}"/>
          </ac:spMkLst>
        </pc:spChg>
      </pc:sldChg>
      <pc:sldChg chg="modSp mod">
        <pc:chgData name="Indashaw, Bezait [JJCUS]" userId="1a10fa92-3d64-4f78-8b98-7faf8a7750b1" providerId="ADAL" clId="{DF617AA1-08C1-49A9-9681-EF973FD43A33}" dt="2026-10-21T16:02:12.910" v="29" actId="404"/>
        <pc:sldMkLst>
          <pc:docMk/>
          <pc:sldMk cId="0" sldId="257"/>
        </pc:sldMkLst>
        <pc:spChg chg="mod">
          <ac:chgData name="Indashaw, Bezait [JJCUS]" userId="1a10fa92-3d64-4f78-8b98-7faf8a7750b1" providerId="ADAL" clId="{DF617AA1-08C1-49A9-9681-EF973FD43A33}" dt="2026-10-21T16:02:12.910" v="29" actId="404"/>
          <ac:spMkLst>
            <pc:docMk/>
            <pc:sldMk cId="0" sldId="257"/>
            <ac:spMk id="3" creationId="{00000000-0000-0000-0000-000000000000}"/>
          </ac:spMkLst>
        </pc:spChg>
        <pc:spChg chg="mod">
          <ac:chgData name="Indashaw, Bezait [JJCUS]" userId="1a10fa92-3d64-4f78-8b98-7faf8a7750b1" providerId="ADAL" clId="{DF617AA1-08C1-49A9-9681-EF973FD43A33}" dt="2026-10-21T16:00:07.090" v="17" actId="20577"/>
          <ac:spMkLst>
            <pc:docMk/>
            <pc:sldMk cId="0" sldId="257"/>
            <ac:spMk id="4"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5" creationId="{00000000-0000-0000-0000-000000000000}"/>
          </ac:spMkLst>
        </pc:spChg>
        <pc:spChg chg="mod">
          <ac:chgData name="Indashaw, Bezait [JJCUS]" userId="1a10fa92-3d64-4f78-8b98-7faf8a7750b1" providerId="ADAL" clId="{DF617AA1-08C1-49A9-9681-EF973FD43A33}" dt="2026-10-21T16:00:22.645" v="19" actId="27636"/>
          <ac:spMkLst>
            <pc:docMk/>
            <pc:sldMk cId="0" sldId="257"/>
            <ac:spMk id="13"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19"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22"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25"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27"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28"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29"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31"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33" creationId="{00000000-0000-0000-0000-000000000000}"/>
          </ac:spMkLst>
        </pc:spChg>
        <pc:spChg chg="mod">
          <ac:chgData name="Indashaw, Bezait [JJCUS]" userId="1a10fa92-3d64-4f78-8b98-7faf8a7750b1" providerId="ADAL" clId="{DF617AA1-08C1-49A9-9681-EF973FD43A33}" dt="2026-10-21T16:00:22.588" v="18" actId="2711"/>
          <ac:spMkLst>
            <pc:docMk/>
            <pc:sldMk cId="0" sldId="257"/>
            <ac:spMk id="34" creationId="{00000000-0000-0000-0000-000000000000}"/>
          </ac:spMkLst>
        </pc:spChg>
      </pc:sldChg>
      <pc:sldChg chg="modSp mod">
        <pc:chgData name="Indashaw, Bezait [JJCUS]" userId="1a10fa92-3d64-4f78-8b98-7faf8a7750b1" providerId="ADAL" clId="{DF617AA1-08C1-49A9-9681-EF973FD43A33}" dt="2026-10-21T16:00:47.087" v="20" actId="2711"/>
        <pc:sldMkLst>
          <pc:docMk/>
          <pc:sldMk cId="0" sldId="258"/>
        </pc:sldMkLst>
        <pc:spChg chg="mod">
          <ac:chgData name="Indashaw, Bezait [JJCUS]" userId="1a10fa92-3d64-4f78-8b98-7faf8a7750b1" providerId="ADAL" clId="{DF617AA1-08C1-49A9-9681-EF973FD43A33}" dt="2026-10-21T16:00:47.087" v="20" actId="2711"/>
          <ac:spMkLst>
            <pc:docMk/>
            <pc:sldMk cId="0" sldId="258"/>
            <ac:spMk id="6"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11"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15"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21"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23"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25"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27"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29"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34" creationId="{00000000-0000-0000-0000-000000000000}"/>
          </ac:spMkLst>
        </pc:spChg>
        <pc:spChg chg="mod">
          <ac:chgData name="Indashaw, Bezait [JJCUS]" userId="1a10fa92-3d64-4f78-8b98-7faf8a7750b1" providerId="ADAL" clId="{DF617AA1-08C1-49A9-9681-EF973FD43A33}" dt="2026-10-21T16:00:47.087" v="20" actId="2711"/>
          <ac:spMkLst>
            <pc:docMk/>
            <pc:sldMk cId="0" sldId="258"/>
            <ac:spMk id="37" creationId="{00000000-0000-0000-0000-000000000000}"/>
          </ac:spMkLst>
        </pc:spChg>
      </pc:sldChg>
      <pc:sldChg chg="modSp mod ord">
        <pc:chgData name="Indashaw, Bezait [JJCUS]" userId="1a10fa92-3d64-4f78-8b98-7faf8a7750b1" providerId="ADAL" clId="{DF617AA1-08C1-49A9-9681-EF973FD43A33}" dt="2026-10-21T16:01:00.654" v="22" actId="27636"/>
        <pc:sldMkLst>
          <pc:docMk/>
          <pc:sldMk cId="0" sldId="259"/>
        </pc:sldMkLst>
        <pc:spChg chg="mod">
          <ac:chgData name="Indashaw, Bezait [JJCUS]" userId="1a10fa92-3d64-4f78-8b98-7faf8a7750b1" providerId="ADAL" clId="{DF617AA1-08C1-49A9-9681-EF973FD43A33}" dt="2026-10-21T16:01:00.623" v="21" actId="2711"/>
          <ac:spMkLst>
            <pc:docMk/>
            <pc:sldMk cId="0" sldId="259"/>
            <ac:spMk id="3"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11"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12"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15"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17"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19"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20"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21" creationId="{00000000-0000-0000-0000-000000000000}"/>
          </ac:spMkLst>
        </pc:spChg>
        <pc:spChg chg="mod">
          <ac:chgData name="Indashaw, Bezait [JJCUS]" userId="1a10fa92-3d64-4f78-8b98-7faf8a7750b1" providerId="ADAL" clId="{DF617AA1-08C1-49A9-9681-EF973FD43A33}" dt="2026-10-21T16:01:00.623" v="21" actId="2711"/>
          <ac:spMkLst>
            <pc:docMk/>
            <pc:sldMk cId="0" sldId="259"/>
            <ac:spMk id="22" creationId="{00000000-0000-0000-0000-000000000000}"/>
          </ac:spMkLst>
        </pc:spChg>
        <pc:spChg chg="mod">
          <ac:chgData name="Indashaw, Bezait [JJCUS]" userId="1a10fa92-3d64-4f78-8b98-7faf8a7750b1" providerId="ADAL" clId="{DF617AA1-08C1-49A9-9681-EF973FD43A33}" dt="2026-10-21T16:01:00.654" v="22" actId="27636"/>
          <ac:spMkLst>
            <pc:docMk/>
            <pc:sldMk cId="0" sldId="259"/>
            <ac:spMk id="24" creationId="{00000000-0000-0000-0000-000000000000}"/>
          </ac:spMkLst>
        </pc:spChg>
      </pc:sldChg>
      <pc:sldChg chg="modSp mod">
        <pc:chgData name="Indashaw, Bezait [JJCUS]" userId="1a10fa92-3d64-4f78-8b98-7faf8a7750b1" providerId="ADAL" clId="{DF617AA1-08C1-49A9-9681-EF973FD43A33}" dt="2026-10-21T16:01:32.300" v="24" actId="403"/>
        <pc:sldMkLst>
          <pc:docMk/>
          <pc:sldMk cId="0" sldId="260"/>
        </pc:sldMkLst>
        <pc:spChg chg="mod">
          <ac:chgData name="Indashaw, Bezait [JJCUS]" userId="1a10fa92-3d64-4f78-8b98-7faf8a7750b1" providerId="ADAL" clId="{DF617AA1-08C1-49A9-9681-EF973FD43A33}" dt="2026-10-21T16:01:32.300" v="24" actId="403"/>
          <ac:spMkLst>
            <pc:docMk/>
            <pc:sldMk cId="0" sldId="260"/>
            <ac:spMk id="3"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4"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9"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10"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15"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18"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23"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26"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27"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29" creationId="{00000000-0000-0000-0000-000000000000}"/>
          </ac:spMkLst>
        </pc:spChg>
        <pc:spChg chg="mod">
          <ac:chgData name="Indashaw, Bezait [JJCUS]" userId="1a10fa92-3d64-4f78-8b98-7faf8a7750b1" providerId="ADAL" clId="{DF617AA1-08C1-49A9-9681-EF973FD43A33}" dt="2026-10-21T16:01:25.251" v="23" actId="2711"/>
          <ac:spMkLst>
            <pc:docMk/>
            <pc:sldMk cId="0" sldId="260"/>
            <ac:spMk id="31" creationId="{00000000-0000-0000-0000-000000000000}"/>
          </ac:spMkLst>
        </pc:spChg>
      </pc:sldChg>
      <pc:sldChg chg="modSp mod">
        <pc:chgData name="Indashaw, Bezait [JJCUS]" userId="1a10fa92-3d64-4f78-8b98-7faf8a7750b1" providerId="ADAL" clId="{DF617AA1-08C1-49A9-9681-EF973FD43A33}" dt="2026-10-21T16:01:41.703" v="25" actId="2711"/>
        <pc:sldMkLst>
          <pc:docMk/>
          <pc:sldMk cId="0" sldId="261"/>
        </pc:sldMkLst>
        <pc:spChg chg="mod">
          <ac:chgData name="Indashaw, Bezait [JJCUS]" userId="1a10fa92-3d64-4f78-8b98-7faf8a7750b1" providerId="ADAL" clId="{DF617AA1-08C1-49A9-9681-EF973FD43A33}" dt="2026-10-21T16:01:41.703" v="25" actId="2711"/>
          <ac:spMkLst>
            <pc:docMk/>
            <pc:sldMk cId="0" sldId="261"/>
            <ac:spMk id="4"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7"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15"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18"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20"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22"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27"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28"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35" creationId="{00000000-0000-0000-0000-000000000000}"/>
          </ac:spMkLst>
        </pc:spChg>
        <pc:spChg chg="mod">
          <ac:chgData name="Indashaw, Bezait [JJCUS]" userId="1a10fa92-3d64-4f78-8b98-7faf8a7750b1" providerId="ADAL" clId="{DF617AA1-08C1-49A9-9681-EF973FD43A33}" dt="2026-10-21T16:01:41.703" v="25" actId="2711"/>
          <ac:spMkLst>
            <pc:docMk/>
            <pc:sldMk cId="0" sldId="261"/>
            <ac:spMk id="36" creationId="{00000000-0000-0000-0000-000000000000}"/>
          </ac:spMkLst>
        </pc:spChg>
      </pc:sldChg>
      <pc:sldChg chg="modSp mod">
        <pc:chgData name="Indashaw, Bezait [JJCUS]" userId="1a10fa92-3d64-4f78-8b98-7faf8a7750b1" providerId="ADAL" clId="{DF617AA1-08C1-49A9-9681-EF973FD43A33}" dt="2026-10-21T18:12:09.602" v="30" actId="2085"/>
        <pc:sldMkLst>
          <pc:docMk/>
          <pc:sldMk cId="0" sldId="262"/>
        </pc:sldMkLst>
        <pc:spChg chg="mod">
          <ac:chgData name="Indashaw, Bezait [JJCUS]" userId="1a10fa92-3d64-4f78-8b98-7faf8a7750b1" providerId="ADAL" clId="{DF617AA1-08C1-49A9-9681-EF973FD43A33}" dt="2026-10-21T16:01:52.642" v="26" actId="2711"/>
          <ac:spMkLst>
            <pc:docMk/>
            <pc:sldMk cId="0" sldId="262"/>
            <ac:spMk id="2"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4"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5"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7"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9"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11"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14"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15"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16" creationId="{00000000-0000-0000-0000-000000000000}"/>
          </ac:spMkLst>
        </pc:spChg>
        <pc:spChg chg="mod">
          <ac:chgData name="Indashaw, Bezait [JJCUS]" userId="1a10fa92-3d64-4f78-8b98-7faf8a7750b1" providerId="ADAL" clId="{DF617AA1-08C1-49A9-9681-EF973FD43A33}" dt="2026-10-21T16:01:52.642" v="26" actId="2711"/>
          <ac:spMkLst>
            <pc:docMk/>
            <pc:sldMk cId="0" sldId="262"/>
            <ac:spMk id="18" creationId="{00000000-0000-0000-0000-000000000000}"/>
          </ac:spMkLst>
        </pc:spChg>
        <pc:spChg chg="mod">
          <ac:chgData name="Indashaw, Bezait [JJCUS]" userId="1a10fa92-3d64-4f78-8b98-7faf8a7750b1" providerId="ADAL" clId="{DF617AA1-08C1-49A9-9681-EF973FD43A33}" dt="2026-10-21T18:12:09.602" v="30" actId="2085"/>
          <ac:spMkLst>
            <pc:docMk/>
            <pc:sldMk cId="0" sldId="262"/>
            <ac:spMk id="22" creationId="{1D6CFA64-4EF3-3283-07EB-7BE012325F76}"/>
          </ac:spMkLst>
        </pc:spChg>
      </pc:sldChg>
      <pc:sldMasterChg chg="modSldLayout">
        <pc:chgData name="Indashaw, Bezait [JJCUS]" userId="1a10fa92-3d64-4f78-8b98-7faf8a7750b1" providerId="ADAL" clId="{DF617AA1-08C1-49A9-9681-EF973FD43A33}" dt="2026-10-21T15:20:50.333" v="15" actId="478"/>
        <pc:sldMasterMkLst>
          <pc:docMk/>
          <pc:sldMasterMk cId="0" sldId="2147483648"/>
        </pc:sldMasterMkLst>
        <pc:sldLayoutChg chg="delSp mod">
          <pc:chgData name="Indashaw, Bezait [JJCUS]" userId="1a10fa92-3d64-4f78-8b98-7faf8a7750b1" providerId="ADAL" clId="{DF617AA1-08C1-49A9-9681-EF973FD43A33}" dt="2026-10-21T15:20:50.333" v="15" actId="478"/>
          <pc:sldLayoutMkLst>
            <pc:docMk/>
            <pc:sldMasterMk cId="0" sldId="2147483648"/>
            <pc:sldLayoutMk cId="0" sldId="2147483650"/>
          </pc:sldLayoutMkLst>
          <pc:spChg chg="del">
            <ac:chgData name="Indashaw, Bezait [JJCUS]" userId="1a10fa92-3d64-4f78-8b98-7faf8a7750b1" providerId="ADAL" clId="{DF617AA1-08C1-49A9-9681-EF973FD43A33}" dt="2026-10-21T15:20:50.333" v="15" actId="478"/>
            <ac:spMkLst>
              <pc:docMk/>
              <pc:sldMasterMk cId="0" sldId="2147483648"/>
              <pc:sldLayoutMk cId="0" sldId="2147483650"/>
              <ac:spMk id="2"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framing the session: this is career education, not a recruiting event. The goal is to make industry interviewing less opaque, share how J&amp;J approaches hiring at a high level, and give practical ways to prepare and perform. Colleagues on the panel will cover their own science and career paths.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60-second orientation. Keep it simple: two businesses, one purpose. The goal is to help students see where scientific training can contribute, not to promote specific roles. Note that Our Credo is a public document and a useful lens for anyone preparing to interview here.
[Sources]
- https://www.jnj.com/our-company
- https://www.jnj.com/our-credo
- https://www.jnj.com/CH/how-we-hire
- https://www.careers.jnj.com/en/how-we-hire/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five steps quickly. Emphasize that this is the public, high-level view; specific roles and programs can differ, and formats can change. Reiterate that today is about learning and building connections, not applying. Point students to the public Careers site for current details.
[Sources]
- https://www.careers.jnj.com/en/how-we-hire/
- https://www.careers.jnj.com/en/how-we-hire/application-tips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behavioral questions ask how you handled situations in the past, because that helps an employer anticipate how you will handle similar situations. Common openers include "Tell me about a time...", "Describe how you responded when...", and "Give me an example of...". For PhD candidates, the raw material is already there: ambiguity, setbacks, collaboration, judgment, and communication. The skill is selecting and framing it.
[Sources]
- https://www.careers.jnj.com/en/employee-stories/career-tips/breaking-down-behavioral-interview-questions-in-4-simple-steps/
- https://www.careers.jnj.com/en/employee-stories/career-tips/how-to-ace-your-first-round-interview/
- https://www.careers.jnj.com/en/how-we-hire/application-tips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 (Situation, Task, Action, Result) keeps answers organized. Encourage students to put most of the time into Action and to finish by naming why the result mattered. The six-story bank (ambiguity, setback, influence, collaboration, innovation, integrity) is a practical suggestion rather than a J&amp;J requirement; one research project can supply several stories if each highlights a different capability. Prepare enough to be fluent, but avoid memorizing scripts.
[Sources]
- https://www.careers.jnj.com/en/employee-stories/career-tips/breaking-down-behavioral-interview-questions-in-4-simple-steps/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habits are broadly useful at any company. The questions give candidates a way to interview the opportunity, which also helps build rapport: asking about the interviewer's own path is a natural way to connect. For recorded interviews, public guidance notes that candidates can review and re-record answers twice and that submissions are usually around 10 minutes.
[Sources]
- https://www.careers.jnj.com/en/employee-stories/career-tips/how-to-ace-your-first-round-interview/
- https://www.careers.jnj.com/en/how-we-hire/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three takeaways, then open the floor. If questions are slow to start, offer prompts: résumé and application, interview formats, behavioral questions, technical presentations, or how to build connections in the industry. Remind students that the goal today is to learn and connect.
[Sources]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7F8FA"/>
        </a:solidFill>
        <a:effectLst/>
      </p:bgPr>
    </p:bg>
    <p:spTree>
      <p:nvGrpSpPr>
        <p:cNvPr id="1" name=""/>
        <p:cNvGrpSpPr/>
        <p:nvPr/>
      </p:nvGrpSpPr>
      <p:grpSpPr>
        <a:xfrm>
          <a:off x="0" y="0"/>
          <a:ext cx="0" cy="0"/>
          <a:chOff x="0" y="0"/>
          <a:chExt cx="0" cy="0"/>
        </a:xfrm>
      </p:grpSpPr>
      <p:sp>
        <p:nvSpPr>
          <p:cNvPr id="3" name="Text 1"/>
          <p:cNvSpPr/>
          <p:nvPr/>
        </p:nvSpPr>
        <p:spPr>
          <a:xfrm>
            <a:off x="594360" y="6510528"/>
            <a:ext cx="4572000" cy="182880"/>
          </a:xfrm>
          <a:prstGeom prst="rect">
            <a:avLst/>
          </a:prstGeom>
          <a:noFill/>
          <a:ln/>
        </p:spPr>
        <p:txBody>
          <a:bodyPr wrap="square" lIns="0" tIns="0" rIns="0" bIns="0" rtlCol="0" anchor="ctr"/>
          <a:lstStyle/>
          <a:p>
            <a:pPr marL="0" indent="0">
              <a:buNone/>
            </a:pPr>
            <a:r>
              <a:rPr lang="en-US" sz="900" dirty="0">
                <a:solidFill>
                  <a:srgbClr val="6B7280"/>
                </a:solidFill>
                <a:latin typeface="Calibri" pitchFamily="34" charset="0"/>
                <a:ea typeface="Calibri" pitchFamily="34" charset="-122"/>
                <a:cs typeface="Calibri" pitchFamily="34" charset="-120"/>
              </a:rPr>
              <a:t>WiSTEM²D  |  PhD Career Panel</a:t>
            </a:r>
            <a:endParaRPr lang="en-US" sz="900" dirty="0"/>
          </a:p>
        </p:txBody>
      </p:sp>
      <p:sp>
        <p:nvSpPr>
          <p:cNvPr id="25"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bg2">
            <a:lumMod val="90000"/>
          </a:schemeClr>
        </a:solidFill>
        <a:effectLst/>
      </p:bgPr>
    </p:bg>
    <p:spTree>
      <p:nvGrpSpPr>
        <p:cNvPr id="1" name=""/>
        <p:cNvGrpSpPr/>
        <p:nvPr/>
      </p:nvGrpSpPr>
      <p:grpSpPr>
        <a:xfrm>
          <a:off x="0" y="0"/>
          <a:ext cx="1" cy="1"/>
          <a:chOff x="0" y="0"/>
          <a:chExt cx="1" cy="1"/>
        </a:xfrm>
      </p:grpSpPr>
      <p:sp>
        <p:nvSpPr>
          <p:cNvPr id="3" name="Shape 0"/>
          <p:cNvSpPr/>
          <p:nvPr/>
        </p:nvSpPr>
        <p:spPr>
          <a:xfrm>
            <a:off x="0" y="0"/>
            <a:ext cx="12191695" cy="3008376"/>
          </a:xfrm>
          <a:prstGeom prst="rect">
            <a:avLst/>
          </a:prstGeom>
          <a:solidFill>
            <a:srgbClr val="C8102E"/>
          </a:solidFill>
          <a:ln w="12700">
            <a:solidFill>
              <a:srgbClr val="C8102E"/>
            </a:solidFill>
            <a:prstDash val="solid"/>
          </a:ln>
        </p:spPr>
        <p:txBody>
          <a:bodyPr/>
          <a:lstStyle/>
          <a:p>
            <a:endParaRPr lang="en-US"/>
          </a:p>
        </p:txBody>
      </p:sp>
      <p:sp>
        <p:nvSpPr>
          <p:cNvPr id="4" name="Text 1"/>
          <p:cNvSpPr/>
          <p:nvPr/>
        </p:nvSpPr>
        <p:spPr>
          <a:xfrm>
            <a:off x="731520" y="3401568"/>
            <a:ext cx="8229600" cy="274320"/>
          </a:xfrm>
          <a:prstGeom prst="rect">
            <a:avLst/>
          </a:prstGeom>
          <a:noFill/>
          <a:ln/>
        </p:spPr>
        <p:txBody>
          <a:bodyPr wrap="square" lIns="0" tIns="0" rIns="0" bIns="0" rtlCol="0" anchor="ctr"/>
          <a:lstStyle/>
          <a:p>
            <a:pPr marL="0" indent="0">
              <a:buNone/>
            </a:pPr>
            <a:r>
              <a:rPr lang="en-US" sz="1200" b="1" kern="0" spc="250" dirty="0">
                <a:solidFill>
                  <a:srgbClr val="C00000"/>
                </a:solidFill>
                <a:latin typeface="Aptos" panose="020B0004020202020204" pitchFamily="34" charset="0"/>
                <a:ea typeface="Calibri" pitchFamily="34" charset="-122"/>
                <a:cs typeface="Calibri" pitchFamily="34" charset="-120"/>
              </a:rPr>
              <a:t>WiSTEM²D PANEL  |  PHD CAREER CONVERSATION</a:t>
            </a:r>
            <a:endParaRPr lang="en-US" sz="1200" dirty="0">
              <a:solidFill>
                <a:srgbClr val="C00000"/>
              </a:solidFill>
              <a:latin typeface="Aptos" panose="020B0004020202020204" pitchFamily="34" charset="0"/>
            </a:endParaRPr>
          </a:p>
        </p:txBody>
      </p:sp>
      <p:sp>
        <p:nvSpPr>
          <p:cNvPr id="5" name="Text 2"/>
          <p:cNvSpPr/>
          <p:nvPr/>
        </p:nvSpPr>
        <p:spPr>
          <a:xfrm>
            <a:off x="731520" y="3767328"/>
            <a:ext cx="10515600" cy="868680"/>
          </a:xfrm>
          <a:prstGeom prst="rect">
            <a:avLst/>
          </a:prstGeom>
          <a:noFill/>
          <a:ln/>
        </p:spPr>
        <p:txBody>
          <a:bodyPr wrap="square" lIns="0" tIns="0" rIns="0" bIns="0" rtlCol="0" anchor="ctr">
            <a:normAutofit/>
          </a:bodyPr>
          <a:lstStyle/>
          <a:p>
            <a:pPr marL="0" indent="0">
              <a:buNone/>
            </a:pPr>
            <a:r>
              <a:rPr lang="en-US" sz="4400" b="1" dirty="0">
                <a:solidFill>
                  <a:schemeClr val="tx1">
                    <a:lumMod val="95000"/>
                    <a:lumOff val="5000"/>
                  </a:schemeClr>
                </a:solidFill>
                <a:latin typeface="Aptos" panose="020B0004020202020204" pitchFamily="34" charset="0"/>
                <a:ea typeface="Georgia" pitchFamily="34" charset="-122"/>
                <a:cs typeface="Georgia" pitchFamily="34" charset="-120"/>
              </a:rPr>
              <a:t>From PhD to Impact</a:t>
            </a:r>
            <a:endParaRPr lang="en-US" sz="4400" dirty="0">
              <a:solidFill>
                <a:schemeClr val="tx1">
                  <a:lumMod val="95000"/>
                  <a:lumOff val="5000"/>
                </a:schemeClr>
              </a:solidFill>
              <a:latin typeface="Aptos" panose="020B0004020202020204" pitchFamily="34" charset="0"/>
            </a:endParaRPr>
          </a:p>
        </p:txBody>
      </p:sp>
      <p:sp>
        <p:nvSpPr>
          <p:cNvPr id="6" name="Text 3"/>
          <p:cNvSpPr/>
          <p:nvPr/>
        </p:nvSpPr>
        <p:spPr>
          <a:xfrm>
            <a:off x="731520" y="4709160"/>
            <a:ext cx="10241280" cy="457200"/>
          </a:xfrm>
          <a:prstGeom prst="rect">
            <a:avLst/>
          </a:prstGeom>
          <a:noFill/>
          <a:ln/>
        </p:spPr>
        <p:txBody>
          <a:bodyPr wrap="square" lIns="0" tIns="0" rIns="0" bIns="0" rtlCol="0" anchor="ctr">
            <a:normAutofit/>
          </a:bodyPr>
          <a:lstStyle/>
          <a:p>
            <a:pPr marL="0" indent="0">
              <a:buNone/>
            </a:pPr>
            <a:endParaRPr lang="en-US" sz="2000" dirty="0"/>
          </a:p>
        </p:txBody>
      </p:sp>
      <p:sp>
        <p:nvSpPr>
          <p:cNvPr id="7" name="Text 4"/>
          <p:cNvSpPr/>
          <p:nvPr/>
        </p:nvSpPr>
        <p:spPr>
          <a:xfrm>
            <a:off x="731520" y="5897880"/>
            <a:ext cx="8229600" cy="274320"/>
          </a:xfrm>
          <a:prstGeom prst="rect">
            <a:avLst/>
          </a:prstGeom>
          <a:noFill/>
          <a:ln/>
        </p:spPr>
        <p:txBody>
          <a:bodyPr wrap="square" lIns="0" tIns="0" rIns="0" bIns="0" rtlCol="0" anchor="ctr"/>
          <a:lstStyle/>
          <a:p>
            <a:pPr marL="0" indent="0">
              <a:buNone/>
            </a:pPr>
            <a:r>
              <a:rPr lang="en-US" sz="1400" b="1" i="1" dirty="0">
                <a:solidFill>
                  <a:schemeClr val="tx1">
                    <a:lumMod val="65000"/>
                    <a:lumOff val="35000"/>
                  </a:schemeClr>
                </a:solidFill>
                <a:latin typeface="Aptos" panose="020B0004020202020204" pitchFamily="34" charset="0"/>
                <a:ea typeface="Calibri" pitchFamily="34" charset="-122"/>
                <a:cs typeface="Calibri" pitchFamily="34" charset="-120"/>
              </a:rPr>
              <a:t>Bezait Indashaw  |  HR Business Partner, Depuy Synthes</a:t>
            </a:r>
            <a:endParaRPr lang="en-US" sz="1400" i="1" dirty="0">
              <a:solidFill>
                <a:schemeClr val="tx1">
                  <a:lumMod val="65000"/>
                  <a:lumOff val="35000"/>
                </a:schemeClr>
              </a:solidFill>
              <a:latin typeface="Aptos" panose="020B00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94360" y="347472"/>
            <a:ext cx="54864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Aptos" panose="020B0004020202020204" pitchFamily="34" charset="0"/>
                <a:ea typeface="Calibri" pitchFamily="34" charset="-122"/>
                <a:cs typeface="Calibri" pitchFamily="34" charset="-120"/>
              </a:rPr>
              <a:t>ABOUT US</a:t>
            </a:r>
            <a:endParaRPr lang="en-US" sz="1100" dirty="0">
              <a:latin typeface="Aptos" panose="020B0004020202020204" pitchFamily="34" charset="0"/>
            </a:endParaRPr>
          </a:p>
        </p:txBody>
      </p:sp>
      <p:sp>
        <p:nvSpPr>
          <p:cNvPr id="3" name="Text 1"/>
          <p:cNvSpPr/>
          <p:nvPr/>
        </p:nvSpPr>
        <p:spPr>
          <a:xfrm>
            <a:off x="594360" y="640080"/>
            <a:ext cx="10972800" cy="603504"/>
          </a:xfrm>
          <a:prstGeom prst="rect">
            <a:avLst/>
          </a:prstGeom>
          <a:noFill/>
          <a:ln/>
        </p:spPr>
        <p:txBody>
          <a:bodyPr wrap="square" lIns="0" tIns="0" rIns="0" bIns="0" rtlCol="0" anchor="ctr">
            <a:normAutofit/>
          </a:bodyPr>
          <a:lstStyle/>
          <a:p>
            <a:pPr marL="0" indent="0">
              <a:buNone/>
            </a:pPr>
            <a:r>
              <a:rPr lang="en-US" sz="3200" b="1" dirty="0">
                <a:solidFill>
                  <a:schemeClr val="tx1">
                    <a:lumMod val="75000"/>
                    <a:lumOff val="25000"/>
                  </a:schemeClr>
                </a:solidFill>
                <a:latin typeface="Aptos" panose="020B0004020202020204" pitchFamily="34" charset="0"/>
                <a:ea typeface="Georgia" pitchFamily="34" charset="-122"/>
                <a:cs typeface="Georgia" pitchFamily="34" charset="-120"/>
              </a:rPr>
              <a:t>Johnson &amp; Johnson at a glance</a:t>
            </a:r>
            <a:endParaRPr lang="en-US" sz="3200" dirty="0">
              <a:solidFill>
                <a:schemeClr val="tx1">
                  <a:lumMod val="75000"/>
                  <a:lumOff val="25000"/>
                </a:schemeClr>
              </a:solidFill>
              <a:latin typeface="Aptos" panose="020B0004020202020204" pitchFamily="34" charset="0"/>
            </a:endParaRPr>
          </a:p>
        </p:txBody>
      </p:sp>
      <p:sp>
        <p:nvSpPr>
          <p:cNvPr id="4" name="Text 2"/>
          <p:cNvSpPr/>
          <p:nvPr/>
        </p:nvSpPr>
        <p:spPr>
          <a:xfrm>
            <a:off x="594360" y="1280160"/>
            <a:ext cx="10972800" cy="365760"/>
          </a:xfrm>
          <a:prstGeom prst="rect">
            <a:avLst/>
          </a:prstGeom>
          <a:noFill/>
          <a:ln/>
        </p:spPr>
        <p:txBody>
          <a:bodyPr wrap="square" lIns="0" tIns="0" rIns="0" bIns="0" rtlCol="0" anchor="ctr">
            <a:normAutofit/>
          </a:bodyPr>
          <a:lstStyle/>
          <a:p>
            <a:r>
              <a:rPr lang="en-US" sz="1500" dirty="0">
                <a:solidFill>
                  <a:srgbClr val="5B6678"/>
                </a:solidFill>
                <a:latin typeface="Aptos" panose="020B0004020202020204" pitchFamily="34" charset="0"/>
                <a:ea typeface="Calibri" pitchFamily="34" charset="-122"/>
                <a:cs typeface="Calibri" pitchFamily="34" charset="-120"/>
              </a:rPr>
              <a:t>A company guided by Our Credo, focused on Innovative Medicine and MedTech.</a:t>
            </a:r>
            <a:endParaRPr lang="en-US" sz="1500" dirty="0">
              <a:latin typeface="Aptos" panose="020B0004020202020204" pitchFamily="34" charset="0"/>
            </a:endParaRPr>
          </a:p>
        </p:txBody>
      </p:sp>
      <p:sp>
        <p:nvSpPr>
          <p:cNvPr id="5" name="Shape 3"/>
          <p:cNvSpPr/>
          <p:nvPr/>
        </p:nvSpPr>
        <p:spPr>
          <a:xfrm>
            <a:off x="594360" y="1920240"/>
            <a:ext cx="3383280" cy="1115568"/>
          </a:xfrm>
          <a:prstGeom prst="roundRect">
            <a:avLst>
              <a:gd name="adj" fmla="val 6557"/>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6" name="Text 4"/>
          <p:cNvSpPr/>
          <p:nvPr/>
        </p:nvSpPr>
        <p:spPr>
          <a:xfrm>
            <a:off x="777240" y="2029968"/>
            <a:ext cx="3017520" cy="566928"/>
          </a:xfrm>
          <a:prstGeom prst="rect">
            <a:avLst/>
          </a:prstGeom>
          <a:noFill/>
          <a:ln/>
        </p:spPr>
        <p:txBody>
          <a:bodyPr wrap="square" lIns="0" tIns="0" rIns="0" bIns="0" rtlCol="0" anchor="ctr">
            <a:normAutofit/>
          </a:bodyPr>
          <a:lstStyle/>
          <a:p>
            <a:pPr marL="0" indent="0">
              <a:buNone/>
            </a:pPr>
            <a:r>
              <a:rPr lang="en-US" sz="3200" b="1" dirty="0">
                <a:solidFill>
                  <a:srgbClr val="C8102E"/>
                </a:solidFill>
                <a:latin typeface="Aptos" panose="020B0004020202020204" pitchFamily="34" charset="0"/>
                <a:ea typeface="Georgia" pitchFamily="34" charset="-122"/>
                <a:cs typeface="Georgia" pitchFamily="34" charset="-120"/>
              </a:rPr>
              <a:t>~140,000</a:t>
            </a:r>
            <a:endParaRPr lang="en-US" sz="3200" dirty="0">
              <a:latin typeface="Aptos" panose="020B0004020202020204" pitchFamily="34" charset="0"/>
            </a:endParaRPr>
          </a:p>
        </p:txBody>
      </p:sp>
      <p:sp>
        <p:nvSpPr>
          <p:cNvPr id="7" name="Text 5"/>
          <p:cNvSpPr/>
          <p:nvPr/>
        </p:nvSpPr>
        <p:spPr>
          <a:xfrm>
            <a:off x="777240" y="2606040"/>
            <a:ext cx="3017520" cy="329184"/>
          </a:xfrm>
          <a:prstGeom prst="rect">
            <a:avLst/>
          </a:prstGeom>
          <a:noFill/>
          <a:ln/>
        </p:spPr>
        <p:txBody>
          <a:bodyPr wrap="square" lIns="0" tIns="0" rIns="0" bIns="0" rtlCol="0" anchor="ctr">
            <a:normAutofit/>
          </a:bodyPr>
          <a:lstStyle/>
          <a:p>
            <a:pPr marL="0" indent="0">
              <a:buNone/>
            </a:pPr>
            <a:r>
              <a:rPr lang="en-US" sz="1300" dirty="0">
                <a:solidFill>
                  <a:srgbClr val="5B6678"/>
                </a:solidFill>
                <a:latin typeface="Aptos" panose="020B0004020202020204" pitchFamily="34" charset="0"/>
                <a:ea typeface="Calibri" pitchFamily="34" charset="-122"/>
                <a:cs typeface="Calibri" pitchFamily="34" charset="-120"/>
              </a:rPr>
              <a:t>employees around the world</a:t>
            </a:r>
            <a:endParaRPr lang="en-US" sz="1300" dirty="0">
              <a:latin typeface="Aptos" panose="020B0004020202020204" pitchFamily="34" charset="0"/>
            </a:endParaRPr>
          </a:p>
        </p:txBody>
      </p:sp>
      <p:sp>
        <p:nvSpPr>
          <p:cNvPr id="8" name="Shape 6"/>
          <p:cNvSpPr/>
          <p:nvPr/>
        </p:nvSpPr>
        <p:spPr>
          <a:xfrm>
            <a:off x="594360" y="3200400"/>
            <a:ext cx="3383280" cy="1115568"/>
          </a:xfrm>
          <a:prstGeom prst="roundRect">
            <a:avLst>
              <a:gd name="adj" fmla="val 6557"/>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9" name="Text 7"/>
          <p:cNvSpPr/>
          <p:nvPr/>
        </p:nvSpPr>
        <p:spPr>
          <a:xfrm>
            <a:off x="777240" y="3310128"/>
            <a:ext cx="3017520" cy="566928"/>
          </a:xfrm>
          <a:prstGeom prst="rect">
            <a:avLst/>
          </a:prstGeom>
          <a:noFill/>
          <a:ln/>
        </p:spPr>
        <p:txBody>
          <a:bodyPr wrap="square" lIns="0" tIns="0" rIns="0" bIns="0" rtlCol="0" anchor="ctr">
            <a:normAutofit/>
          </a:bodyPr>
          <a:lstStyle/>
          <a:p>
            <a:pPr marL="0" indent="0">
              <a:buNone/>
            </a:pPr>
            <a:r>
              <a:rPr lang="en-US" sz="3200" b="1" dirty="0">
                <a:solidFill>
                  <a:srgbClr val="C8102E"/>
                </a:solidFill>
                <a:latin typeface="Aptos" panose="020B0004020202020204" pitchFamily="34" charset="0"/>
                <a:ea typeface="Georgia" pitchFamily="34" charset="-122"/>
                <a:cs typeface="Georgia" pitchFamily="34" charset="-120"/>
              </a:rPr>
              <a:t>140 years</a:t>
            </a:r>
            <a:endParaRPr lang="en-US" sz="3200" dirty="0">
              <a:latin typeface="Aptos" panose="020B0004020202020204" pitchFamily="34" charset="0"/>
            </a:endParaRPr>
          </a:p>
        </p:txBody>
      </p:sp>
      <p:sp>
        <p:nvSpPr>
          <p:cNvPr id="10" name="Text 8"/>
          <p:cNvSpPr/>
          <p:nvPr/>
        </p:nvSpPr>
        <p:spPr>
          <a:xfrm>
            <a:off x="777240" y="3886200"/>
            <a:ext cx="3017520" cy="329184"/>
          </a:xfrm>
          <a:prstGeom prst="rect">
            <a:avLst/>
          </a:prstGeom>
          <a:noFill/>
          <a:ln/>
        </p:spPr>
        <p:txBody>
          <a:bodyPr wrap="square" lIns="0" tIns="0" rIns="0" bIns="0" rtlCol="0" anchor="ctr">
            <a:normAutofit/>
          </a:bodyPr>
          <a:lstStyle/>
          <a:p>
            <a:pPr marL="0" indent="0">
              <a:buNone/>
            </a:pPr>
            <a:r>
              <a:rPr lang="en-US" sz="1300" dirty="0">
                <a:solidFill>
                  <a:srgbClr val="5B6678"/>
                </a:solidFill>
                <a:latin typeface="Aptos" panose="020B0004020202020204" pitchFamily="34" charset="0"/>
                <a:ea typeface="Calibri" pitchFamily="34" charset="-122"/>
                <a:cs typeface="Calibri" pitchFamily="34" charset="-120"/>
              </a:rPr>
              <a:t>of health innovation, since 1886</a:t>
            </a:r>
            <a:endParaRPr lang="en-US" sz="1300" dirty="0">
              <a:latin typeface="Aptos" panose="020B0004020202020204" pitchFamily="34" charset="0"/>
            </a:endParaRPr>
          </a:p>
        </p:txBody>
      </p:sp>
      <p:sp>
        <p:nvSpPr>
          <p:cNvPr id="11" name="Shape 9"/>
          <p:cNvSpPr/>
          <p:nvPr/>
        </p:nvSpPr>
        <p:spPr>
          <a:xfrm>
            <a:off x="594360" y="4480560"/>
            <a:ext cx="3383280" cy="1115568"/>
          </a:xfrm>
          <a:prstGeom prst="roundRect">
            <a:avLst>
              <a:gd name="adj" fmla="val 6557"/>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12" name="Text 10"/>
          <p:cNvSpPr/>
          <p:nvPr/>
        </p:nvSpPr>
        <p:spPr>
          <a:xfrm>
            <a:off x="777240" y="4590288"/>
            <a:ext cx="3017520" cy="566928"/>
          </a:xfrm>
          <a:prstGeom prst="rect">
            <a:avLst/>
          </a:prstGeom>
          <a:noFill/>
          <a:ln/>
        </p:spPr>
        <p:txBody>
          <a:bodyPr wrap="square" lIns="0" tIns="0" rIns="0" bIns="0" rtlCol="0" anchor="ctr">
            <a:normAutofit/>
          </a:bodyPr>
          <a:lstStyle/>
          <a:p>
            <a:pPr marL="0" indent="0">
              <a:buNone/>
            </a:pPr>
            <a:r>
              <a:rPr lang="en-US" sz="3200" b="1" dirty="0">
                <a:solidFill>
                  <a:srgbClr val="C8102E"/>
                </a:solidFill>
                <a:latin typeface="Aptos" panose="020B0004020202020204" pitchFamily="34" charset="0"/>
                <a:ea typeface="Georgia" pitchFamily="34" charset="-122"/>
                <a:cs typeface="Georgia" pitchFamily="34" charset="-120"/>
              </a:rPr>
              <a:t>2</a:t>
            </a:r>
            <a:endParaRPr lang="en-US" sz="3200" dirty="0">
              <a:latin typeface="Aptos" panose="020B0004020202020204" pitchFamily="34" charset="0"/>
            </a:endParaRPr>
          </a:p>
        </p:txBody>
      </p:sp>
      <p:sp>
        <p:nvSpPr>
          <p:cNvPr id="13" name="Text 11"/>
          <p:cNvSpPr/>
          <p:nvPr/>
        </p:nvSpPr>
        <p:spPr>
          <a:xfrm>
            <a:off x="777240" y="5166360"/>
            <a:ext cx="3017520" cy="329184"/>
          </a:xfrm>
          <a:prstGeom prst="rect">
            <a:avLst/>
          </a:prstGeom>
          <a:noFill/>
          <a:ln/>
        </p:spPr>
        <p:txBody>
          <a:bodyPr wrap="square" lIns="0" tIns="0" rIns="0" bIns="0" rtlCol="0" anchor="ctr">
            <a:normAutofit fontScale="92500" lnSpcReduction="20000"/>
          </a:bodyPr>
          <a:lstStyle/>
          <a:p>
            <a:pPr marL="0" indent="0">
              <a:buNone/>
            </a:pPr>
            <a:r>
              <a:rPr lang="en-US" sz="1300" dirty="0">
                <a:solidFill>
                  <a:srgbClr val="5B6678"/>
                </a:solidFill>
                <a:latin typeface="Aptos" panose="020B0004020202020204" pitchFamily="34" charset="0"/>
                <a:ea typeface="Calibri" pitchFamily="34" charset="-122"/>
                <a:cs typeface="Calibri" pitchFamily="34" charset="-120"/>
              </a:rPr>
              <a:t>businesses: Innovative Medicine and MedTech</a:t>
            </a:r>
            <a:endParaRPr lang="en-US" sz="1300" dirty="0">
              <a:latin typeface="Aptos" panose="020B0004020202020204" pitchFamily="34" charset="0"/>
            </a:endParaRPr>
          </a:p>
        </p:txBody>
      </p:sp>
      <p:sp>
        <p:nvSpPr>
          <p:cNvPr id="14" name="Shape 12"/>
          <p:cNvSpPr/>
          <p:nvPr/>
        </p:nvSpPr>
        <p:spPr>
          <a:xfrm>
            <a:off x="4251960" y="1920240"/>
            <a:ext cx="3566160" cy="2697480"/>
          </a:xfrm>
          <a:prstGeom prst="roundRect">
            <a:avLst>
              <a:gd name="adj" fmla="val 2712"/>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15" name="Shape 13"/>
          <p:cNvSpPr/>
          <p:nvPr/>
        </p:nvSpPr>
        <p:spPr>
          <a:xfrm>
            <a:off x="4434840" y="2103120"/>
            <a:ext cx="502920" cy="91440"/>
          </a:xfrm>
          <a:prstGeom prst="rect">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6" name="Text 14"/>
          <p:cNvSpPr/>
          <p:nvPr/>
        </p:nvSpPr>
        <p:spPr>
          <a:xfrm>
            <a:off x="4434840" y="2286000"/>
            <a:ext cx="3200400" cy="365760"/>
          </a:xfrm>
          <a:prstGeom prst="rect">
            <a:avLst/>
          </a:prstGeom>
          <a:noFill/>
          <a:ln/>
        </p:spPr>
        <p:txBody>
          <a:bodyPr wrap="square" lIns="0" tIns="0" rIns="0" bIns="0" rtlCol="0" anchor="ctr">
            <a:normAutofit/>
          </a:bodyPr>
          <a:lstStyle/>
          <a:p>
            <a:pPr marL="0" indent="0">
              <a:buNone/>
            </a:pPr>
            <a:r>
              <a:rPr lang="en-US" sz="1900" b="1" dirty="0">
                <a:solidFill>
                  <a:srgbClr val="17213A"/>
                </a:solidFill>
                <a:latin typeface="Aptos" panose="020B0004020202020204" pitchFamily="34" charset="0"/>
                <a:ea typeface="Georgia" pitchFamily="34" charset="-122"/>
                <a:cs typeface="Georgia" pitchFamily="34" charset="-120"/>
              </a:rPr>
              <a:t>Innovative Medicine</a:t>
            </a:r>
            <a:endParaRPr lang="en-US" sz="1900" dirty="0">
              <a:latin typeface="Aptos" panose="020B0004020202020204" pitchFamily="34" charset="0"/>
            </a:endParaRPr>
          </a:p>
        </p:txBody>
      </p:sp>
      <p:sp>
        <p:nvSpPr>
          <p:cNvPr id="17" name="Text 15"/>
          <p:cNvSpPr/>
          <p:nvPr/>
        </p:nvSpPr>
        <p:spPr>
          <a:xfrm>
            <a:off x="4434840" y="2697480"/>
            <a:ext cx="3200400" cy="77724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Leading where medicine is going rigorous science with compassion for the most complex diseases.</a:t>
            </a:r>
            <a:endParaRPr lang="en-US" sz="1250" dirty="0">
              <a:latin typeface="Aptos" panose="020B0004020202020204" pitchFamily="34" charset="0"/>
            </a:endParaRPr>
          </a:p>
        </p:txBody>
      </p:sp>
      <p:sp>
        <p:nvSpPr>
          <p:cNvPr id="18" name="Text 16"/>
          <p:cNvSpPr/>
          <p:nvPr/>
        </p:nvSpPr>
        <p:spPr>
          <a:xfrm>
            <a:off x="4434840" y="3611880"/>
            <a:ext cx="1463040" cy="347472"/>
          </a:xfrm>
          <a:prstGeom prst="rect">
            <a:avLst/>
          </a:prstGeom>
          <a:solidFill>
            <a:srgbClr val="FFF1F3"/>
          </a:solidFill>
          <a:ln/>
        </p:spPr>
        <p:txBody>
          <a:bodyPr wrap="square" lIns="0" tIns="0" rIns="0" bIns="0" rtlCol="0" anchor="ctr"/>
          <a:lstStyle/>
          <a:p>
            <a:pPr marL="0" indent="0" algn="ctr">
              <a:buNone/>
            </a:pPr>
            <a:r>
              <a:rPr lang="en-US" sz="1200" b="1" dirty="0">
                <a:solidFill>
                  <a:srgbClr val="C8102E"/>
                </a:solidFill>
                <a:latin typeface="Aptos" panose="020B0004020202020204" pitchFamily="34" charset="0"/>
                <a:ea typeface="Calibri" pitchFamily="34" charset="-122"/>
                <a:cs typeface="Calibri" pitchFamily="34" charset="-120"/>
              </a:rPr>
              <a:t>Oncology</a:t>
            </a:r>
            <a:endParaRPr lang="en-US" sz="1200" dirty="0">
              <a:latin typeface="Aptos" panose="020B0004020202020204" pitchFamily="34" charset="0"/>
            </a:endParaRPr>
          </a:p>
        </p:txBody>
      </p:sp>
      <p:sp>
        <p:nvSpPr>
          <p:cNvPr id="19" name="Text 17"/>
          <p:cNvSpPr/>
          <p:nvPr/>
        </p:nvSpPr>
        <p:spPr>
          <a:xfrm>
            <a:off x="6035040" y="3611880"/>
            <a:ext cx="1463040" cy="347472"/>
          </a:xfrm>
          <a:prstGeom prst="rect">
            <a:avLst/>
          </a:prstGeom>
          <a:solidFill>
            <a:srgbClr val="FFF1F3"/>
          </a:solidFill>
          <a:ln/>
        </p:spPr>
        <p:txBody>
          <a:bodyPr wrap="square" lIns="0" tIns="0" rIns="0" bIns="0" rtlCol="0" anchor="ctr"/>
          <a:lstStyle/>
          <a:p>
            <a:pPr marL="0" indent="0" algn="ctr">
              <a:buNone/>
            </a:pPr>
            <a:r>
              <a:rPr lang="en-US" sz="1200" b="1" dirty="0">
                <a:solidFill>
                  <a:srgbClr val="C8102E"/>
                </a:solidFill>
                <a:latin typeface="Aptos" panose="020B0004020202020204" pitchFamily="34" charset="0"/>
                <a:ea typeface="Calibri" pitchFamily="34" charset="-122"/>
                <a:cs typeface="Calibri" pitchFamily="34" charset="-120"/>
              </a:rPr>
              <a:t>Immunology</a:t>
            </a:r>
            <a:endParaRPr lang="en-US" sz="1200" dirty="0">
              <a:latin typeface="Aptos" panose="020B0004020202020204" pitchFamily="34" charset="0"/>
            </a:endParaRPr>
          </a:p>
        </p:txBody>
      </p:sp>
      <p:sp>
        <p:nvSpPr>
          <p:cNvPr id="20" name="Text 18"/>
          <p:cNvSpPr/>
          <p:nvPr/>
        </p:nvSpPr>
        <p:spPr>
          <a:xfrm>
            <a:off x="4434840" y="4069080"/>
            <a:ext cx="1463040" cy="347472"/>
          </a:xfrm>
          <a:prstGeom prst="rect">
            <a:avLst/>
          </a:prstGeom>
          <a:solidFill>
            <a:srgbClr val="FFF1F3"/>
          </a:solidFill>
          <a:ln/>
        </p:spPr>
        <p:txBody>
          <a:bodyPr wrap="square" lIns="0" tIns="0" rIns="0" bIns="0" rtlCol="0" anchor="ctr"/>
          <a:lstStyle/>
          <a:p>
            <a:pPr marL="0" indent="0" algn="ctr">
              <a:buNone/>
            </a:pPr>
            <a:r>
              <a:rPr lang="en-US" sz="1200" b="1" dirty="0">
                <a:solidFill>
                  <a:srgbClr val="C8102E"/>
                </a:solidFill>
                <a:latin typeface="Aptos" panose="020B0004020202020204" pitchFamily="34" charset="0"/>
                <a:ea typeface="Calibri" pitchFamily="34" charset="-122"/>
                <a:cs typeface="Calibri" pitchFamily="34" charset="-120"/>
              </a:rPr>
              <a:t>Neuroscience</a:t>
            </a:r>
            <a:endParaRPr lang="en-US" sz="1200" dirty="0">
              <a:latin typeface="Aptos" panose="020B0004020202020204" pitchFamily="34" charset="0"/>
            </a:endParaRPr>
          </a:p>
        </p:txBody>
      </p:sp>
      <p:sp>
        <p:nvSpPr>
          <p:cNvPr id="21" name="Text 19"/>
          <p:cNvSpPr/>
          <p:nvPr/>
        </p:nvSpPr>
        <p:spPr>
          <a:xfrm>
            <a:off x="6035040" y="4069080"/>
            <a:ext cx="1463040" cy="347472"/>
          </a:xfrm>
          <a:prstGeom prst="rect">
            <a:avLst/>
          </a:prstGeom>
          <a:solidFill>
            <a:srgbClr val="FFF1F3"/>
          </a:solidFill>
          <a:ln/>
        </p:spPr>
        <p:txBody>
          <a:bodyPr wrap="square" lIns="0" tIns="0" rIns="0" bIns="0" rtlCol="0" anchor="ctr"/>
          <a:lstStyle/>
          <a:p>
            <a:pPr marL="0" indent="0" algn="ctr">
              <a:buNone/>
            </a:pPr>
            <a:r>
              <a:rPr lang="en-US" sz="1200" b="1" dirty="0">
                <a:solidFill>
                  <a:srgbClr val="C8102E"/>
                </a:solidFill>
                <a:latin typeface="Aptos" panose="020B0004020202020204" pitchFamily="34" charset="0"/>
                <a:ea typeface="Calibri" pitchFamily="34" charset="-122"/>
                <a:cs typeface="Calibri" pitchFamily="34" charset="-120"/>
              </a:rPr>
              <a:t>Cardiopulmonary</a:t>
            </a:r>
            <a:endParaRPr lang="en-US" sz="1200" dirty="0">
              <a:latin typeface="Aptos" panose="020B0004020202020204" pitchFamily="34" charset="0"/>
            </a:endParaRPr>
          </a:p>
        </p:txBody>
      </p:sp>
      <p:sp>
        <p:nvSpPr>
          <p:cNvPr id="22" name="Shape 20"/>
          <p:cNvSpPr/>
          <p:nvPr/>
        </p:nvSpPr>
        <p:spPr>
          <a:xfrm>
            <a:off x="8001000" y="1920240"/>
            <a:ext cx="3566160" cy="2697480"/>
          </a:xfrm>
          <a:prstGeom prst="roundRect">
            <a:avLst>
              <a:gd name="adj" fmla="val 2712"/>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23" name="Shape 21"/>
          <p:cNvSpPr/>
          <p:nvPr/>
        </p:nvSpPr>
        <p:spPr>
          <a:xfrm>
            <a:off x="8183880" y="2103120"/>
            <a:ext cx="502920" cy="91440"/>
          </a:xfrm>
          <a:prstGeom prst="rect">
            <a:avLst/>
          </a:prstGeom>
          <a:solidFill>
            <a:schemeClr val="bg2">
              <a:lumMod val="25000"/>
            </a:schemeClr>
          </a:solidFill>
          <a:ln w="12700">
            <a:solidFill>
              <a:srgbClr val="2D5B88"/>
            </a:solidFill>
            <a:prstDash val="solid"/>
          </a:ln>
        </p:spPr>
        <p:txBody>
          <a:bodyPr/>
          <a:lstStyle/>
          <a:p>
            <a:endParaRPr lang="en-US">
              <a:latin typeface="Aptos" panose="020B0004020202020204" pitchFamily="34" charset="0"/>
            </a:endParaRPr>
          </a:p>
        </p:txBody>
      </p:sp>
      <p:sp>
        <p:nvSpPr>
          <p:cNvPr id="24" name="Text 22"/>
          <p:cNvSpPr/>
          <p:nvPr/>
        </p:nvSpPr>
        <p:spPr>
          <a:xfrm>
            <a:off x="8183880" y="2286000"/>
            <a:ext cx="3200400" cy="365760"/>
          </a:xfrm>
          <a:prstGeom prst="rect">
            <a:avLst/>
          </a:prstGeom>
          <a:noFill/>
          <a:ln/>
        </p:spPr>
        <p:txBody>
          <a:bodyPr wrap="square" lIns="0" tIns="0" rIns="0" bIns="0" rtlCol="0" anchor="ctr">
            <a:normAutofit/>
          </a:bodyPr>
          <a:lstStyle/>
          <a:p>
            <a:pPr marL="0" indent="0">
              <a:buNone/>
            </a:pPr>
            <a:r>
              <a:rPr lang="en-US" sz="1900" b="1" dirty="0">
                <a:latin typeface="Aptos" panose="020B0004020202020204" pitchFamily="34" charset="0"/>
                <a:ea typeface="Georgia" pitchFamily="34" charset="-122"/>
                <a:cs typeface="Georgia" pitchFamily="34" charset="-120"/>
              </a:rPr>
              <a:t>MedTech</a:t>
            </a:r>
            <a:endParaRPr lang="en-US" sz="1900" dirty="0">
              <a:latin typeface="Aptos" panose="020B0004020202020204" pitchFamily="34" charset="0"/>
            </a:endParaRPr>
          </a:p>
        </p:txBody>
      </p:sp>
      <p:sp>
        <p:nvSpPr>
          <p:cNvPr id="25" name="Text 23"/>
          <p:cNvSpPr/>
          <p:nvPr/>
        </p:nvSpPr>
        <p:spPr>
          <a:xfrm>
            <a:off x="8183880" y="2697480"/>
            <a:ext cx="3200400" cy="77724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Innovating at the intersection of biology and technology for smarter, less invasive, more personal care.</a:t>
            </a:r>
            <a:endParaRPr lang="en-US" sz="1250" dirty="0">
              <a:latin typeface="Aptos" panose="020B0004020202020204" pitchFamily="34" charset="0"/>
            </a:endParaRPr>
          </a:p>
        </p:txBody>
      </p:sp>
      <p:sp>
        <p:nvSpPr>
          <p:cNvPr id="26" name="Text 24"/>
          <p:cNvSpPr/>
          <p:nvPr/>
        </p:nvSpPr>
        <p:spPr>
          <a:xfrm>
            <a:off x="8183880" y="3611880"/>
            <a:ext cx="1463040" cy="347472"/>
          </a:xfrm>
          <a:prstGeom prst="rect">
            <a:avLst/>
          </a:prstGeom>
          <a:solidFill>
            <a:schemeClr val="bg1">
              <a:lumMod val="85000"/>
            </a:schemeClr>
          </a:solidFill>
          <a:ln/>
        </p:spPr>
        <p:txBody>
          <a:bodyPr wrap="square" lIns="0" tIns="0" rIns="0" bIns="0" rtlCol="0" anchor="ctr"/>
          <a:lstStyle/>
          <a:p>
            <a:pPr marL="0" indent="0" algn="ctr">
              <a:buNone/>
            </a:pPr>
            <a:r>
              <a:rPr lang="en-US" sz="1200" b="1" dirty="0">
                <a:solidFill>
                  <a:schemeClr val="tx1">
                    <a:lumMod val="75000"/>
                    <a:lumOff val="25000"/>
                  </a:schemeClr>
                </a:solidFill>
                <a:latin typeface="Aptos" panose="020B0004020202020204" pitchFamily="34" charset="0"/>
                <a:ea typeface="Calibri" pitchFamily="34" charset="-122"/>
                <a:cs typeface="Calibri" pitchFamily="34" charset="-120"/>
              </a:rPr>
              <a:t>Cardiovascular</a:t>
            </a:r>
            <a:endParaRPr lang="en-US" sz="1200" dirty="0">
              <a:solidFill>
                <a:schemeClr val="tx1">
                  <a:lumMod val="75000"/>
                  <a:lumOff val="25000"/>
                </a:schemeClr>
              </a:solidFill>
              <a:latin typeface="Aptos" panose="020B0004020202020204" pitchFamily="34" charset="0"/>
            </a:endParaRPr>
          </a:p>
        </p:txBody>
      </p:sp>
      <p:sp>
        <p:nvSpPr>
          <p:cNvPr id="27" name="Text 25"/>
          <p:cNvSpPr/>
          <p:nvPr/>
        </p:nvSpPr>
        <p:spPr>
          <a:xfrm>
            <a:off x="9784080" y="3611880"/>
            <a:ext cx="1463040" cy="347472"/>
          </a:xfrm>
          <a:prstGeom prst="rect">
            <a:avLst/>
          </a:prstGeom>
          <a:solidFill>
            <a:schemeClr val="bg1">
              <a:lumMod val="85000"/>
            </a:schemeClr>
          </a:solidFill>
          <a:ln/>
        </p:spPr>
        <p:txBody>
          <a:bodyPr wrap="square" lIns="0" tIns="0" rIns="0" bIns="0" rtlCol="0" anchor="ctr"/>
          <a:lstStyle/>
          <a:p>
            <a:pPr marL="0" indent="0" algn="ctr">
              <a:buNone/>
            </a:pPr>
            <a:r>
              <a:rPr lang="en-US" sz="1200" b="1" dirty="0">
                <a:solidFill>
                  <a:schemeClr val="tx1">
                    <a:lumMod val="75000"/>
                    <a:lumOff val="25000"/>
                  </a:schemeClr>
                </a:solidFill>
                <a:latin typeface="Aptos" panose="020B0004020202020204" pitchFamily="34" charset="0"/>
                <a:ea typeface="Calibri" pitchFamily="34" charset="-122"/>
                <a:cs typeface="Calibri" pitchFamily="34" charset="-120"/>
              </a:rPr>
              <a:t>Orthopaedics</a:t>
            </a:r>
            <a:endParaRPr lang="en-US" sz="1200" dirty="0">
              <a:solidFill>
                <a:schemeClr val="tx1">
                  <a:lumMod val="75000"/>
                  <a:lumOff val="25000"/>
                </a:schemeClr>
              </a:solidFill>
              <a:latin typeface="Aptos" panose="020B0004020202020204" pitchFamily="34" charset="0"/>
            </a:endParaRPr>
          </a:p>
        </p:txBody>
      </p:sp>
      <p:sp>
        <p:nvSpPr>
          <p:cNvPr id="28" name="Text 26"/>
          <p:cNvSpPr/>
          <p:nvPr/>
        </p:nvSpPr>
        <p:spPr>
          <a:xfrm>
            <a:off x="8183880" y="4069080"/>
            <a:ext cx="1463040" cy="347472"/>
          </a:xfrm>
          <a:prstGeom prst="rect">
            <a:avLst/>
          </a:prstGeom>
          <a:solidFill>
            <a:schemeClr val="bg1">
              <a:lumMod val="85000"/>
            </a:schemeClr>
          </a:solidFill>
          <a:ln/>
        </p:spPr>
        <p:txBody>
          <a:bodyPr wrap="square" lIns="0" tIns="0" rIns="0" bIns="0" rtlCol="0" anchor="ctr"/>
          <a:lstStyle/>
          <a:p>
            <a:pPr marL="0" indent="0" algn="ctr">
              <a:buNone/>
            </a:pPr>
            <a:r>
              <a:rPr lang="en-US" sz="1200" b="1" dirty="0">
                <a:solidFill>
                  <a:schemeClr val="tx1">
                    <a:lumMod val="75000"/>
                    <a:lumOff val="25000"/>
                  </a:schemeClr>
                </a:solidFill>
                <a:latin typeface="Aptos" panose="020B0004020202020204" pitchFamily="34" charset="0"/>
                <a:ea typeface="Calibri" pitchFamily="34" charset="-122"/>
                <a:cs typeface="Calibri" pitchFamily="34" charset="-120"/>
              </a:rPr>
              <a:t>Surgery</a:t>
            </a:r>
            <a:endParaRPr lang="en-US" sz="1200" dirty="0">
              <a:solidFill>
                <a:schemeClr val="tx1">
                  <a:lumMod val="75000"/>
                  <a:lumOff val="25000"/>
                </a:schemeClr>
              </a:solidFill>
              <a:latin typeface="Aptos" panose="020B0004020202020204" pitchFamily="34" charset="0"/>
            </a:endParaRPr>
          </a:p>
        </p:txBody>
      </p:sp>
      <p:sp>
        <p:nvSpPr>
          <p:cNvPr id="29" name="Text 27"/>
          <p:cNvSpPr/>
          <p:nvPr/>
        </p:nvSpPr>
        <p:spPr>
          <a:xfrm>
            <a:off x="9784080" y="4069080"/>
            <a:ext cx="1463040" cy="347472"/>
          </a:xfrm>
          <a:prstGeom prst="rect">
            <a:avLst/>
          </a:prstGeom>
          <a:solidFill>
            <a:schemeClr val="bg1">
              <a:lumMod val="85000"/>
            </a:schemeClr>
          </a:solidFill>
          <a:ln/>
        </p:spPr>
        <p:txBody>
          <a:bodyPr wrap="square" lIns="0" tIns="0" rIns="0" bIns="0" rtlCol="0" anchor="ctr"/>
          <a:lstStyle/>
          <a:p>
            <a:pPr marL="0" indent="0" algn="ctr">
              <a:buNone/>
            </a:pPr>
            <a:r>
              <a:rPr lang="en-US" sz="1200" b="1" dirty="0">
                <a:solidFill>
                  <a:schemeClr val="tx1">
                    <a:lumMod val="75000"/>
                    <a:lumOff val="25000"/>
                  </a:schemeClr>
                </a:solidFill>
                <a:latin typeface="Aptos" panose="020B0004020202020204" pitchFamily="34" charset="0"/>
                <a:ea typeface="Calibri" pitchFamily="34" charset="-122"/>
                <a:cs typeface="Calibri" pitchFamily="34" charset="-120"/>
              </a:rPr>
              <a:t>Vision</a:t>
            </a:r>
            <a:endParaRPr lang="en-US" sz="1200" dirty="0">
              <a:solidFill>
                <a:schemeClr val="tx1">
                  <a:lumMod val="75000"/>
                  <a:lumOff val="25000"/>
                </a:schemeClr>
              </a:solidFill>
              <a:latin typeface="Aptos" panose="020B0004020202020204" pitchFamily="34" charset="0"/>
            </a:endParaRPr>
          </a:p>
        </p:txBody>
      </p:sp>
      <p:sp>
        <p:nvSpPr>
          <p:cNvPr id="30" name="Shape 28"/>
          <p:cNvSpPr/>
          <p:nvPr/>
        </p:nvSpPr>
        <p:spPr>
          <a:xfrm>
            <a:off x="4251960" y="4800600"/>
            <a:ext cx="7315200" cy="822960"/>
          </a:xfrm>
          <a:prstGeom prst="roundRect">
            <a:avLst>
              <a:gd name="adj" fmla="val 8889"/>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31" name="Text 29"/>
          <p:cNvSpPr/>
          <p:nvPr/>
        </p:nvSpPr>
        <p:spPr>
          <a:xfrm>
            <a:off x="4434840" y="4846320"/>
            <a:ext cx="6949440" cy="731520"/>
          </a:xfrm>
          <a:prstGeom prst="rect">
            <a:avLst/>
          </a:prstGeom>
          <a:noFill/>
          <a:ln/>
        </p:spPr>
        <p:txBody>
          <a:bodyPr wrap="square" lIns="0" tIns="0" rIns="0" bIns="0" rtlCol="0" anchor="ctr">
            <a:normAutofit/>
          </a:bodyPr>
          <a:lstStyle/>
          <a:p>
            <a:pPr marL="0" indent="0">
              <a:buNone/>
            </a:pPr>
            <a:r>
              <a:rPr lang="en-US" sz="1250" b="1" dirty="0">
                <a:solidFill>
                  <a:srgbClr val="17213A"/>
                </a:solidFill>
                <a:latin typeface="Aptos" panose="020B0004020202020204" pitchFamily="34" charset="0"/>
                <a:ea typeface="Calibri" pitchFamily="34" charset="-122"/>
                <a:cs typeface="Calibri" pitchFamily="34" charset="-120"/>
              </a:rPr>
              <a:t>Doctoral talent contributes across the business: </a:t>
            </a:r>
            <a:r>
              <a:rPr lang="en-US" sz="1250" dirty="0">
                <a:solidFill>
                  <a:srgbClr val="5B6678"/>
                </a:solidFill>
                <a:latin typeface="Aptos" panose="020B0004020202020204" pitchFamily="34" charset="0"/>
                <a:ea typeface="Calibri" pitchFamily="34" charset="-122"/>
                <a:cs typeface="Calibri" pitchFamily="34" charset="-120"/>
              </a:rPr>
              <a:t>scientists, data scientists, physicians, immunologists and market access professionals collaborate to bring health breakthroughs to life.</a:t>
            </a:r>
            <a:endParaRPr lang="en-US" sz="1250" dirty="0">
              <a:latin typeface="Aptos" panose="020B0004020202020204" pitchFamily="34" charset="0"/>
            </a:endParaRPr>
          </a:p>
        </p:txBody>
      </p:sp>
      <p:sp>
        <p:nvSpPr>
          <p:cNvPr id="32" name="Shape 30"/>
          <p:cNvSpPr/>
          <p:nvPr/>
        </p:nvSpPr>
        <p:spPr>
          <a:xfrm>
            <a:off x="594360" y="5806440"/>
            <a:ext cx="10972800" cy="502920"/>
          </a:xfrm>
          <a:prstGeom prst="roundRect">
            <a:avLst>
              <a:gd name="adj" fmla="val 14545"/>
            </a:avLst>
          </a:prstGeom>
          <a:solidFill>
            <a:schemeClr val="bg2">
              <a:lumMod val="25000"/>
            </a:schemeClr>
          </a:solidFill>
          <a:ln w="12700">
            <a:solidFill>
              <a:srgbClr val="17213A"/>
            </a:solidFill>
            <a:prstDash val="solid"/>
          </a:ln>
        </p:spPr>
        <p:txBody>
          <a:bodyPr/>
          <a:lstStyle/>
          <a:p>
            <a:endParaRPr lang="en-US">
              <a:latin typeface="Aptos" panose="020B0004020202020204" pitchFamily="34" charset="0"/>
            </a:endParaRPr>
          </a:p>
        </p:txBody>
      </p:sp>
      <p:sp>
        <p:nvSpPr>
          <p:cNvPr id="33" name="Text 31"/>
          <p:cNvSpPr/>
          <p:nvPr/>
        </p:nvSpPr>
        <p:spPr>
          <a:xfrm>
            <a:off x="822960" y="5806440"/>
            <a:ext cx="10515600" cy="502920"/>
          </a:xfrm>
          <a:prstGeom prst="rect">
            <a:avLst/>
          </a:prstGeom>
          <a:noFill/>
          <a:ln/>
        </p:spPr>
        <p:txBody>
          <a:bodyPr wrap="square" lIns="0" tIns="0" rIns="0" bIns="0" rtlCol="0" anchor="ctr">
            <a:normAutofit/>
          </a:bodyPr>
          <a:lstStyle/>
          <a:p>
            <a:pPr marL="0" indent="0">
              <a:buNone/>
            </a:pPr>
            <a:r>
              <a:rPr lang="en-US" sz="1400" b="1" dirty="0">
                <a:solidFill>
                  <a:srgbClr val="FFFFFF"/>
                </a:solidFill>
                <a:latin typeface="Aptos" panose="020B0004020202020204" pitchFamily="34" charset="0"/>
                <a:ea typeface="Calibri" pitchFamily="34" charset="-122"/>
                <a:cs typeface="Calibri" pitchFamily="34" charset="-120"/>
              </a:rPr>
              <a:t>Our Credo, written in 1943, puts the needs of the people we serve first and sits at the center of how we hire.</a:t>
            </a:r>
            <a:endParaRPr lang="en-US" sz="1400" dirty="0">
              <a:latin typeface="Aptos" panose="020B0004020202020204" pitchFamily="34" charset="0"/>
            </a:endParaRPr>
          </a:p>
        </p:txBody>
      </p:sp>
      <p:sp>
        <p:nvSpPr>
          <p:cNvPr id="34"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latin typeface="Aptos" panose="020B0004020202020204" pitchFamily="34" charset="0"/>
              </a:rPr>
              <a:t>2</a:t>
            </a:fld>
            <a:endParaRPr lang="en-US">
              <a:latin typeface="Aptos" panose="020B00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94360" y="347472"/>
            <a:ext cx="54864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Aptos" panose="020B0004020202020204" pitchFamily="34" charset="0"/>
                <a:ea typeface="Calibri" pitchFamily="34" charset="-122"/>
                <a:cs typeface="Calibri" pitchFamily="34" charset="-120"/>
              </a:rPr>
              <a:t>HOW WE RECRUIT</a:t>
            </a:r>
            <a:endParaRPr lang="en-US" sz="1100" dirty="0">
              <a:latin typeface="Aptos" panose="020B0004020202020204" pitchFamily="34" charset="0"/>
            </a:endParaRPr>
          </a:p>
        </p:txBody>
      </p:sp>
      <p:sp>
        <p:nvSpPr>
          <p:cNvPr id="3" name="Text 1"/>
          <p:cNvSpPr/>
          <p:nvPr/>
        </p:nvSpPr>
        <p:spPr>
          <a:xfrm>
            <a:off x="594360" y="640080"/>
            <a:ext cx="10972800" cy="603504"/>
          </a:xfrm>
          <a:prstGeom prst="rect">
            <a:avLst/>
          </a:prstGeom>
          <a:noFill/>
          <a:ln/>
        </p:spPr>
        <p:txBody>
          <a:bodyPr wrap="square" lIns="0" tIns="0" rIns="0" bIns="0" rtlCol="0" anchor="ctr">
            <a:normAutofit/>
          </a:bodyPr>
          <a:lstStyle/>
          <a:p>
            <a:pPr marL="0" indent="0">
              <a:buNone/>
            </a:pPr>
            <a:r>
              <a:rPr lang="en-US" sz="3000" b="1" dirty="0">
                <a:latin typeface="Aptos" panose="020B0004020202020204" pitchFamily="34" charset="0"/>
                <a:ea typeface="Georgia" pitchFamily="34" charset="-122"/>
                <a:cs typeface="Georgia" pitchFamily="34" charset="-120"/>
              </a:rPr>
              <a:t>How hiring works: a high-level map</a:t>
            </a:r>
            <a:endParaRPr lang="en-US" sz="3000" dirty="0">
              <a:latin typeface="Aptos" panose="020B0004020202020204" pitchFamily="34" charset="0"/>
            </a:endParaRPr>
          </a:p>
        </p:txBody>
      </p:sp>
      <p:sp>
        <p:nvSpPr>
          <p:cNvPr id="4" name="Text 2"/>
          <p:cNvSpPr/>
          <p:nvPr/>
        </p:nvSpPr>
        <p:spPr>
          <a:xfrm>
            <a:off x="594360" y="1280160"/>
            <a:ext cx="10972800" cy="365760"/>
          </a:xfrm>
          <a:prstGeom prst="rect">
            <a:avLst/>
          </a:prstGeom>
          <a:noFill/>
          <a:ln/>
        </p:spPr>
        <p:txBody>
          <a:bodyPr wrap="square" lIns="0" tIns="0" rIns="0" bIns="0" rtlCol="0" anchor="ctr">
            <a:normAutofit/>
          </a:bodyPr>
          <a:lstStyle/>
          <a:p>
            <a:pPr marL="0" indent="0">
              <a:buNone/>
            </a:pPr>
            <a:r>
              <a:rPr lang="en-US" sz="1500" dirty="0">
                <a:solidFill>
                  <a:srgbClr val="5B6678"/>
                </a:solidFill>
                <a:latin typeface="Aptos" panose="020B0004020202020204" pitchFamily="34" charset="0"/>
                <a:ea typeface="Calibri" pitchFamily="34" charset="-122"/>
                <a:cs typeface="Calibri" pitchFamily="34" charset="-120"/>
              </a:rPr>
              <a:t>Steps and formats vary by role, business and region. This reflects J&amp;J’s careers guidance</a:t>
            </a:r>
            <a:endParaRPr lang="en-US" sz="1500" dirty="0">
              <a:latin typeface="Aptos" panose="020B0004020202020204" pitchFamily="34" charset="0"/>
            </a:endParaRPr>
          </a:p>
        </p:txBody>
      </p:sp>
      <p:sp>
        <p:nvSpPr>
          <p:cNvPr id="5" name="Shape 3"/>
          <p:cNvSpPr/>
          <p:nvPr/>
        </p:nvSpPr>
        <p:spPr>
          <a:xfrm>
            <a:off x="594360" y="1920240"/>
            <a:ext cx="2011680" cy="2697480"/>
          </a:xfrm>
          <a:prstGeom prst="roundRect">
            <a:avLst>
              <a:gd name="adj" fmla="val 3636"/>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6" name="Shape 4"/>
          <p:cNvSpPr/>
          <p:nvPr/>
        </p:nvSpPr>
        <p:spPr>
          <a:xfrm>
            <a:off x="777240" y="2103120"/>
            <a:ext cx="457200" cy="457200"/>
          </a:xfrm>
          <a:prstGeom prst="ellipse">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7" name="Text 5"/>
          <p:cNvSpPr/>
          <p:nvPr/>
        </p:nvSpPr>
        <p:spPr>
          <a:xfrm>
            <a:off x="777240" y="21031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1</a:t>
            </a:r>
            <a:endParaRPr lang="en-US" sz="1400" dirty="0">
              <a:latin typeface="Aptos" panose="020B0004020202020204" pitchFamily="34" charset="0"/>
            </a:endParaRPr>
          </a:p>
        </p:txBody>
      </p:sp>
      <p:sp>
        <p:nvSpPr>
          <p:cNvPr id="8" name="Text 6"/>
          <p:cNvSpPr/>
          <p:nvPr/>
        </p:nvSpPr>
        <p:spPr>
          <a:xfrm>
            <a:off x="777240" y="2697480"/>
            <a:ext cx="1691640" cy="365760"/>
          </a:xfrm>
          <a:prstGeom prst="rect">
            <a:avLst/>
          </a:prstGeom>
          <a:noFill/>
          <a:ln/>
        </p:spPr>
        <p:txBody>
          <a:bodyPr wrap="square" lIns="0" tIns="0" rIns="0" bIns="0" rtlCol="0" anchor="ctr">
            <a:normAutofit/>
          </a:bodyPr>
          <a:lstStyle/>
          <a:p>
            <a:pPr marL="0" indent="0">
              <a:buNone/>
            </a:pPr>
            <a:r>
              <a:rPr lang="en-US" sz="1700" b="1" dirty="0">
                <a:solidFill>
                  <a:srgbClr val="17213A"/>
                </a:solidFill>
                <a:latin typeface="Aptos" panose="020B0004020202020204" pitchFamily="34" charset="0"/>
                <a:ea typeface="Georgia" pitchFamily="34" charset="-122"/>
                <a:cs typeface="Georgia" pitchFamily="34" charset="-120"/>
              </a:rPr>
              <a:t>Get inspired</a:t>
            </a:r>
            <a:endParaRPr lang="en-US" sz="1700" dirty="0">
              <a:latin typeface="Aptos" panose="020B0004020202020204" pitchFamily="34" charset="0"/>
            </a:endParaRPr>
          </a:p>
        </p:txBody>
      </p:sp>
      <p:sp>
        <p:nvSpPr>
          <p:cNvPr id="9" name="Text 7"/>
          <p:cNvSpPr/>
          <p:nvPr/>
        </p:nvSpPr>
        <p:spPr>
          <a:xfrm>
            <a:off x="777240" y="3108960"/>
            <a:ext cx="1691640" cy="137160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Read career stories to see how scientists, data scientists and others work together.</a:t>
            </a:r>
            <a:endParaRPr lang="en-US" sz="1250" dirty="0">
              <a:latin typeface="Aptos" panose="020B0004020202020204" pitchFamily="34" charset="0"/>
            </a:endParaRPr>
          </a:p>
        </p:txBody>
      </p:sp>
      <p:sp>
        <p:nvSpPr>
          <p:cNvPr id="10" name="Shape 8"/>
          <p:cNvSpPr/>
          <p:nvPr/>
        </p:nvSpPr>
        <p:spPr>
          <a:xfrm>
            <a:off x="2624328" y="3090672"/>
            <a:ext cx="182880" cy="274320"/>
          </a:xfrm>
          <a:prstGeom prst="chevron">
            <a:avLst/>
          </a:prstGeom>
          <a:solidFill>
            <a:srgbClr val="B8C0CC"/>
          </a:solidFill>
          <a:ln w="12700">
            <a:solidFill>
              <a:srgbClr val="B8C0CC"/>
            </a:solidFill>
            <a:prstDash val="solid"/>
          </a:ln>
        </p:spPr>
        <p:txBody>
          <a:bodyPr/>
          <a:lstStyle/>
          <a:p>
            <a:endParaRPr lang="en-US">
              <a:latin typeface="Aptos" panose="020B0004020202020204" pitchFamily="34" charset="0"/>
            </a:endParaRPr>
          </a:p>
        </p:txBody>
      </p:sp>
      <p:sp>
        <p:nvSpPr>
          <p:cNvPr id="11" name="Shape 9"/>
          <p:cNvSpPr/>
          <p:nvPr/>
        </p:nvSpPr>
        <p:spPr>
          <a:xfrm>
            <a:off x="2843784" y="1920240"/>
            <a:ext cx="2011680" cy="2697480"/>
          </a:xfrm>
          <a:prstGeom prst="roundRect">
            <a:avLst>
              <a:gd name="adj" fmla="val 3636"/>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12" name="Shape 10"/>
          <p:cNvSpPr/>
          <p:nvPr/>
        </p:nvSpPr>
        <p:spPr>
          <a:xfrm>
            <a:off x="3026664" y="2103120"/>
            <a:ext cx="457200" cy="457200"/>
          </a:xfrm>
          <a:prstGeom prst="ellipse">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13" name="Text 11"/>
          <p:cNvSpPr/>
          <p:nvPr/>
        </p:nvSpPr>
        <p:spPr>
          <a:xfrm>
            <a:off x="3026664" y="21031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2</a:t>
            </a:r>
            <a:endParaRPr lang="en-US" sz="1400" dirty="0">
              <a:latin typeface="Aptos" panose="020B0004020202020204" pitchFamily="34" charset="0"/>
            </a:endParaRPr>
          </a:p>
        </p:txBody>
      </p:sp>
      <p:sp>
        <p:nvSpPr>
          <p:cNvPr id="14" name="Text 12"/>
          <p:cNvSpPr/>
          <p:nvPr/>
        </p:nvSpPr>
        <p:spPr>
          <a:xfrm>
            <a:off x="3026664" y="2697480"/>
            <a:ext cx="1691640" cy="365760"/>
          </a:xfrm>
          <a:prstGeom prst="rect">
            <a:avLst/>
          </a:prstGeom>
          <a:noFill/>
          <a:ln/>
        </p:spPr>
        <p:txBody>
          <a:bodyPr wrap="square" lIns="0" tIns="0" rIns="0" bIns="0" rtlCol="0" anchor="ctr">
            <a:normAutofit/>
          </a:bodyPr>
          <a:lstStyle/>
          <a:p>
            <a:pPr marL="0" indent="0">
              <a:buNone/>
            </a:pPr>
            <a:r>
              <a:rPr lang="en-US" sz="1700" b="1" dirty="0">
                <a:solidFill>
                  <a:srgbClr val="17213A"/>
                </a:solidFill>
                <a:latin typeface="Aptos" panose="020B0004020202020204" pitchFamily="34" charset="0"/>
                <a:ea typeface="Georgia" pitchFamily="34" charset="-122"/>
                <a:cs typeface="Georgia" pitchFamily="34" charset="-120"/>
              </a:rPr>
              <a:t>Explore roles</a:t>
            </a:r>
            <a:endParaRPr lang="en-US" sz="1700" dirty="0">
              <a:latin typeface="Aptos" panose="020B0004020202020204" pitchFamily="34" charset="0"/>
            </a:endParaRPr>
          </a:p>
        </p:txBody>
      </p:sp>
      <p:sp>
        <p:nvSpPr>
          <p:cNvPr id="15" name="Text 13"/>
          <p:cNvSpPr/>
          <p:nvPr/>
        </p:nvSpPr>
        <p:spPr>
          <a:xfrm>
            <a:off x="3026664" y="3108960"/>
            <a:ext cx="1691640" cy="137160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Search by title, keyword or location, or join the Global Talent Hub.</a:t>
            </a:r>
            <a:endParaRPr lang="en-US" sz="1250" dirty="0">
              <a:latin typeface="Aptos" panose="020B0004020202020204" pitchFamily="34" charset="0"/>
            </a:endParaRPr>
          </a:p>
        </p:txBody>
      </p:sp>
      <p:sp>
        <p:nvSpPr>
          <p:cNvPr id="16" name="Shape 14"/>
          <p:cNvSpPr/>
          <p:nvPr/>
        </p:nvSpPr>
        <p:spPr>
          <a:xfrm>
            <a:off x="4873752" y="3090672"/>
            <a:ext cx="182880" cy="274320"/>
          </a:xfrm>
          <a:prstGeom prst="chevron">
            <a:avLst/>
          </a:prstGeom>
          <a:solidFill>
            <a:srgbClr val="B8C0CC"/>
          </a:solidFill>
          <a:ln w="12700">
            <a:solidFill>
              <a:srgbClr val="B8C0CC"/>
            </a:solidFill>
            <a:prstDash val="solid"/>
          </a:ln>
        </p:spPr>
        <p:txBody>
          <a:bodyPr/>
          <a:lstStyle/>
          <a:p>
            <a:endParaRPr lang="en-US">
              <a:latin typeface="Aptos" panose="020B0004020202020204" pitchFamily="34" charset="0"/>
            </a:endParaRPr>
          </a:p>
        </p:txBody>
      </p:sp>
      <p:sp>
        <p:nvSpPr>
          <p:cNvPr id="17" name="Shape 15"/>
          <p:cNvSpPr/>
          <p:nvPr/>
        </p:nvSpPr>
        <p:spPr>
          <a:xfrm>
            <a:off x="5093208" y="1920240"/>
            <a:ext cx="2011680" cy="2697480"/>
          </a:xfrm>
          <a:prstGeom prst="roundRect">
            <a:avLst>
              <a:gd name="adj" fmla="val 3636"/>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18" name="Shape 16"/>
          <p:cNvSpPr/>
          <p:nvPr/>
        </p:nvSpPr>
        <p:spPr>
          <a:xfrm>
            <a:off x="5276088" y="2103120"/>
            <a:ext cx="457200" cy="457200"/>
          </a:xfrm>
          <a:prstGeom prst="ellipse">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19" name="Text 17"/>
          <p:cNvSpPr/>
          <p:nvPr/>
        </p:nvSpPr>
        <p:spPr>
          <a:xfrm>
            <a:off x="5276088" y="21031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3</a:t>
            </a:r>
            <a:endParaRPr lang="en-US" sz="1400" dirty="0">
              <a:latin typeface="Aptos" panose="020B0004020202020204" pitchFamily="34" charset="0"/>
            </a:endParaRPr>
          </a:p>
        </p:txBody>
      </p:sp>
      <p:sp>
        <p:nvSpPr>
          <p:cNvPr id="20" name="Text 18"/>
          <p:cNvSpPr/>
          <p:nvPr/>
        </p:nvSpPr>
        <p:spPr>
          <a:xfrm>
            <a:off x="5276088" y="2697480"/>
            <a:ext cx="1691640" cy="365760"/>
          </a:xfrm>
          <a:prstGeom prst="rect">
            <a:avLst/>
          </a:prstGeom>
          <a:noFill/>
          <a:ln/>
        </p:spPr>
        <p:txBody>
          <a:bodyPr wrap="square" lIns="0" tIns="0" rIns="0" bIns="0" rtlCol="0" anchor="ctr">
            <a:normAutofit/>
          </a:bodyPr>
          <a:lstStyle/>
          <a:p>
            <a:pPr marL="0" indent="0">
              <a:buNone/>
            </a:pPr>
            <a:r>
              <a:rPr lang="en-US" sz="1700" b="1" dirty="0">
                <a:solidFill>
                  <a:srgbClr val="17213A"/>
                </a:solidFill>
                <a:latin typeface="Aptos" panose="020B0004020202020204" pitchFamily="34" charset="0"/>
                <a:ea typeface="Georgia" pitchFamily="34" charset="-122"/>
                <a:cs typeface="Georgia" pitchFamily="34" charset="-120"/>
              </a:rPr>
              <a:t>Apply</a:t>
            </a:r>
            <a:endParaRPr lang="en-US" sz="1700" dirty="0">
              <a:latin typeface="Aptos" panose="020B0004020202020204" pitchFamily="34" charset="0"/>
            </a:endParaRPr>
          </a:p>
        </p:txBody>
      </p:sp>
      <p:sp>
        <p:nvSpPr>
          <p:cNvPr id="21" name="Text 19"/>
          <p:cNvSpPr/>
          <p:nvPr/>
        </p:nvSpPr>
        <p:spPr>
          <a:xfrm>
            <a:off x="5276088" y="3108960"/>
            <a:ext cx="1691640" cy="137160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Create an account, upload your résumé, and complete any short questionnaire.</a:t>
            </a:r>
            <a:endParaRPr lang="en-US" sz="1250" dirty="0">
              <a:latin typeface="Aptos" panose="020B0004020202020204" pitchFamily="34" charset="0"/>
            </a:endParaRPr>
          </a:p>
        </p:txBody>
      </p:sp>
      <p:sp>
        <p:nvSpPr>
          <p:cNvPr id="22" name="Shape 20"/>
          <p:cNvSpPr/>
          <p:nvPr/>
        </p:nvSpPr>
        <p:spPr>
          <a:xfrm>
            <a:off x="7123176" y="3090672"/>
            <a:ext cx="182880" cy="274320"/>
          </a:xfrm>
          <a:prstGeom prst="chevron">
            <a:avLst/>
          </a:prstGeom>
          <a:solidFill>
            <a:srgbClr val="B8C0CC"/>
          </a:solidFill>
          <a:ln w="12700">
            <a:solidFill>
              <a:srgbClr val="B8C0CC"/>
            </a:solidFill>
            <a:prstDash val="solid"/>
          </a:ln>
        </p:spPr>
        <p:txBody>
          <a:bodyPr/>
          <a:lstStyle/>
          <a:p>
            <a:endParaRPr lang="en-US">
              <a:latin typeface="Aptos" panose="020B0004020202020204" pitchFamily="34" charset="0"/>
            </a:endParaRPr>
          </a:p>
        </p:txBody>
      </p:sp>
      <p:sp>
        <p:nvSpPr>
          <p:cNvPr id="23" name="Shape 21"/>
          <p:cNvSpPr/>
          <p:nvPr/>
        </p:nvSpPr>
        <p:spPr>
          <a:xfrm>
            <a:off x="7342632" y="1920240"/>
            <a:ext cx="2011680" cy="2697480"/>
          </a:xfrm>
          <a:prstGeom prst="roundRect">
            <a:avLst>
              <a:gd name="adj" fmla="val 3636"/>
            </a:avLst>
          </a:prstGeom>
          <a:solidFill>
            <a:srgbClr val="FFF1F3"/>
          </a:solidFill>
          <a:ln w="25400">
            <a:solidFill>
              <a:srgbClr val="C8102E"/>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24" name="Shape 22"/>
          <p:cNvSpPr/>
          <p:nvPr/>
        </p:nvSpPr>
        <p:spPr>
          <a:xfrm>
            <a:off x="7525512" y="2103120"/>
            <a:ext cx="457200" cy="457200"/>
          </a:xfrm>
          <a:prstGeom prst="ellipse">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25" name="Text 23"/>
          <p:cNvSpPr/>
          <p:nvPr/>
        </p:nvSpPr>
        <p:spPr>
          <a:xfrm>
            <a:off x="7525512" y="21031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4</a:t>
            </a:r>
            <a:endParaRPr lang="en-US" sz="1400" dirty="0">
              <a:latin typeface="Aptos" panose="020B0004020202020204" pitchFamily="34" charset="0"/>
            </a:endParaRPr>
          </a:p>
        </p:txBody>
      </p:sp>
      <p:sp>
        <p:nvSpPr>
          <p:cNvPr id="26" name="Text 24"/>
          <p:cNvSpPr/>
          <p:nvPr/>
        </p:nvSpPr>
        <p:spPr>
          <a:xfrm>
            <a:off x="7525512" y="2697480"/>
            <a:ext cx="1691640" cy="365760"/>
          </a:xfrm>
          <a:prstGeom prst="rect">
            <a:avLst/>
          </a:prstGeom>
          <a:noFill/>
          <a:ln/>
        </p:spPr>
        <p:txBody>
          <a:bodyPr wrap="square" lIns="0" tIns="0" rIns="0" bIns="0" rtlCol="0" anchor="ctr">
            <a:normAutofit/>
          </a:bodyPr>
          <a:lstStyle/>
          <a:p>
            <a:pPr marL="0" indent="0">
              <a:buNone/>
            </a:pPr>
            <a:r>
              <a:rPr lang="en-US" sz="1700" b="1" dirty="0">
                <a:solidFill>
                  <a:srgbClr val="17213A"/>
                </a:solidFill>
                <a:latin typeface="Aptos" panose="020B0004020202020204" pitchFamily="34" charset="0"/>
                <a:ea typeface="Georgia" pitchFamily="34" charset="-122"/>
                <a:cs typeface="Georgia" pitchFamily="34" charset="-120"/>
              </a:rPr>
              <a:t>Interview</a:t>
            </a:r>
            <a:endParaRPr lang="en-US" sz="1700" dirty="0">
              <a:latin typeface="Aptos" panose="020B0004020202020204" pitchFamily="34" charset="0"/>
            </a:endParaRPr>
          </a:p>
        </p:txBody>
      </p:sp>
      <p:sp>
        <p:nvSpPr>
          <p:cNvPr id="27" name="Text 25"/>
          <p:cNvSpPr/>
          <p:nvPr/>
        </p:nvSpPr>
        <p:spPr>
          <a:xfrm>
            <a:off x="7525512" y="3108960"/>
            <a:ext cx="1691640" cy="137160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Digital interviews: prerecorded or live video, with role-specific conversations.</a:t>
            </a:r>
            <a:endParaRPr lang="en-US" sz="1250" dirty="0">
              <a:latin typeface="Aptos" panose="020B0004020202020204" pitchFamily="34" charset="0"/>
            </a:endParaRPr>
          </a:p>
        </p:txBody>
      </p:sp>
      <p:sp>
        <p:nvSpPr>
          <p:cNvPr id="28" name="Shape 26"/>
          <p:cNvSpPr/>
          <p:nvPr/>
        </p:nvSpPr>
        <p:spPr>
          <a:xfrm>
            <a:off x="9372600" y="3090672"/>
            <a:ext cx="182880" cy="274320"/>
          </a:xfrm>
          <a:prstGeom prst="chevron">
            <a:avLst/>
          </a:prstGeom>
          <a:solidFill>
            <a:srgbClr val="B8C0CC"/>
          </a:solidFill>
          <a:ln w="12700">
            <a:solidFill>
              <a:srgbClr val="B8C0CC"/>
            </a:solidFill>
            <a:prstDash val="solid"/>
          </a:ln>
        </p:spPr>
        <p:txBody>
          <a:bodyPr/>
          <a:lstStyle/>
          <a:p>
            <a:endParaRPr lang="en-US">
              <a:latin typeface="Aptos" panose="020B0004020202020204" pitchFamily="34" charset="0"/>
            </a:endParaRPr>
          </a:p>
        </p:txBody>
      </p:sp>
      <p:sp>
        <p:nvSpPr>
          <p:cNvPr id="29" name="Shape 27"/>
          <p:cNvSpPr/>
          <p:nvPr/>
        </p:nvSpPr>
        <p:spPr>
          <a:xfrm>
            <a:off x="9592056" y="1920240"/>
            <a:ext cx="2011680" cy="2697480"/>
          </a:xfrm>
          <a:prstGeom prst="roundRect">
            <a:avLst>
              <a:gd name="adj" fmla="val 3636"/>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30" name="Shape 28"/>
          <p:cNvSpPr/>
          <p:nvPr/>
        </p:nvSpPr>
        <p:spPr>
          <a:xfrm>
            <a:off x="9774936" y="2103120"/>
            <a:ext cx="457200" cy="457200"/>
          </a:xfrm>
          <a:prstGeom prst="ellipse">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31" name="Text 29"/>
          <p:cNvSpPr/>
          <p:nvPr/>
        </p:nvSpPr>
        <p:spPr>
          <a:xfrm>
            <a:off x="9774936" y="21031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5</a:t>
            </a:r>
            <a:endParaRPr lang="en-US" sz="1400" dirty="0">
              <a:latin typeface="Aptos" panose="020B0004020202020204" pitchFamily="34" charset="0"/>
            </a:endParaRPr>
          </a:p>
        </p:txBody>
      </p:sp>
      <p:sp>
        <p:nvSpPr>
          <p:cNvPr id="32" name="Text 30"/>
          <p:cNvSpPr/>
          <p:nvPr/>
        </p:nvSpPr>
        <p:spPr>
          <a:xfrm>
            <a:off x="9774936" y="2697480"/>
            <a:ext cx="1691640" cy="365760"/>
          </a:xfrm>
          <a:prstGeom prst="rect">
            <a:avLst/>
          </a:prstGeom>
          <a:noFill/>
          <a:ln/>
        </p:spPr>
        <p:txBody>
          <a:bodyPr wrap="square" lIns="0" tIns="0" rIns="0" bIns="0" rtlCol="0" anchor="ctr">
            <a:normAutofit/>
          </a:bodyPr>
          <a:lstStyle/>
          <a:p>
            <a:pPr marL="0" indent="0">
              <a:buNone/>
            </a:pPr>
            <a:r>
              <a:rPr lang="en-US" sz="1700" b="1" dirty="0">
                <a:solidFill>
                  <a:srgbClr val="17213A"/>
                </a:solidFill>
                <a:latin typeface="Aptos" panose="020B0004020202020204" pitchFamily="34" charset="0"/>
                <a:ea typeface="Georgia" pitchFamily="34" charset="-122"/>
                <a:cs typeface="Georgia" pitchFamily="34" charset="-120"/>
              </a:rPr>
              <a:t>Offer</a:t>
            </a:r>
            <a:endParaRPr lang="en-US" sz="1700" dirty="0">
              <a:latin typeface="Aptos" panose="020B0004020202020204" pitchFamily="34" charset="0"/>
            </a:endParaRPr>
          </a:p>
        </p:txBody>
      </p:sp>
      <p:sp>
        <p:nvSpPr>
          <p:cNvPr id="33" name="Text 31"/>
          <p:cNvSpPr/>
          <p:nvPr/>
        </p:nvSpPr>
        <p:spPr>
          <a:xfrm>
            <a:off x="9774936" y="3108960"/>
            <a:ext cx="1691640" cy="137160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If it’s the right fit, you receive an offer letter with the details of the role.</a:t>
            </a:r>
            <a:endParaRPr lang="en-US" sz="1250" dirty="0">
              <a:latin typeface="Aptos" panose="020B0004020202020204" pitchFamily="34" charset="0"/>
            </a:endParaRPr>
          </a:p>
        </p:txBody>
      </p:sp>
      <p:sp>
        <p:nvSpPr>
          <p:cNvPr id="34" name="Shape 32"/>
          <p:cNvSpPr/>
          <p:nvPr/>
        </p:nvSpPr>
        <p:spPr>
          <a:xfrm>
            <a:off x="594360" y="4846320"/>
            <a:ext cx="5394960" cy="1371600"/>
          </a:xfrm>
          <a:prstGeom prst="roundRect">
            <a:avLst>
              <a:gd name="adj" fmla="val 5333"/>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35" name="Text 33"/>
          <p:cNvSpPr/>
          <p:nvPr/>
        </p:nvSpPr>
        <p:spPr>
          <a:xfrm>
            <a:off x="822960" y="4937760"/>
            <a:ext cx="4937760" cy="274320"/>
          </a:xfrm>
          <a:prstGeom prst="rect">
            <a:avLst/>
          </a:prstGeom>
          <a:noFill/>
          <a:ln/>
        </p:spPr>
        <p:txBody>
          <a:bodyPr wrap="square" lIns="0" tIns="0" rIns="0" bIns="0" rtlCol="0" anchor="ctr"/>
          <a:lstStyle/>
          <a:p>
            <a:pPr marL="0" indent="0">
              <a:buNone/>
            </a:pPr>
            <a:r>
              <a:rPr lang="en-US" sz="1500" b="1" dirty="0">
                <a:solidFill>
                  <a:srgbClr val="C8102E"/>
                </a:solidFill>
                <a:latin typeface="Aptos" panose="020B0004020202020204" pitchFamily="34" charset="0"/>
                <a:ea typeface="Georgia" pitchFamily="34" charset="-122"/>
                <a:cs typeface="Georgia" pitchFamily="34" charset="-120"/>
              </a:rPr>
              <a:t>Interview formats</a:t>
            </a:r>
            <a:endParaRPr lang="en-US" sz="1500" dirty="0">
              <a:latin typeface="Aptos" panose="020B0004020202020204" pitchFamily="34" charset="0"/>
            </a:endParaRPr>
          </a:p>
        </p:txBody>
      </p:sp>
      <p:sp>
        <p:nvSpPr>
          <p:cNvPr id="36" name="Text 34"/>
          <p:cNvSpPr/>
          <p:nvPr/>
        </p:nvSpPr>
        <p:spPr>
          <a:xfrm>
            <a:off x="822960" y="5230368"/>
            <a:ext cx="4937760" cy="914400"/>
          </a:xfrm>
          <a:prstGeom prst="rect">
            <a:avLst/>
          </a:prstGeom>
          <a:noFill/>
          <a:ln/>
        </p:spPr>
        <p:txBody>
          <a:bodyPr wrap="square" lIns="0" tIns="0" rIns="0" bIns="0" rtlCol="0" anchor="t">
            <a:normAutofit/>
          </a:bodyPr>
          <a:lstStyle/>
          <a:p>
            <a:pPr marL="0" indent="0">
              <a:spcAft>
                <a:spcPts val="400"/>
              </a:spcAft>
              <a:buNone/>
            </a:pPr>
            <a:r>
              <a:rPr lang="en-US" sz="1250" b="1" dirty="0">
                <a:solidFill>
                  <a:srgbClr val="17213A"/>
                </a:solidFill>
                <a:latin typeface="Aptos" panose="020B0004020202020204" pitchFamily="34" charset="0"/>
                <a:ea typeface="Calibri" pitchFamily="34" charset="-122"/>
                <a:cs typeface="Calibri" pitchFamily="34" charset="-120"/>
              </a:rPr>
              <a:t>Prerecorded: </a:t>
            </a:r>
            <a:r>
              <a:rPr lang="en-US" sz="1250" dirty="0">
                <a:solidFill>
                  <a:srgbClr val="5B6678"/>
                </a:solidFill>
                <a:latin typeface="Aptos" panose="020B0004020202020204" pitchFamily="34" charset="0"/>
                <a:ea typeface="Calibri" pitchFamily="34" charset="-122"/>
                <a:cs typeface="Calibri" pitchFamily="34" charset="-120"/>
              </a:rPr>
              <a:t>you record answers to questions we send, can re-record twice, and submissions are usually about 10 minutes.</a:t>
            </a:r>
            <a:endParaRPr lang="en-US" sz="1250" dirty="0">
              <a:latin typeface="Aptos" panose="020B0004020202020204" pitchFamily="34" charset="0"/>
            </a:endParaRPr>
          </a:p>
          <a:p>
            <a:pPr marL="0" indent="0">
              <a:spcAft>
                <a:spcPts val="400"/>
              </a:spcAft>
              <a:buNone/>
            </a:pPr>
            <a:r>
              <a:rPr lang="en-US" sz="1250" b="1" dirty="0">
                <a:solidFill>
                  <a:srgbClr val="17213A"/>
                </a:solidFill>
                <a:latin typeface="Aptos" panose="020B0004020202020204" pitchFamily="34" charset="0"/>
                <a:ea typeface="Calibri" pitchFamily="34" charset="-122"/>
                <a:cs typeface="Calibri" pitchFamily="34" charset="-120"/>
              </a:rPr>
              <a:t>Live video: </a:t>
            </a:r>
            <a:r>
              <a:rPr lang="en-US" sz="1250" dirty="0">
                <a:solidFill>
                  <a:srgbClr val="5B6678"/>
                </a:solidFill>
                <a:latin typeface="Aptos" panose="020B0004020202020204" pitchFamily="34" charset="0"/>
                <a:ea typeface="Calibri" pitchFamily="34" charset="-122"/>
                <a:cs typeface="Calibri" pitchFamily="34" charset="-120"/>
              </a:rPr>
              <a:t>a conversation of roughly 30 to 60 minutes.</a:t>
            </a:r>
            <a:endParaRPr lang="en-US" sz="1250" dirty="0">
              <a:latin typeface="Aptos" panose="020B0004020202020204" pitchFamily="34" charset="0"/>
            </a:endParaRPr>
          </a:p>
        </p:txBody>
      </p:sp>
      <p:sp>
        <p:nvSpPr>
          <p:cNvPr id="37" name="Shape 35"/>
          <p:cNvSpPr/>
          <p:nvPr/>
        </p:nvSpPr>
        <p:spPr>
          <a:xfrm>
            <a:off x="6172200" y="4846320"/>
            <a:ext cx="5394960" cy="1371600"/>
          </a:xfrm>
          <a:prstGeom prst="roundRect">
            <a:avLst>
              <a:gd name="adj" fmla="val 5333"/>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38" name="Text 36"/>
          <p:cNvSpPr/>
          <p:nvPr/>
        </p:nvSpPr>
        <p:spPr>
          <a:xfrm>
            <a:off x="6400800" y="4937760"/>
            <a:ext cx="4937760" cy="274320"/>
          </a:xfrm>
          <a:prstGeom prst="rect">
            <a:avLst/>
          </a:prstGeom>
          <a:noFill/>
          <a:ln/>
        </p:spPr>
        <p:txBody>
          <a:bodyPr wrap="square" lIns="0" tIns="0" rIns="0" bIns="0" rtlCol="0" anchor="ctr"/>
          <a:lstStyle/>
          <a:p>
            <a:pPr marL="0" indent="0">
              <a:buNone/>
            </a:pPr>
            <a:r>
              <a:rPr lang="en-US" sz="1500" b="1" dirty="0">
                <a:solidFill>
                  <a:srgbClr val="C8102E"/>
                </a:solidFill>
                <a:latin typeface="Aptos" panose="020B0004020202020204" pitchFamily="34" charset="0"/>
                <a:ea typeface="Georgia" pitchFamily="34" charset="-122"/>
                <a:cs typeface="Georgia" pitchFamily="34" charset="-120"/>
              </a:rPr>
              <a:t>Stay connected</a:t>
            </a:r>
            <a:endParaRPr lang="en-US" sz="1500" dirty="0">
              <a:latin typeface="Aptos" panose="020B0004020202020204" pitchFamily="34" charset="0"/>
            </a:endParaRPr>
          </a:p>
        </p:txBody>
      </p:sp>
      <p:sp>
        <p:nvSpPr>
          <p:cNvPr id="39" name="Text 37"/>
          <p:cNvSpPr/>
          <p:nvPr/>
        </p:nvSpPr>
        <p:spPr>
          <a:xfrm>
            <a:off x="6400800" y="5230368"/>
            <a:ext cx="4937760" cy="91440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The Global Talent Hub is a way to share your goals, get custom job matches, and stay in touch with recruiters wherever you are in your career.</a:t>
            </a:r>
            <a:endParaRPr lang="en-US" sz="1250" dirty="0">
              <a:latin typeface="Aptos" panose="020B0004020202020204" pitchFamily="34" charset="0"/>
            </a:endParaRPr>
          </a:p>
        </p:txBody>
      </p:sp>
      <p:sp>
        <p:nvSpPr>
          <p:cNvPr id="40"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latin typeface="Aptos" panose="020B0004020202020204" pitchFamily="34" charset="0"/>
              </a:rPr>
              <a:t>3</a:t>
            </a:fld>
            <a:endParaRPr lang="en-US">
              <a:latin typeface="Aptos" panose="020B00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94360" y="347472"/>
            <a:ext cx="54864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Aptos" panose="020B0004020202020204" pitchFamily="34" charset="0"/>
                <a:ea typeface="Calibri" pitchFamily="34" charset="-122"/>
                <a:cs typeface="Calibri" pitchFamily="34" charset="-120"/>
              </a:rPr>
              <a:t>THE INTERVIEW</a:t>
            </a:r>
            <a:endParaRPr lang="en-US" sz="1100" dirty="0">
              <a:latin typeface="Aptos" panose="020B0004020202020204" pitchFamily="34" charset="0"/>
            </a:endParaRPr>
          </a:p>
        </p:txBody>
      </p:sp>
      <p:sp>
        <p:nvSpPr>
          <p:cNvPr id="3" name="Text 1"/>
          <p:cNvSpPr/>
          <p:nvPr/>
        </p:nvSpPr>
        <p:spPr>
          <a:xfrm>
            <a:off x="594360" y="640080"/>
            <a:ext cx="10972800" cy="603504"/>
          </a:xfrm>
          <a:prstGeom prst="rect">
            <a:avLst/>
          </a:prstGeom>
          <a:noFill/>
          <a:ln/>
        </p:spPr>
        <p:txBody>
          <a:bodyPr wrap="square" lIns="0" tIns="0" rIns="0" bIns="0" rtlCol="0" anchor="ctr">
            <a:normAutofit/>
          </a:bodyPr>
          <a:lstStyle/>
          <a:p>
            <a:pPr marL="0" indent="0">
              <a:buNone/>
            </a:pPr>
            <a:r>
              <a:rPr lang="en-US" sz="3000" b="1" dirty="0">
                <a:latin typeface="Aptos" panose="020B0004020202020204" pitchFamily="34" charset="0"/>
                <a:ea typeface="Georgia" pitchFamily="34" charset="-122"/>
                <a:cs typeface="Georgia" pitchFamily="34" charset="-120"/>
              </a:rPr>
              <a:t>What interviewers are listening for</a:t>
            </a:r>
            <a:endParaRPr lang="en-US" sz="3000" dirty="0">
              <a:latin typeface="Aptos" panose="020B0004020202020204" pitchFamily="34" charset="0"/>
            </a:endParaRPr>
          </a:p>
        </p:txBody>
      </p:sp>
      <p:sp>
        <p:nvSpPr>
          <p:cNvPr id="4" name="Text 2"/>
          <p:cNvSpPr/>
          <p:nvPr/>
        </p:nvSpPr>
        <p:spPr>
          <a:xfrm>
            <a:off x="594360" y="1280160"/>
            <a:ext cx="10972800" cy="365760"/>
          </a:xfrm>
          <a:prstGeom prst="rect">
            <a:avLst/>
          </a:prstGeom>
          <a:noFill/>
          <a:ln/>
        </p:spPr>
        <p:txBody>
          <a:bodyPr wrap="square" lIns="0" tIns="0" rIns="0" bIns="0" rtlCol="0" anchor="ctr">
            <a:normAutofit/>
          </a:bodyPr>
          <a:lstStyle/>
          <a:p>
            <a:pPr marL="0" indent="0">
              <a:buNone/>
            </a:pPr>
            <a:r>
              <a:rPr lang="en-US" sz="1500" dirty="0">
                <a:solidFill>
                  <a:srgbClr val="5B6678"/>
                </a:solidFill>
                <a:latin typeface="Aptos" panose="020B0004020202020204" pitchFamily="34" charset="0"/>
                <a:ea typeface="Calibri" pitchFamily="34" charset="-122"/>
                <a:cs typeface="Calibri" pitchFamily="34" charset="-120"/>
              </a:rPr>
              <a:t>Your PhD provides the evidence. The interview is about how you tell the story.</a:t>
            </a:r>
            <a:endParaRPr lang="en-US" sz="1500" dirty="0">
              <a:latin typeface="Aptos" panose="020B0004020202020204" pitchFamily="34" charset="0"/>
            </a:endParaRPr>
          </a:p>
        </p:txBody>
      </p:sp>
      <p:sp>
        <p:nvSpPr>
          <p:cNvPr id="6" name="Shape 3"/>
          <p:cNvSpPr/>
          <p:nvPr/>
        </p:nvSpPr>
        <p:spPr>
          <a:xfrm>
            <a:off x="576072" y="1920240"/>
            <a:ext cx="2651760" cy="1920240"/>
          </a:xfrm>
          <a:prstGeom prst="roundRect">
            <a:avLst>
              <a:gd name="adj" fmla="val 3810"/>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7" name="Shape 4"/>
          <p:cNvSpPr/>
          <p:nvPr/>
        </p:nvSpPr>
        <p:spPr>
          <a:xfrm>
            <a:off x="758952" y="2075688"/>
            <a:ext cx="402336" cy="402336"/>
          </a:xfrm>
          <a:prstGeom prst="ellipse">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8" name="Text 5"/>
          <p:cNvSpPr/>
          <p:nvPr/>
        </p:nvSpPr>
        <p:spPr>
          <a:xfrm>
            <a:off x="758952" y="2075688"/>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1</a:t>
            </a:r>
            <a:endParaRPr lang="en-US" sz="1400" dirty="0">
              <a:latin typeface="Aptos" panose="020B0004020202020204" pitchFamily="34" charset="0"/>
            </a:endParaRPr>
          </a:p>
        </p:txBody>
      </p:sp>
      <p:sp>
        <p:nvSpPr>
          <p:cNvPr id="9" name="Text 6"/>
          <p:cNvSpPr/>
          <p:nvPr/>
        </p:nvSpPr>
        <p:spPr>
          <a:xfrm>
            <a:off x="758952" y="2560320"/>
            <a:ext cx="2331720" cy="320040"/>
          </a:xfrm>
          <a:prstGeom prst="rect">
            <a:avLst/>
          </a:prstGeom>
          <a:noFill/>
          <a:ln/>
        </p:spPr>
        <p:txBody>
          <a:bodyPr wrap="square" lIns="0" tIns="0" rIns="0" bIns="0" rtlCol="0" anchor="ctr">
            <a:normAutofit/>
          </a:bodyPr>
          <a:lstStyle/>
          <a:p>
            <a:pPr marL="0" indent="0">
              <a:buNone/>
            </a:pPr>
            <a:r>
              <a:rPr lang="en-US" sz="1500" b="1" dirty="0">
                <a:solidFill>
                  <a:srgbClr val="17213A"/>
                </a:solidFill>
                <a:latin typeface="Aptos" panose="020B0004020202020204" pitchFamily="34" charset="0"/>
                <a:ea typeface="Georgia" pitchFamily="34" charset="-122"/>
                <a:cs typeface="Georgia" pitchFamily="34" charset="-120"/>
              </a:rPr>
              <a:t>Specific examples</a:t>
            </a:r>
            <a:endParaRPr lang="en-US" sz="1500" dirty="0">
              <a:latin typeface="Aptos" panose="020B0004020202020204" pitchFamily="34" charset="0"/>
            </a:endParaRPr>
          </a:p>
        </p:txBody>
      </p:sp>
      <p:sp>
        <p:nvSpPr>
          <p:cNvPr id="10" name="Text 7"/>
          <p:cNvSpPr/>
          <p:nvPr/>
        </p:nvSpPr>
        <p:spPr>
          <a:xfrm>
            <a:off x="758952" y="2898648"/>
            <a:ext cx="2331720" cy="86868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Behavioral questions explore real situations: “Tell me about a time…”</a:t>
            </a:r>
            <a:endParaRPr lang="en-US" sz="1250" dirty="0">
              <a:latin typeface="Aptos" panose="020B0004020202020204" pitchFamily="34" charset="0"/>
            </a:endParaRPr>
          </a:p>
        </p:txBody>
      </p:sp>
      <p:sp>
        <p:nvSpPr>
          <p:cNvPr id="11" name="Shape 8"/>
          <p:cNvSpPr/>
          <p:nvPr/>
        </p:nvSpPr>
        <p:spPr>
          <a:xfrm>
            <a:off x="3355848" y="1920240"/>
            <a:ext cx="2651760" cy="1920240"/>
          </a:xfrm>
          <a:prstGeom prst="roundRect">
            <a:avLst>
              <a:gd name="adj" fmla="val 3810"/>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12" name="Shape 9"/>
          <p:cNvSpPr/>
          <p:nvPr/>
        </p:nvSpPr>
        <p:spPr>
          <a:xfrm>
            <a:off x="3538728" y="2075688"/>
            <a:ext cx="402336" cy="402336"/>
          </a:xfrm>
          <a:prstGeom prst="ellipse">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3" name="Text 10"/>
          <p:cNvSpPr/>
          <p:nvPr/>
        </p:nvSpPr>
        <p:spPr>
          <a:xfrm>
            <a:off x="3538728" y="2075688"/>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2</a:t>
            </a:r>
            <a:endParaRPr lang="en-US" sz="1400" dirty="0">
              <a:latin typeface="Aptos" panose="020B0004020202020204" pitchFamily="34" charset="0"/>
            </a:endParaRPr>
          </a:p>
        </p:txBody>
      </p:sp>
      <p:sp>
        <p:nvSpPr>
          <p:cNvPr id="14" name="Text 11"/>
          <p:cNvSpPr/>
          <p:nvPr/>
        </p:nvSpPr>
        <p:spPr>
          <a:xfrm>
            <a:off x="3538728" y="2560320"/>
            <a:ext cx="2331720" cy="320040"/>
          </a:xfrm>
          <a:prstGeom prst="rect">
            <a:avLst/>
          </a:prstGeom>
          <a:noFill/>
          <a:ln/>
        </p:spPr>
        <p:txBody>
          <a:bodyPr wrap="square" lIns="0" tIns="0" rIns="0" bIns="0" rtlCol="0" anchor="ctr">
            <a:normAutofit/>
          </a:bodyPr>
          <a:lstStyle/>
          <a:p>
            <a:pPr marL="0" indent="0">
              <a:buNone/>
            </a:pPr>
            <a:r>
              <a:rPr lang="en-US" sz="1500" b="1" dirty="0">
                <a:solidFill>
                  <a:srgbClr val="17213A"/>
                </a:solidFill>
                <a:latin typeface="Aptos" panose="020B0004020202020204" pitchFamily="34" charset="0"/>
                <a:ea typeface="Georgia" pitchFamily="34" charset="-122"/>
                <a:cs typeface="Georgia" pitchFamily="34" charset="-120"/>
              </a:rPr>
              <a:t>Collaboration</a:t>
            </a:r>
            <a:endParaRPr lang="en-US" sz="1500" dirty="0">
              <a:latin typeface="Aptos" panose="020B0004020202020204" pitchFamily="34" charset="0"/>
            </a:endParaRPr>
          </a:p>
        </p:txBody>
      </p:sp>
      <p:sp>
        <p:nvSpPr>
          <p:cNvPr id="15" name="Text 12"/>
          <p:cNvSpPr/>
          <p:nvPr/>
        </p:nvSpPr>
        <p:spPr>
          <a:xfrm>
            <a:off x="3538728" y="2898648"/>
            <a:ext cx="2331720" cy="86868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Even early rounds can include several people. Engage each of them.</a:t>
            </a:r>
            <a:endParaRPr lang="en-US" sz="1250" dirty="0">
              <a:latin typeface="Aptos" panose="020B0004020202020204" pitchFamily="34" charset="0"/>
            </a:endParaRPr>
          </a:p>
        </p:txBody>
      </p:sp>
      <p:sp>
        <p:nvSpPr>
          <p:cNvPr id="16" name="Shape 13"/>
          <p:cNvSpPr/>
          <p:nvPr/>
        </p:nvSpPr>
        <p:spPr>
          <a:xfrm>
            <a:off x="6135624" y="1920240"/>
            <a:ext cx="2651760" cy="1920240"/>
          </a:xfrm>
          <a:prstGeom prst="roundRect">
            <a:avLst>
              <a:gd name="adj" fmla="val 3810"/>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17" name="Shape 14"/>
          <p:cNvSpPr/>
          <p:nvPr/>
        </p:nvSpPr>
        <p:spPr>
          <a:xfrm>
            <a:off x="6318504" y="2075688"/>
            <a:ext cx="402336" cy="402336"/>
          </a:xfrm>
          <a:prstGeom prst="ellipse">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8" name="Text 15"/>
          <p:cNvSpPr/>
          <p:nvPr/>
        </p:nvSpPr>
        <p:spPr>
          <a:xfrm>
            <a:off x="6318504" y="2075688"/>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3</a:t>
            </a:r>
            <a:endParaRPr lang="en-US" sz="1400" dirty="0">
              <a:latin typeface="Aptos" panose="020B0004020202020204" pitchFamily="34" charset="0"/>
            </a:endParaRPr>
          </a:p>
        </p:txBody>
      </p:sp>
      <p:sp>
        <p:nvSpPr>
          <p:cNvPr id="19" name="Text 16"/>
          <p:cNvSpPr/>
          <p:nvPr/>
        </p:nvSpPr>
        <p:spPr>
          <a:xfrm>
            <a:off x="6318504" y="2560320"/>
            <a:ext cx="2331720" cy="320040"/>
          </a:xfrm>
          <a:prstGeom prst="rect">
            <a:avLst/>
          </a:prstGeom>
          <a:noFill/>
          <a:ln/>
        </p:spPr>
        <p:txBody>
          <a:bodyPr wrap="square" lIns="0" tIns="0" rIns="0" bIns="0" rtlCol="0" anchor="ctr">
            <a:normAutofit/>
          </a:bodyPr>
          <a:lstStyle/>
          <a:p>
            <a:pPr marL="0" indent="0">
              <a:buNone/>
            </a:pPr>
            <a:r>
              <a:rPr lang="en-US" sz="1500" b="1" dirty="0">
                <a:solidFill>
                  <a:srgbClr val="17213A"/>
                </a:solidFill>
                <a:latin typeface="Aptos" panose="020B0004020202020204" pitchFamily="34" charset="0"/>
                <a:ea typeface="Georgia" pitchFamily="34" charset="-122"/>
                <a:cs typeface="Georgia" pitchFamily="34" charset="-120"/>
              </a:rPr>
              <a:t>Purpose and patients</a:t>
            </a:r>
            <a:endParaRPr lang="en-US" sz="1500" dirty="0">
              <a:latin typeface="Aptos" panose="020B0004020202020204" pitchFamily="34" charset="0"/>
            </a:endParaRPr>
          </a:p>
        </p:txBody>
      </p:sp>
      <p:sp>
        <p:nvSpPr>
          <p:cNvPr id="20" name="Text 17"/>
          <p:cNvSpPr/>
          <p:nvPr/>
        </p:nvSpPr>
        <p:spPr>
          <a:xfrm>
            <a:off x="6318504" y="2898648"/>
            <a:ext cx="2331720" cy="86868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Connect your work to the people it ultimately serves.</a:t>
            </a:r>
            <a:endParaRPr lang="en-US" sz="1250" dirty="0">
              <a:latin typeface="Aptos" panose="020B0004020202020204" pitchFamily="34" charset="0"/>
            </a:endParaRPr>
          </a:p>
        </p:txBody>
      </p:sp>
      <p:sp>
        <p:nvSpPr>
          <p:cNvPr id="21" name="Shape 18"/>
          <p:cNvSpPr/>
          <p:nvPr/>
        </p:nvSpPr>
        <p:spPr>
          <a:xfrm>
            <a:off x="8915400" y="1920240"/>
            <a:ext cx="2651760" cy="1920240"/>
          </a:xfrm>
          <a:prstGeom prst="roundRect">
            <a:avLst>
              <a:gd name="adj" fmla="val 3810"/>
            </a:avLst>
          </a:prstGeom>
          <a:solidFill>
            <a:srgbClr val="FFFFFF"/>
          </a:solidFill>
          <a:ln w="12700">
            <a:solidFill>
              <a:srgbClr val="D9DEE7"/>
            </a:solidFill>
            <a:prstDash val="solid"/>
          </a:ln>
          <a:effectLst>
            <a:outerShdw blurRad="76200" dist="25400" dir="5400000" algn="bl" rotWithShape="0">
              <a:srgbClr val="000000">
                <a:alpha val="12000"/>
              </a:srgbClr>
            </a:outerShdw>
          </a:effectLst>
        </p:spPr>
        <p:txBody>
          <a:bodyPr/>
          <a:lstStyle/>
          <a:p>
            <a:endParaRPr lang="en-US">
              <a:latin typeface="Aptos" panose="020B0004020202020204" pitchFamily="34" charset="0"/>
            </a:endParaRPr>
          </a:p>
        </p:txBody>
      </p:sp>
      <p:sp>
        <p:nvSpPr>
          <p:cNvPr id="22" name="Shape 19"/>
          <p:cNvSpPr/>
          <p:nvPr/>
        </p:nvSpPr>
        <p:spPr>
          <a:xfrm>
            <a:off x="9098280" y="2075688"/>
            <a:ext cx="402336" cy="402336"/>
          </a:xfrm>
          <a:prstGeom prst="ellipse">
            <a:avLst/>
          </a:prstGeom>
          <a:solidFill>
            <a:schemeClr val="tx1">
              <a:lumMod val="85000"/>
              <a:lumOff val="15000"/>
            </a:schemeClr>
          </a:solidFill>
          <a:ln w="12700">
            <a:solidFill>
              <a:schemeClr val="tx1">
                <a:lumMod val="85000"/>
                <a:lumOff val="15000"/>
              </a:schemeClr>
            </a:solidFill>
            <a:prstDash val="solid"/>
          </a:ln>
        </p:spPr>
        <p:txBody>
          <a:bodyPr/>
          <a:lstStyle/>
          <a:p>
            <a:endParaRPr lang="en-US">
              <a:latin typeface="Aptos" panose="020B0004020202020204" pitchFamily="34" charset="0"/>
            </a:endParaRPr>
          </a:p>
        </p:txBody>
      </p:sp>
      <p:sp>
        <p:nvSpPr>
          <p:cNvPr id="23" name="Text 20"/>
          <p:cNvSpPr/>
          <p:nvPr/>
        </p:nvSpPr>
        <p:spPr>
          <a:xfrm>
            <a:off x="9098280" y="2075688"/>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Calibri" pitchFamily="34" charset="-122"/>
                <a:cs typeface="Calibri" pitchFamily="34" charset="-120"/>
              </a:rPr>
              <a:t>4</a:t>
            </a:r>
            <a:endParaRPr lang="en-US" sz="1400" dirty="0">
              <a:latin typeface="Aptos" panose="020B0004020202020204" pitchFamily="34" charset="0"/>
            </a:endParaRPr>
          </a:p>
        </p:txBody>
      </p:sp>
      <p:sp>
        <p:nvSpPr>
          <p:cNvPr id="24" name="Text 21"/>
          <p:cNvSpPr/>
          <p:nvPr/>
        </p:nvSpPr>
        <p:spPr>
          <a:xfrm>
            <a:off x="9098280" y="2560320"/>
            <a:ext cx="2331720" cy="320040"/>
          </a:xfrm>
          <a:prstGeom prst="rect">
            <a:avLst/>
          </a:prstGeom>
          <a:noFill/>
          <a:ln/>
        </p:spPr>
        <p:txBody>
          <a:bodyPr wrap="square" lIns="0" tIns="0" rIns="0" bIns="0" rtlCol="0" anchor="ctr">
            <a:normAutofit/>
          </a:bodyPr>
          <a:lstStyle/>
          <a:p>
            <a:pPr marL="0" indent="0">
              <a:buNone/>
            </a:pPr>
            <a:r>
              <a:rPr lang="en-US" sz="1500" b="1" dirty="0">
                <a:solidFill>
                  <a:srgbClr val="17213A"/>
                </a:solidFill>
                <a:latin typeface="Aptos" panose="020B0004020202020204" pitchFamily="34" charset="0"/>
                <a:ea typeface="Georgia" pitchFamily="34" charset="-122"/>
                <a:cs typeface="Georgia" pitchFamily="34" charset="-120"/>
              </a:rPr>
              <a:t>Authenticity and growth</a:t>
            </a:r>
            <a:endParaRPr lang="en-US" sz="1500" dirty="0">
              <a:latin typeface="Aptos" panose="020B0004020202020204" pitchFamily="34" charset="0"/>
            </a:endParaRPr>
          </a:p>
        </p:txBody>
      </p:sp>
      <p:sp>
        <p:nvSpPr>
          <p:cNvPr id="25" name="Text 22"/>
          <p:cNvSpPr/>
          <p:nvPr/>
        </p:nvSpPr>
        <p:spPr>
          <a:xfrm>
            <a:off x="9098280" y="2898648"/>
            <a:ext cx="2331720" cy="868680"/>
          </a:xfrm>
          <a:prstGeom prst="rect">
            <a:avLst/>
          </a:prstGeom>
          <a:noFill/>
          <a:ln/>
        </p:spPr>
        <p:txBody>
          <a:bodyPr wrap="square" lIns="0" tIns="0" rIns="0" bIns="0" rtlCol="0" anchor="t">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Be genuine. Focus on what you learned, not on what went wrong.</a:t>
            </a:r>
            <a:endParaRPr lang="en-US" sz="1250" dirty="0">
              <a:latin typeface="Aptos" panose="020B0004020202020204" pitchFamily="34" charset="0"/>
            </a:endParaRPr>
          </a:p>
        </p:txBody>
      </p:sp>
      <p:sp>
        <p:nvSpPr>
          <p:cNvPr id="26" name="Text 23"/>
          <p:cNvSpPr/>
          <p:nvPr/>
        </p:nvSpPr>
        <p:spPr>
          <a:xfrm>
            <a:off x="649224" y="3944772"/>
            <a:ext cx="10972800" cy="320040"/>
          </a:xfrm>
          <a:prstGeom prst="rect">
            <a:avLst/>
          </a:prstGeom>
          <a:noFill/>
          <a:ln/>
        </p:spPr>
        <p:txBody>
          <a:bodyPr wrap="square" lIns="0" tIns="0" rIns="0" bIns="0" rtlCol="0" anchor="ctr">
            <a:normAutofit/>
          </a:bodyPr>
          <a:lstStyle/>
          <a:p>
            <a:pPr marL="0" indent="0" algn="ctr">
              <a:buNone/>
            </a:pPr>
            <a:r>
              <a:rPr lang="en-US" sz="1400" b="1" i="1" dirty="0">
                <a:solidFill>
                  <a:srgbClr val="C8102E"/>
                </a:solidFill>
                <a:latin typeface="Aptos" panose="020B0004020202020204" pitchFamily="34" charset="0"/>
                <a:ea typeface="Calibri" pitchFamily="34" charset="-122"/>
                <a:cs typeface="Calibri" pitchFamily="34" charset="-120"/>
              </a:rPr>
              <a:t>“Being authentic and genuine is one of the most important things to us.”  J&amp;J Careers</a:t>
            </a:r>
            <a:endParaRPr lang="en-US" sz="1400" b="1" dirty="0">
              <a:latin typeface="Aptos" panose="020B0004020202020204" pitchFamily="34" charset="0"/>
            </a:endParaRPr>
          </a:p>
        </p:txBody>
      </p:sp>
      <p:sp>
        <p:nvSpPr>
          <p:cNvPr id="27"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latin typeface="Aptos" panose="020B0004020202020204" pitchFamily="34" charset="0"/>
              </a:rPr>
              <a:t>4</a:t>
            </a:fld>
            <a:endParaRPr lang="en-US">
              <a:latin typeface="Aptos" panose="020B0004020202020204" pitchFamily="34" charset="0"/>
            </a:endParaRPr>
          </a:p>
        </p:txBody>
      </p:sp>
      <p:pic>
        <p:nvPicPr>
          <p:cNvPr id="30" name="Picture 29" descr="Caucasian man in wheelchair engages with colleagues during a meeting at the office.">
            <a:extLst>
              <a:ext uri="{FF2B5EF4-FFF2-40B4-BE49-F238E27FC236}">
                <a16:creationId xmlns:a16="http://schemas.microsoft.com/office/drawing/2014/main" id="{99A0B25D-61F1-3499-AB6E-7EFEB10314A4}"/>
              </a:ext>
            </a:extLst>
          </p:cNvPr>
          <p:cNvPicPr>
            <a:picLocks noChangeAspect="1"/>
          </p:cNvPicPr>
          <p:nvPr/>
        </p:nvPicPr>
        <p:blipFill>
          <a:blip r:embed="rId3"/>
          <a:srcRect t="21824" b="44618"/>
          <a:stretch>
            <a:fillRect/>
          </a:stretch>
        </p:blipFill>
        <p:spPr>
          <a:xfrm>
            <a:off x="609600" y="4330460"/>
            <a:ext cx="10856063" cy="23629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94360" y="347472"/>
            <a:ext cx="54864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Aptos" panose="020B0004020202020204" pitchFamily="34" charset="0"/>
                <a:ea typeface="Calibri" pitchFamily="34" charset="-122"/>
                <a:cs typeface="Calibri" pitchFamily="34" charset="-120"/>
              </a:rPr>
              <a:t>PREPARE</a:t>
            </a:r>
            <a:endParaRPr lang="en-US" sz="1100" dirty="0">
              <a:latin typeface="Aptos" panose="020B0004020202020204" pitchFamily="34" charset="0"/>
            </a:endParaRPr>
          </a:p>
        </p:txBody>
      </p:sp>
      <p:sp>
        <p:nvSpPr>
          <p:cNvPr id="3" name="Text 1"/>
          <p:cNvSpPr/>
          <p:nvPr/>
        </p:nvSpPr>
        <p:spPr>
          <a:xfrm>
            <a:off x="594360" y="640080"/>
            <a:ext cx="10972800" cy="603504"/>
          </a:xfrm>
          <a:prstGeom prst="rect">
            <a:avLst/>
          </a:prstGeom>
          <a:noFill/>
          <a:ln/>
        </p:spPr>
        <p:txBody>
          <a:bodyPr wrap="square" lIns="0" tIns="0" rIns="0" bIns="0" rtlCol="0" anchor="ctr">
            <a:normAutofit/>
          </a:bodyPr>
          <a:lstStyle/>
          <a:p>
            <a:pPr marL="0" indent="0">
              <a:buNone/>
            </a:pPr>
            <a:r>
              <a:rPr lang="en-US" sz="3200" b="1" dirty="0">
                <a:latin typeface="Aptos" panose="020B0004020202020204" pitchFamily="34" charset="0"/>
                <a:ea typeface="Georgia" pitchFamily="34" charset="-122"/>
                <a:cs typeface="Georgia" pitchFamily="34" charset="-120"/>
              </a:rPr>
              <a:t>Turn your experiences into stories</a:t>
            </a:r>
            <a:endParaRPr lang="en-US" sz="3200" dirty="0">
              <a:latin typeface="Aptos" panose="020B0004020202020204" pitchFamily="34" charset="0"/>
            </a:endParaRPr>
          </a:p>
        </p:txBody>
      </p:sp>
      <p:sp>
        <p:nvSpPr>
          <p:cNvPr id="4" name="Text 2"/>
          <p:cNvSpPr/>
          <p:nvPr/>
        </p:nvSpPr>
        <p:spPr>
          <a:xfrm>
            <a:off x="594360" y="1280160"/>
            <a:ext cx="10972800" cy="365760"/>
          </a:xfrm>
          <a:prstGeom prst="rect">
            <a:avLst/>
          </a:prstGeom>
          <a:noFill/>
          <a:ln/>
        </p:spPr>
        <p:txBody>
          <a:bodyPr wrap="square" lIns="0" tIns="0" rIns="0" bIns="0" rtlCol="0" anchor="ctr">
            <a:normAutofit/>
          </a:bodyPr>
          <a:lstStyle/>
          <a:p>
            <a:pPr marL="0" indent="0">
              <a:buNone/>
            </a:pPr>
            <a:r>
              <a:rPr lang="en-US" sz="1500" dirty="0">
                <a:solidFill>
                  <a:srgbClr val="5B6678"/>
                </a:solidFill>
                <a:latin typeface="Aptos" panose="020B0004020202020204" pitchFamily="34" charset="0"/>
                <a:ea typeface="Calibri" pitchFamily="34" charset="-122"/>
                <a:cs typeface="Calibri" pitchFamily="34" charset="-120"/>
              </a:rPr>
              <a:t>Use STAR to structure each answer, then build a small bank of examples you can adapt.</a:t>
            </a:r>
            <a:endParaRPr lang="en-US" sz="1500" dirty="0">
              <a:latin typeface="Aptos" panose="020B0004020202020204" pitchFamily="34" charset="0"/>
            </a:endParaRPr>
          </a:p>
        </p:txBody>
      </p:sp>
      <p:sp>
        <p:nvSpPr>
          <p:cNvPr id="6" name="Shape 3"/>
          <p:cNvSpPr/>
          <p:nvPr/>
        </p:nvSpPr>
        <p:spPr>
          <a:xfrm>
            <a:off x="5166360" y="1874520"/>
            <a:ext cx="6400800" cy="566928"/>
          </a:xfrm>
          <a:prstGeom prst="roundRect">
            <a:avLst>
              <a:gd name="adj" fmla="val 12903"/>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7" name="Shape 4"/>
          <p:cNvSpPr/>
          <p:nvPr/>
        </p:nvSpPr>
        <p:spPr>
          <a:xfrm>
            <a:off x="5303520" y="1956816"/>
            <a:ext cx="402336" cy="402336"/>
          </a:xfrm>
          <a:prstGeom prst="ellipse">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8" name="Text 5"/>
          <p:cNvSpPr/>
          <p:nvPr/>
        </p:nvSpPr>
        <p:spPr>
          <a:xfrm>
            <a:off x="5303520" y="1956816"/>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Georgia" pitchFamily="34" charset="-122"/>
                <a:cs typeface="Georgia" pitchFamily="34" charset="-120"/>
              </a:rPr>
              <a:t>S</a:t>
            </a:r>
            <a:endParaRPr lang="en-US" sz="1400" dirty="0">
              <a:latin typeface="Aptos" panose="020B0004020202020204" pitchFamily="34" charset="0"/>
            </a:endParaRPr>
          </a:p>
        </p:txBody>
      </p:sp>
      <p:sp>
        <p:nvSpPr>
          <p:cNvPr id="9" name="Text 6"/>
          <p:cNvSpPr/>
          <p:nvPr/>
        </p:nvSpPr>
        <p:spPr>
          <a:xfrm>
            <a:off x="5852160" y="1965960"/>
            <a:ext cx="1188720" cy="384048"/>
          </a:xfrm>
          <a:prstGeom prst="rect">
            <a:avLst/>
          </a:prstGeom>
          <a:noFill/>
          <a:ln/>
        </p:spPr>
        <p:txBody>
          <a:bodyPr wrap="square" lIns="0" tIns="0" rIns="0" bIns="0" rtlCol="0" anchor="ct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Situation</a:t>
            </a:r>
            <a:endParaRPr lang="en-US" sz="1400" dirty="0">
              <a:latin typeface="Aptos" panose="020B0004020202020204" pitchFamily="34" charset="0"/>
            </a:endParaRPr>
          </a:p>
        </p:txBody>
      </p:sp>
      <p:sp>
        <p:nvSpPr>
          <p:cNvPr id="10" name="Text 7"/>
          <p:cNvSpPr/>
          <p:nvPr/>
        </p:nvSpPr>
        <p:spPr>
          <a:xfrm>
            <a:off x="7040880" y="1947672"/>
            <a:ext cx="4434840" cy="420624"/>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Set the context in one or two sentences.</a:t>
            </a:r>
            <a:endParaRPr lang="en-US" sz="1250" dirty="0">
              <a:latin typeface="Aptos" panose="020B0004020202020204" pitchFamily="34" charset="0"/>
            </a:endParaRPr>
          </a:p>
        </p:txBody>
      </p:sp>
      <p:sp>
        <p:nvSpPr>
          <p:cNvPr id="11" name="Shape 8"/>
          <p:cNvSpPr/>
          <p:nvPr/>
        </p:nvSpPr>
        <p:spPr>
          <a:xfrm>
            <a:off x="5166360" y="2551176"/>
            <a:ext cx="6400800" cy="566928"/>
          </a:xfrm>
          <a:prstGeom prst="roundRect">
            <a:avLst>
              <a:gd name="adj" fmla="val 12903"/>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12" name="Shape 9"/>
          <p:cNvSpPr/>
          <p:nvPr/>
        </p:nvSpPr>
        <p:spPr>
          <a:xfrm>
            <a:off x="5303520" y="2633472"/>
            <a:ext cx="402336" cy="402336"/>
          </a:xfrm>
          <a:prstGeom prst="ellipse">
            <a:avLst/>
          </a:prstGeom>
          <a:solidFill>
            <a:srgbClr val="17213A"/>
          </a:solidFill>
          <a:ln w="12700">
            <a:solidFill>
              <a:srgbClr val="17213A"/>
            </a:solidFill>
            <a:prstDash val="solid"/>
          </a:ln>
        </p:spPr>
        <p:txBody>
          <a:bodyPr/>
          <a:lstStyle/>
          <a:p>
            <a:endParaRPr lang="en-US">
              <a:latin typeface="Aptos" panose="020B0004020202020204" pitchFamily="34" charset="0"/>
            </a:endParaRPr>
          </a:p>
        </p:txBody>
      </p:sp>
      <p:sp>
        <p:nvSpPr>
          <p:cNvPr id="13" name="Text 10"/>
          <p:cNvSpPr/>
          <p:nvPr/>
        </p:nvSpPr>
        <p:spPr>
          <a:xfrm>
            <a:off x="5303520" y="2633472"/>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Georgia" pitchFamily="34" charset="-122"/>
                <a:cs typeface="Georgia" pitchFamily="34" charset="-120"/>
              </a:rPr>
              <a:t>T</a:t>
            </a:r>
            <a:endParaRPr lang="en-US" sz="1400" dirty="0">
              <a:latin typeface="Aptos" panose="020B0004020202020204" pitchFamily="34" charset="0"/>
            </a:endParaRPr>
          </a:p>
        </p:txBody>
      </p:sp>
      <p:sp>
        <p:nvSpPr>
          <p:cNvPr id="14" name="Text 11"/>
          <p:cNvSpPr/>
          <p:nvPr/>
        </p:nvSpPr>
        <p:spPr>
          <a:xfrm>
            <a:off x="5852160" y="2642616"/>
            <a:ext cx="1188720" cy="384048"/>
          </a:xfrm>
          <a:prstGeom prst="rect">
            <a:avLst/>
          </a:prstGeom>
          <a:noFill/>
          <a:ln/>
        </p:spPr>
        <p:txBody>
          <a:bodyPr wrap="square" lIns="0" tIns="0" rIns="0" bIns="0" rtlCol="0" anchor="ct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Task</a:t>
            </a:r>
            <a:endParaRPr lang="en-US" sz="1400" dirty="0">
              <a:latin typeface="Aptos" panose="020B0004020202020204" pitchFamily="34" charset="0"/>
            </a:endParaRPr>
          </a:p>
        </p:txBody>
      </p:sp>
      <p:sp>
        <p:nvSpPr>
          <p:cNvPr id="15" name="Text 12"/>
          <p:cNvSpPr/>
          <p:nvPr/>
        </p:nvSpPr>
        <p:spPr>
          <a:xfrm>
            <a:off x="7040880" y="2624328"/>
            <a:ext cx="4434840" cy="420624"/>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Clarify your role or the decision you faced.</a:t>
            </a:r>
            <a:endParaRPr lang="en-US" sz="1250" dirty="0">
              <a:latin typeface="Aptos" panose="020B0004020202020204" pitchFamily="34" charset="0"/>
            </a:endParaRPr>
          </a:p>
        </p:txBody>
      </p:sp>
      <p:sp>
        <p:nvSpPr>
          <p:cNvPr id="16" name="Shape 13"/>
          <p:cNvSpPr/>
          <p:nvPr/>
        </p:nvSpPr>
        <p:spPr>
          <a:xfrm>
            <a:off x="5166360" y="3227832"/>
            <a:ext cx="6400800" cy="566928"/>
          </a:xfrm>
          <a:prstGeom prst="roundRect">
            <a:avLst>
              <a:gd name="adj" fmla="val 12903"/>
            </a:avLst>
          </a:prstGeom>
          <a:solidFill>
            <a:srgbClr val="FFF1F3"/>
          </a:solidFill>
          <a:ln w="12700">
            <a:solidFill>
              <a:srgbClr val="C8102E"/>
            </a:solidFill>
            <a:prstDash val="solid"/>
          </a:ln>
        </p:spPr>
        <p:txBody>
          <a:bodyPr/>
          <a:lstStyle/>
          <a:p>
            <a:endParaRPr lang="en-US">
              <a:latin typeface="Aptos" panose="020B0004020202020204" pitchFamily="34" charset="0"/>
            </a:endParaRPr>
          </a:p>
        </p:txBody>
      </p:sp>
      <p:sp>
        <p:nvSpPr>
          <p:cNvPr id="17" name="Shape 14"/>
          <p:cNvSpPr/>
          <p:nvPr/>
        </p:nvSpPr>
        <p:spPr>
          <a:xfrm>
            <a:off x="5303520" y="3310128"/>
            <a:ext cx="402336" cy="402336"/>
          </a:xfrm>
          <a:prstGeom prst="ellipse">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8" name="Text 15"/>
          <p:cNvSpPr/>
          <p:nvPr/>
        </p:nvSpPr>
        <p:spPr>
          <a:xfrm>
            <a:off x="5303520" y="3310128"/>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Georgia" pitchFamily="34" charset="-122"/>
                <a:cs typeface="Georgia" pitchFamily="34" charset="-120"/>
              </a:rPr>
              <a:t>A</a:t>
            </a:r>
            <a:endParaRPr lang="en-US" sz="1400" dirty="0">
              <a:latin typeface="Aptos" panose="020B0004020202020204" pitchFamily="34" charset="0"/>
            </a:endParaRPr>
          </a:p>
        </p:txBody>
      </p:sp>
      <p:sp>
        <p:nvSpPr>
          <p:cNvPr id="19" name="Text 16"/>
          <p:cNvSpPr/>
          <p:nvPr/>
        </p:nvSpPr>
        <p:spPr>
          <a:xfrm>
            <a:off x="5852160" y="3319272"/>
            <a:ext cx="1188720" cy="384048"/>
          </a:xfrm>
          <a:prstGeom prst="rect">
            <a:avLst/>
          </a:prstGeom>
          <a:noFill/>
          <a:ln/>
        </p:spPr>
        <p:txBody>
          <a:bodyPr wrap="square" lIns="0" tIns="0" rIns="0" bIns="0" rtlCol="0" anchor="ct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Action</a:t>
            </a:r>
            <a:endParaRPr lang="en-US" sz="1400" dirty="0">
              <a:latin typeface="Aptos" panose="020B0004020202020204" pitchFamily="34" charset="0"/>
            </a:endParaRPr>
          </a:p>
        </p:txBody>
      </p:sp>
      <p:sp>
        <p:nvSpPr>
          <p:cNvPr id="20" name="Text 17"/>
          <p:cNvSpPr/>
          <p:nvPr/>
        </p:nvSpPr>
        <p:spPr>
          <a:xfrm>
            <a:off x="7040880" y="3300984"/>
            <a:ext cx="4434840" cy="420624"/>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Spend the most time here: what you did and why.</a:t>
            </a:r>
            <a:endParaRPr lang="en-US" sz="1250" dirty="0">
              <a:latin typeface="Aptos" panose="020B0004020202020204" pitchFamily="34" charset="0"/>
            </a:endParaRPr>
          </a:p>
        </p:txBody>
      </p:sp>
      <p:sp>
        <p:nvSpPr>
          <p:cNvPr id="21" name="Shape 18"/>
          <p:cNvSpPr/>
          <p:nvPr/>
        </p:nvSpPr>
        <p:spPr>
          <a:xfrm>
            <a:off x="5166360" y="3904488"/>
            <a:ext cx="6400800" cy="566928"/>
          </a:xfrm>
          <a:prstGeom prst="roundRect">
            <a:avLst>
              <a:gd name="adj" fmla="val 12903"/>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22" name="Shape 19"/>
          <p:cNvSpPr/>
          <p:nvPr/>
        </p:nvSpPr>
        <p:spPr>
          <a:xfrm>
            <a:off x="5303520" y="3986784"/>
            <a:ext cx="402336" cy="402336"/>
          </a:xfrm>
          <a:prstGeom prst="ellipse">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23" name="Text 20"/>
          <p:cNvSpPr/>
          <p:nvPr/>
        </p:nvSpPr>
        <p:spPr>
          <a:xfrm>
            <a:off x="5303520" y="3986784"/>
            <a:ext cx="402336" cy="402336"/>
          </a:xfrm>
          <a:prstGeom prst="rect">
            <a:avLst/>
          </a:prstGeom>
          <a:noFill/>
          <a:ln/>
        </p:spPr>
        <p:txBody>
          <a:bodyPr wrap="square" lIns="0" tIns="0" rIns="0" bIns="0" rtlCol="0" anchor="ctr"/>
          <a:lstStyle/>
          <a:p>
            <a:pPr marL="0" indent="0" algn="ctr">
              <a:buNone/>
            </a:pPr>
            <a:r>
              <a:rPr lang="en-US" sz="1400" b="1" dirty="0">
                <a:solidFill>
                  <a:srgbClr val="FFFFFF"/>
                </a:solidFill>
                <a:latin typeface="Aptos" panose="020B0004020202020204" pitchFamily="34" charset="0"/>
                <a:ea typeface="Georgia" pitchFamily="34" charset="-122"/>
                <a:cs typeface="Georgia" pitchFamily="34" charset="-120"/>
              </a:rPr>
              <a:t>R</a:t>
            </a:r>
            <a:endParaRPr lang="en-US" sz="1400" dirty="0">
              <a:latin typeface="Aptos" panose="020B0004020202020204" pitchFamily="34" charset="0"/>
            </a:endParaRPr>
          </a:p>
        </p:txBody>
      </p:sp>
      <p:sp>
        <p:nvSpPr>
          <p:cNvPr id="24" name="Text 21"/>
          <p:cNvSpPr/>
          <p:nvPr/>
        </p:nvSpPr>
        <p:spPr>
          <a:xfrm>
            <a:off x="5852160" y="3995928"/>
            <a:ext cx="1188720" cy="384048"/>
          </a:xfrm>
          <a:prstGeom prst="rect">
            <a:avLst/>
          </a:prstGeom>
          <a:noFill/>
          <a:ln/>
        </p:spPr>
        <p:txBody>
          <a:bodyPr wrap="square" lIns="0" tIns="0" rIns="0" bIns="0" rtlCol="0" anchor="ct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Result</a:t>
            </a:r>
            <a:endParaRPr lang="en-US" sz="1400" dirty="0">
              <a:latin typeface="Aptos" panose="020B0004020202020204" pitchFamily="34" charset="0"/>
            </a:endParaRPr>
          </a:p>
        </p:txBody>
      </p:sp>
      <p:sp>
        <p:nvSpPr>
          <p:cNvPr id="25" name="Text 22"/>
          <p:cNvSpPr/>
          <p:nvPr/>
        </p:nvSpPr>
        <p:spPr>
          <a:xfrm>
            <a:off x="7040880" y="3977640"/>
            <a:ext cx="4434840" cy="420624"/>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Share the outcome, what you learned, and why it matters.</a:t>
            </a:r>
            <a:endParaRPr lang="en-US" sz="1250" dirty="0">
              <a:latin typeface="Aptos" panose="020B0004020202020204" pitchFamily="34" charset="0"/>
            </a:endParaRPr>
          </a:p>
        </p:txBody>
      </p:sp>
      <p:sp>
        <p:nvSpPr>
          <p:cNvPr id="26" name="Text 23"/>
          <p:cNvSpPr/>
          <p:nvPr/>
        </p:nvSpPr>
        <p:spPr>
          <a:xfrm>
            <a:off x="661416" y="5063188"/>
            <a:ext cx="4187953" cy="414068"/>
          </a:xfrm>
          <a:prstGeom prst="rect">
            <a:avLst/>
          </a:prstGeom>
          <a:noFill/>
          <a:ln/>
        </p:spPr>
        <p:txBody>
          <a:bodyPr wrap="square" lIns="0" tIns="0" rIns="0" bIns="0" rtlCol="0" anchor="ctr"/>
          <a:lstStyle/>
          <a:p>
            <a:pPr marL="0" indent="0" algn="r">
              <a:buNone/>
            </a:pPr>
            <a:r>
              <a:rPr lang="en-US" sz="1600" b="1" dirty="0">
                <a:solidFill>
                  <a:srgbClr val="C8102E"/>
                </a:solidFill>
                <a:latin typeface="Aptos" panose="020B0004020202020204" pitchFamily="34" charset="0"/>
                <a:ea typeface="Georgia" pitchFamily="34" charset="-122"/>
                <a:cs typeface="Georgia" pitchFamily="34" charset="-120"/>
              </a:rPr>
              <a:t>Build A Six-story Bank </a:t>
            </a:r>
          </a:p>
          <a:p>
            <a:pPr marL="0" indent="0" algn="r">
              <a:buNone/>
            </a:pPr>
            <a:r>
              <a:rPr lang="en-US" sz="1600" b="1" dirty="0">
                <a:solidFill>
                  <a:srgbClr val="C8102E"/>
                </a:solidFill>
                <a:latin typeface="Aptos" panose="020B0004020202020204" pitchFamily="34" charset="0"/>
                <a:ea typeface="Georgia" pitchFamily="34" charset="-122"/>
                <a:cs typeface="Georgia" pitchFamily="34" charset="-120"/>
              </a:rPr>
              <a:t>(One Project Can Feed Several)</a:t>
            </a:r>
            <a:endParaRPr lang="en-US" sz="1600" dirty="0">
              <a:latin typeface="Aptos" panose="020B0004020202020204" pitchFamily="34" charset="0"/>
            </a:endParaRPr>
          </a:p>
        </p:txBody>
      </p:sp>
      <p:sp>
        <p:nvSpPr>
          <p:cNvPr id="27" name="Text 24"/>
          <p:cNvSpPr/>
          <p:nvPr/>
        </p:nvSpPr>
        <p:spPr>
          <a:xfrm>
            <a:off x="5166360" y="5074920"/>
            <a:ext cx="2011680" cy="402336"/>
          </a:xfrm>
          <a:prstGeom prst="rect">
            <a:avLst/>
          </a:prstGeom>
          <a:solidFill>
            <a:srgbClr val="FFFFFF"/>
          </a:solidFill>
          <a:ln>
            <a:solidFill>
              <a:srgbClr val="D9DEE7"/>
            </a:solidFill>
          </a:ln>
        </p:spPr>
        <p:txBody>
          <a:bodyPr wrap="square" lIns="0" tIns="0" rIns="0" bIns="0" rtlCol="0" anchor="ctr"/>
          <a:lstStyle/>
          <a:p>
            <a:pPr marL="0" indent="0" algn="ctr">
              <a:buNone/>
            </a:pPr>
            <a:r>
              <a:rPr lang="en-US" sz="1300" b="1" dirty="0">
                <a:solidFill>
                  <a:srgbClr val="17213A"/>
                </a:solidFill>
                <a:latin typeface="Aptos" panose="020B0004020202020204" pitchFamily="34" charset="0"/>
                <a:ea typeface="Calibri" pitchFamily="34" charset="-122"/>
                <a:cs typeface="Calibri" pitchFamily="34" charset="-120"/>
              </a:rPr>
              <a:t>Ambiguity</a:t>
            </a:r>
            <a:endParaRPr lang="en-US" sz="1300" dirty="0">
              <a:latin typeface="Aptos" panose="020B0004020202020204" pitchFamily="34" charset="0"/>
            </a:endParaRPr>
          </a:p>
        </p:txBody>
      </p:sp>
      <p:sp>
        <p:nvSpPr>
          <p:cNvPr id="28" name="Text 25"/>
          <p:cNvSpPr/>
          <p:nvPr/>
        </p:nvSpPr>
        <p:spPr>
          <a:xfrm>
            <a:off x="7342632" y="5074920"/>
            <a:ext cx="2011680" cy="402336"/>
          </a:xfrm>
          <a:prstGeom prst="rect">
            <a:avLst/>
          </a:prstGeom>
          <a:solidFill>
            <a:srgbClr val="FFFFFF"/>
          </a:solidFill>
          <a:ln>
            <a:solidFill>
              <a:srgbClr val="D9DEE7"/>
            </a:solidFill>
          </a:ln>
        </p:spPr>
        <p:txBody>
          <a:bodyPr wrap="square" lIns="0" tIns="0" rIns="0" bIns="0" rtlCol="0" anchor="ctr"/>
          <a:lstStyle/>
          <a:p>
            <a:pPr marL="0" indent="0" algn="ctr">
              <a:buNone/>
            </a:pPr>
            <a:r>
              <a:rPr lang="en-US" sz="1300" b="1" dirty="0">
                <a:solidFill>
                  <a:srgbClr val="17213A"/>
                </a:solidFill>
                <a:latin typeface="Aptos" panose="020B0004020202020204" pitchFamily="34" charset="0"/>
                <a:ea typeface="Calibri" pitchFamily="34" charset="-122"/>
                <a:cs typeface="Calibri" pitchFamily="34" charset="-120"/>
              </a:rPr>
              <a:t>Setback</a:t>
            </a:r>
            <a:endParaRPr lang="en-US" sz="1300" dirty="0">
              <a:latin typeface="Aptos" panose="020B0004020202020204" pitchFamily="34" charset="0"/>
            </a:endParaRPr>
          </a:p>
        </p:txBody>
      </p:sp>
      <p:sp>
        <p:nvSpPr>
          <p:cNvPr id="29" name="Text 26"/>
          <p:cNvSpPr/>
          <p:nvPr/>
        </p:nvSpPr>
        <p:spPr>
          <a:xfrm>
            <a:off x="9518904" y="5074920"/>
            <a:ext cx="2011680" cy="402336"/>
          </a:xfrm>
          <a:prstGeom prst="rect">
            <a:avLst/>
          </a:prstGeom>
          <a:solidFill>
            <a:srgbClr val="FFFFFF"/>
          </a:solidFill>
          <a:ln>
            <a:solidFill>
              <a:srgbClr val="D9DEE7"/>
            </a:solidFill>
          </a:ln>
        </p:spPr>
        <p:txBody>
          <a:bodyPr wrap="square" lIns="0" tIns="0" rIns="0" bIns="0" rtlCol="0" anchor="ctr"/>
          <a:lstStyle/>
          <a:p>
            <a:pPr marL="0" indent="0" algn="ctr">
              <a:buNone/>
            </a:pPr>
            <a:r>
              <a:rPr lang="en-US" sz="1300" b="1" dirty="0">
                <a:solidFill>
                  <a:srgbClr val="17213A"/>
                </a:solidFill>
                <a:latin typeface="Aptos" panose="020B0004020202020204" pitchFamily="34" charset="0"/>
                <a:ea typeface="Calibri" pitchFamily="34" charset="-122"/>
                <a:cs typeface="Calibri" pitchFamily="34" charset="-120"/>
              </a:rPr>
              <a:t>Influence</a:t>
            </a:r>
            <a:endParaRPr lang="en-US" sz="1300" dirty="0">
              <a:latin typeface="Aptos" panose="020B0004020202020204" pitchFamily="34" charset="0"/>
            </a:endParaRPr>
          </a:p>
        </p:txBody>
      </p:sp>
      <p:sp>
        <p:nvSpPr>
          <p:cNvPr id="30" name="Text 27"/>
          <p:cNvSpPr/>
          <p:nvPr/>
        </p:nvSpPr>
        <p:spPr>
          <a:xfrm>
            <a:off x="5166360" y="5586984"/>
            <a:ext cx="2011680" cy="402336"/>
          </a:xfrm>
          <a:prstGeom prst="rect">
            <a:avLst/>
          </a:prstGeom>
          <a:solidFill>
            <a:srgbClr val="FFFFFF"/>
          </a:solidFill>
          <a:ln>
            <a:solidFill>
              <a:srgbClr val="D9DEE7"/>
            </a:solidFill>
          </a:ln>
        </p:spPr>
        <p:txBody>
          <a:bodyPr wrap="square" lIns="0" tIns="0" rIns="0" bIns="0" rtlCol="0" anchor="ctr"/>
          <a:lstStyle/>
          <a:p>
            <a:pPr marL="0" indent="0" algn="ctr">
              <a:buNone/>
            </a:pPr>
            <a:r>
              <a:rPr lang="en-US" sz="1300" b="1" dirty="0">
                <a:solidFill>
                  <a:srgbClr val="17213A"/>
                </a:solidFill>
                <a:latin typeface="Aptos" panose="020B0004020202020204" pitchFamily="34" charset="0"/>
                <a:ea typeface="Calibri" pitchFamily="34" charset="-122"/>
                <a:cs typeface="Calibri" pitchFamily="34" charset="-120"/>
              </a:rPr>
              <a:t>Collaboration</a:t>
            </a:r>
            <a:endParaRPr lang="en-US" sz="1300" dirty="0">
              <a:latin typeface="Aptos" panose="020B0004020202020204" pitchFamily="34" charset="0"/>
            </a:endParaRPr>
          </a:p>
        </p:txBody>
      </p:sp>
      <p:sp>
        <p:nvSpPr>
          <p:cNvPr id="31" name="Text 28"/>
          <p:cNvSpPr/>
          <p:nvPr/>
        </p:nvSpPr>
        <p:spPr>
          <a:xfrm>
            <a:off x="7342632" y="5586984"/>
            <a:ext cx="2011680" cy="402336"/>
          </a:xfrm>
          <a:prstGeom prst="rect">
            <a:avLst/>
          </a:prstGeom>
          <a:solidFill>
            <a:srgbClr val="FFFFFF"/>
          </a:solidFill>
          <a:ln>
            <a:solidFill>
              <a:srgbClr val="D9DEE7"/>
            </a:solidFill>
          </a:ln>
        </p:spPr>
        <p:txBody>
          <a:bodyPr wrap="square" lIns="0" tIns="0" rIns="0" bIns="0" rtlCol="0" anchor="ctr"/>
          <a:lstStyle/>
          <a:p>
            <a:pPr marL="0" indent="0" algn="ctr">
              <a:buNone/>
            </a:pPr>
            <a:r>
              <a:rPr lang="en-US" sz="1300" b="1" dirty="0">
                <a:solidFill>
                  <a:srgbClr val="17213A"/>
                </a:solidFill>
                <a:latin typeface="Aptos" panose="020B0004020202020204" pitchFamily="34" charset="0"/>
                <a:ea typeface="Calibri" pitchFamily="34" charset="-122"/>
                <a:cs typeface="Calibri" pitchFamily="34" charset="-120"/>
              </a:rPr>
              <a:t>Innovation</a:t>
            </a:r>
            <a:endParaRPr lang="en-US" sz="1300" dirty="0">
              <a:latin typeface="Aptos" panose="020B0004020202020204" pitchFamily="34" charset="0"/>
            </a:endParaRPr>
          </a:p>
        </p:txBody>
      </p:sp>
      <p:sp>
        <p:nvSpPr>
          <p:cNvPr id="32" name="Text 29"/>
          <p:cNvSpPr/>
          <p:nvPr/>
        </p:nvSpPr>
        <p:spPr>
          <a:xfrm>
            <a:off x="9518904" y="5586984"/>
            <a:ext cx="2011680" cy="402336"/>
          </a:xfrm>
          <a:prstGeom prst="rect">
            <a:avLst/>
          </a:prstGeom>
          <a:solidFill>
            <a:srgbClr val="FFFFFF"/>
          </a:solidFill>
          <a:ln>
            <a:solidFill>
              <a:srgbClr val="D9DEE7"/>
            </a:solidFill>
          </a:ln>
        </p:spPr>
        <p:txBody>
          <a:bodyPr wrap="square" lIns="0" tIns="0" rIns="0" bIns="0" rtlCol="0" anchor="ctr"/>
          <a:lstStyle/>
          <a:p>
            <a:pPr marL="0" indent="0" algn="ctr">
              <a:buNone/>
            </a:pPr>
            <a:r>
              <a:rPr lang="en-US" sz="1300" b="1" dirty="0">
                <a:solidFill>
                  <a:srgbClr val="17213A"/>
                </a:solidFill>
                <a:latin typeface="Aptos" panose="020B0004020202020204" pitchFamily="34" charset="0"/>
                <a:ea typeface="Calibri" pitchFamily="34" charset="-122"/>
                <a:cs typeface="Calibri" pitchFamily="34" charset="-120"/>
              </a:rPr>
              <a:t>Integrity</a:t>
            </a:r>
            <a:endParaRPr lang="en-US" sz="1300" dirty="0">
              <a:latin typeface="Aptos" panose="020B0004020202020204" pitchFamily="34" charset="0"/>
            </a:endParaRPr>
          </a:p>
        </p:txBody>
      </p:sp>
      <p:sp>
        <p:nvSpPr>
          <p:cNvPr id="33"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latin typeface="Aptos" panose="020B0004020202020204" pitchFamily="34" charset="0"/>
              </a:rPr>
              <a:t>5</a:t>
            </a:fld>
            <a:endParaRPr lang="en-US">
              <a:latin typeface="Aptos" panose="020B0004020202020204" pitchFamily="34" charset="0"/>
            </a:endParaRPr>
          </a:p>
        </p:txBody>
      </p:sp>
      <p:pic>
        <p:nvPicPr>
          <p:cNvPr id="34" name="Picture 33" descr="Healthcare students practice surgical knots using suture training boards.">
            <a:extLst>
              <a:ext uri="{FF2B5EF4-FFF2-40B4-BE49-F238E27FC236}">
                <a16:creationId xmlns:a16="http://schemas.microsoft.com/office/drawing/2014/main" id="{FAF5C5B8-F006-1FE0-5DE2-252CCF02C263}"/>
              </a:ext>
            </a:extLst>
          </p:cNvPr>
          <p:cNvPicPr>
            <a:picLocks noChangeAspect="1"/>
          </p:cNvPicPr>
          <p:nvPr/>
        </p:nvPicPr>
        <p:blipFill>
          <a:blip r:embed="rId3"/>
          <a:stretch>
            <a:fillRect/>
          </a:stretch>
        </p:blipFill>
        <p:spPr>
          <a:xfrm>
            <a:off x="669075" y="1874520"/>
            <a:ext cx="4296117" cy="2865868"/>
          </a:xfrm>
          <a:prstGeom prst="rect">
            <a:avLst/>
          </a:prstGeom>
        </p:spPr>
      </p:pic>
      <p:cxnSp>
        <p:nvCxnSpPr>
          <p:cNvPr id="36" name="Straight Connector 35">
            <a:extLst>
              <a:ext uri="{FF2B5EF4-FFF2-40B4-BE49-F238E27FC236}">
                <a16:creationId xmlns:a16="http://schemas.microsoft.com/office/drawing/2014/main" id="{BF860A69-2A92-CD8A-E3FA-38036ECD6BF3}"/>
              </a:ext>
            </a:extLst>
          </p:cNvPr>
          <p:cNvCxnSpPr>
            <a:cxnSpLocks/>
          </p:cNvCxnSpPr>
          <p:nvPr/>
        </p:nvCxnSpPr>
        <p:spPr>
          <a:xfrm>
            <a:off x="4965192" y="5074920"/>
            <a:ext cx="0" cy="9144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94360" y="347472"/>
            <a:ext cx="5486400" cy="237744"/>
          </a:xfrm>
          <a:prstGeom prst="rect">
            <a:avLst/>
          </a:prstGeom>
          <a:noFill/>
          <a:ln/>
        </p:spPr>
        <p:txBody>
          <a:bodyPr wrap="square" lIns="0" tIns="0" rIns="0" bIns="0" rtlCol="0" anchor="ctr"/>
          <a:lstStyle/>
          <a:p>
            <a:pPr marL="0" indent="0">
              <a:buNone/>
            </a:pPr>
            <a:r>
              <a:rPr lang="en-US" sz="1100" b="1" kern="0" spc="200" dirty="0">
                <a:solidFill>
                  <a:srgbClr val="C8102E"/>
                </a:solidFill>
                <a:latin typeface="Aptos" panose="020B0004020202020204" pitchFamily="34" charset="0"/>
                <a:ea typeface="Calibri" pitchFamily="34" charset="-122"/>
                <a:cs typeface="Calibri" pitchFamily="34" charset="-120"/>
              </a:rPr>
              <a:t>EXECUTE</a:t>
            </a:r>
            <a:endParaRPr lang="en-US" sz="1100" dirty="0">
              <a:latin typeface="Aptos" panose="020B0004020202020204" pitchFamily="34" charset="0"/>
            </a:endParaRPr>
          </a:p>
        </p:txBody>
      </p:sp>
      <p:sp>
        <p:nvSpPr>
          <p:cNvPr id="3" name="Text 1"/>
          <p:cNvSpPr/>
          <p:nvPr/>
        </p:nvSpPr>
        <p:spPr>
          <a:xfrm>
            <a:off x="594360" y="640080"/>
            <a:ext cx="10972800" cy="603504"/>
          </a:xfrm>
          <a:prstGeom prst="rect">
            <a:avLst/>
          </a:prstGeom>
          <a:noFill/>
          <a:ln/>
        </p:spPr>
        <p:txBody>
          <a:bodyPr wrap="square" lIns="0" tIns="0" rIns="0" bIns="0" rtlCol="0" anchor="ctr">
            <a:normAutofit/>
          </a:bodyPr>
          <a:lstStyle/>
          <a:p>
            <a:pPr marL="0" indent="0">
              <a:buNone/>
            </a:pPr>
            <a:r>
              <a:rPr lang="en-US" sz="3000" b="1" dirty="0">
                <a:solidFill>
                  <a:srgbClr val="17213A"/>
                </a:solidFill>
                <a:latin typeface="Aptos" panose="020B0004020202020204" pitchFamily="34" charset="0"/>
                <a:ea typeface="Georgia" pitchFamily="34" charset="-122"/>
                <a:cs typeface="Georgia" pitchFamily="34" charset="-120"/>
              </a:rPr>
              <a:t>Show up well, on camera or in the room</a:t>
            </a:r>
            <a:endParaRPr lang="en-US" sz="3000" dirty="0">
              <a:latin typeface="Aptos" panose="020B0004020202020204" pitchFamily="34" charset="0"/>
            </a:endParaRPr>
          </a:p>
        </p:txBody>
      </p:sp>
      <p:sp>
        <p:nvSpPr>
          <p:cNvPr id="4" name="Text 2"/>
          <p:cNvSpPr/>
          <p:nvPr/>
        </p:nvSpPr>
        <p:spPr>
          <a:xfrm>
            <a:off x="594360" y="1280160"/>
            <a:ext cx="10972800" cy="365760"/>
          </a:xfrm>
          <a:prstGeom prst="rect">
            <a:avLst/>
          </a:prstGeom>
          <a:noFill/>
          <a:ln/>
        </p:spPr>
        <p:txBody>
          <a:bodyPr wrap="square" lIns="0" tIns="0" rIns="0" bIns="0" rtlCol="0" anchor="ctr">
            <a:normAutofit/>
          </a:bodyPr>
          <a:lstStyle/>
          <a:p>
            <a:pPr marL="0" indent="0">
              <a:buNone/>
            </a:pPr>
            <a:r>
              <a:rPr lang="en-US" sz="1500" dirty="0">
                <a:solidFill>
                  <a:srgbClr val="5B6678"/>
                </a:solidFill>
                <a:latin typeface="Aptos" panose="020B0004020202020204" pitchFamily="34" charset="0"/>
                <a:ea typeface="Calibri" pitchFamily="34" charset="-122"/>
                <a:cs typeface="Calibri" pitchFamily="34" charset="-120"/>
              </a:rPr>
              <a:t>Small habits make your expertise easier to hear.</a:t>
            </a:r>
            <a:endParaRPr lang="en-US" sz="1500" dirty="0">
              <a:latin typeface="Aptos" panose="020B0004020202020204" pitchFamily="34" charset="0"/>
            </a:endParaRPr>
          </a:p>
        </p:txBody>
      </p:sp>
      <p:sp>
        <p:nvSpPr>
          <p:cNvPr id="5" name="Shape 3"/>
          <p:cNvSpPr/>
          <p:nvPr/>
        </p:nvSpPr>
        <p:spPr>
          <a:xfrm>
            <a:off x="594360" y="1874520"/>
            <a:ext cx="6492240" cy="621792"/>
          </a:xfrm>
          <a:prstGeom prst="roundRect">
            <a:avLst>
              <a:gd name="adj" fmla="val 11765"/>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6" name="Shape 4"/>
          <p:cNvSpPr/>
          <p:nvPr/>
        </p:nvSpPr>
        <p:spPr>
          <a:xfrm>
            <a:off x="594360" y="1984248"/>
            <a:ext cx="64008" cy="402336"/>
          </a:xfrm>
          <a:prstGeom prst="rect">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7" name="Text 5"/>
          <p:cNvSpPr/>
          <p:nvPr/>
        </p:nvSpPr>
        <p:spPr>
          <a:xfrm>
            <a:off x="868680" y="1911096"/>
            <a:ext cx="2606040" cy="548640"/>
          </a:xfrm>
          <a:prstGeom prst="rect">
            <a:avLst/>
          </a:prstGeom>
          <a:noFill/>
          <a:ln/>
        </p:spPr>
        <p:txBody>
          <a:bodyPr wrap="square" lIns="0" tIns="0" rIns="0" bIns="0" rtlCol="0" anchor="ctr">
            <a:normAutofit/>
          </a:bodyP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Lead with the headline</a:t>
            </a:r>
            <a:endParaRPr lang="en-US" sz="1400" dirty="0">
              <a:latin typeface="Aptos" panose="020B0004020202020204" pitchFamily="34" charset="0"/>
            </a:endParaRPr>
          </a:p>
        </p:txBody>
      </p:sp>
      <p:sp>
        <p:nvSpPr>
          <p:cNvPr id="8" name="Text 6"/>
          <p:cNvSpPr/>
          <p:nvPr/>
        </p:nvSpPr>
        <p:spPr>
          <a:xfrm>
            <a:off x="3566160" y="1911096"/>
            <a:ext cx="3429000" cy="548640"/>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Answer the question first, then give the evidence.</a:t>
            </a:r>
            <a:endParaRPr lang="en-US" sz="1250" dirty="0">
              <a:latin typeface="Aptos" panose="020B0004020202020204" pitchFamily="34" charset="0"/>
            </a:endParaRPr>
          </a:p>
        </p:txBody>
      </p:sp>
      <p:sp>
        <p:nvSpPr>
          <p:cNvPr id="9" name="Shape 7"/>
          <p:cNvSpPr/>
          <p:nvPr/>
        </p:nvSpPr>
        <p:spPr>
          <a:xfrm>
            <a:off x="594360" y="2606040"/>
            <a:ext cx="6492240" cy="621792"/>
          </a:xfrm>
          <a:prstGeom prst="roundRect">
            <a:avLst>
              <a:gd name="adj" fmla="val 11765"/>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10" name="Shape 8"/>
          <p:cNvSpPr/>
          <p:nvPr/>
        </p:nvSpPr>
        <p:spPr>
          <a:xfrm>
            <a:off x="594360" y="2715768"/>
            <a:ext cx="64008" cy="402336"/>
          </a:xfrm>
          <a:prstGeom prst="rect">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1" name="Text 9"/>
          <p:cNvSpPr/>
          <p:nvPr/>
        </p:nvSpPr>
        <p:spPr>
          <a:xfrm>
            <a:off x="868680" y="2642616"/>
            <a:ext cx="2606040" cy="548640"/>
          </a:xfrm>
          <a:prstGeom prst="rect">
            <a:avLst/>
          </a:prstGeom>
          <a:noFill/>
          <a:ln/>
        </p:spPr>
        <p:txBody>
          <a:bodyPr wrap="square" lIns="0" tIns="0" rIns="0" bIns="0" rtlCol="0" anchor="ctr">
            <a:normAutofit/>
          </a:bodyP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Say “I” inside “we”</a:t>
            </a:r>
            <a:endParaRPr lang="en-US" sz="1400" dirty="0">
              <a:latin typeface="Aptos" panose="020B0004020202020204" pitchFamily="34" charset="0"/>
            </a:endParaRPr>
          </a:p>
        </p:txBody>
      </p:sp>
      <p:sp>
        <p:nvSpPr>
          <p:cNvPr id="12" name="Text 10"/>
          <p:cNvSpPr/>
          <p:nvPr/>
        </p:nvSpPr>
        <p:spPr>
          <a:xfrm>
            <a:off x="3566160" y="2642616"/>
            <a:ext cx="3429000" cy="548640"/>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Credit the team while being specific about your contribution.</a:t>
            </a:r>
            <a:endParaRPr lang="en-US" sz="1250" dirty="0">
              <a:latin typeface="Aptos" panose="020B0004020202020204" pitchFamily="34" charset="0"/>
            </a:endParaRPr>
          </a:p>
        </p:txBody>
      </p:sp>
      <p:sp>
        <p:nvSpPr>
          <p:cNvPr id="13" name="Shape 11"/>
          <p:cNvSpPr/>
          <p:nvPr/>
        </p:nvSpPr>
        <p:spPr>
          <a:xfrm>
            <a:off x="594360" y="3337560"/>
            <a:ext cx="6492240" cy="621792"/>
          </a:xfrm>
          <a:prstGeom prst="roundRect">
            <a:avLst>
              <a:gd name="adj" fmla="val 11765"/>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14" name="Shape 12"/>
          <p:cNvSpPr/>
          <p:nvPr/>
        </p:nvSpPr>
        <p:spPr>
          <a:xfrm>
            <a:off x="594360" y="3447288"/>
            <a:ext cx="64008" cy="402336"/>
          </a:xfrm>
          <a:prstGeom prst="rect">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5" name="Text 13"/>
          <p:cNvSpPr/>
          <p:nvPr/>
        </p:nvSpPr>
        <p:spPr>
          <a:xfrm>
            <a:off x="868680" y="3374136"/>
            <a:ext cx="2606040" cy="548640"/>
          </a:xfrm>
          <a:prstGeom prst="rect">
            <a:avLst/>
          </a:prstGeom>
          <a:noFill/>
          <a:ln/>
        </p:spPr>
        <p:txBody>
          <a:bodyPr wrap="square" lIns="0" tIns="0" rIns="0" bIns="0" rtlCol="0" anchor="ctr">
            <a:normAutofit/>
          </a:bodyP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Show your judgment</a:t>
            </a:r>
            <a:endParaRPr lang="en-US" sz="1400" dirty="0">
              <a:latin typeface="Aptos" panose="020B0004020202020204" pitchFamily="34" charset="0"/>
            </a:endParaRPr>
          </a:p>
        </p:txBody>
      </p:sp>
      <p:sp>
        <p:nvSpPr>
          <p:cNvPr id="16" name="Text 14"/>
          <p:cNvSpPr/>
          <p:nvPr/>
        </p:nvSpPr>
        <p:spPr>
          <a:xfrm>
            <a:off x="3566160" y="3374136"/>
            <a:ext cx="3429000" cy="548640"/>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Explain alternatives, trade-offs, and why you chose your path.</a:t>
            </a:r>
            <a:endParaRPr lang="en-US" sz="1250" dirty="0">
              <a:latin typeface="Aptos" panose="020B0004020202020204" pitchFamily="34" charset="0"/>
            </a:endParaRPr>
          </a:p>
        </p:txBody>
      </p:sp>
      <p:sp>
        <p:nvSpPr>
          <p:cNvPr id="17" name="Shape 15"/>
          <p:cNvSpPr/>
          <p:nvPr/>
        </p:nvSpPr>
        <p:spPr>
          <a:xfrm>
            <a:off x="594360" y="4069080"/>
            <a:ext cx="6492240" cy="621792"/>
          </a:xfrm>
          <a:prstGeom prst="roundRect">
            <a:avLst>
              <a:gd name="adj" fmla="val 11765"/>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18" name="Shape 16"/>
          <p:cNvSpPr/>
          <p:nvPr/>
        </p:nvSpPr>
        <p:spPr>
          <a:xfrm>
            <a:off x="594360" y="4178808"/>
            <a:ext cx="64008" cy="402336"/>
          </a:xfrm>
          <a:prstGeom prst="rect">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19" name="Text 17"/>
          <p:cNvSpPr/>
          <p:nvPr/>
        </p:nvSpPr>
        <p:spPr>
          <a:xfrm>
            <a:off x="868680" y="4105656"/>
            <a:ext cx="2606040" cy="548640"/>
          </a:xfrm>
          <a:prstGeom prst="rect">
            <a:avLst/>
          </a:prstGeom>
          <a:noFill/>
          <a:ln/>
        </p:spPr>
        <p:txBody>
          <a:bodyPr wrap="square" lIns="0" tIns="0" rIns="0" bIns="0" rtlCol="0" anchor="ctr">
            <a:normAutofit/>
          </a:bodyP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Pitch your depth</a:t>
            </a:r>
            <a:endParaRPr lang="en-US" sz="1400" dirty="0">
              <a:latin typeface="Aptos" panose="020B0004020202020204" pitchFamily="34" charset="0"/>
            </a:endParaRPr>
          </a:p>
        </p:txBody>
      </p:sp>
      <p:sp>
        <p:nvSpPr>
          <p:cNvPr id="20" name="Text 18"/>
          <p:cNvSpPr/>
          <p:nvPr/>
        </p:nvSpPr>
        <p:spPr>
          <a:xfrm>
            <a:off x="3566160" y="4105656"/>
            <a:ext cx="3429000" cy="548640"/>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Start accessible and let the interviewer pull you deeper.</a:t>
            </a:r>
            <a:endParaRPr lang="en-US" sz="1250" dirty="0">
              <a:latin typeface="Aptos" panose="020B0004020202020204" pitchFamily="34" charset="0"/>
            </a:endParaRPr>
          </a:p>
        </p:txBody>
      </p:sp>
      <p:sp>
        <p:nvSpPr>
          <p:cNvPr id="21" name="Shape 19"/>
          <p:cNvSpPr/>
          <p:nvPr/>
        </p:nvSpPr>
        <p:spPr>
          <a:xfrm>
            <a:off x="594360" y="4800600"/>
            <a:ext cx="6492240" cy="621792"/>
          </a:xfrm>
          <a:prstGeom prst="roundRect">
            <a:avLst>
              <a:gd name="adj" fmla="val 11765"/>
            </a:avLst>
          </a:prstGeom>
          <a:solidFill>
            <a:srgbClr val="FFFFFF"/>
          </a:solidFill>
          <a:ln w="12700">
            <a:solidFill>
              <a:srgbClr val="D9DEE7"/>
            </a:solidFill>
            <a:prstDash val="solid"/>
          </a:ln>
        </p:spPr>
        <p:txBody>
          <a:bodyPr/>
          <a:lstStyle/>
          <a:p>
            <a:endParaRPr lang="en-US">
              <a:latin typeface="Aptos" panose="020B0004020202020204" pitchFamily="34" charset="0"/>
            </a:endParaRPr>
          </a:p>
        </p:txBody>
      </p:sp>
      <p:sp>
        <p:nvSpPr>
          <p:cNvPr id="22" name="Shape 20"/>
          <p:cNvSpPr/>
          <p:nvPr/>
        </p:nvSpPr>
        <p:spPr>
          <a:xfrm>
            <a:off x="594360" y="4910328"/>
            <a:ext cx="64008" cy="402336"/>
          </a:xfrm>
          <a:prstGeom prst="rect">
            <a:avLst/>
          </a:prstGeom>
          <a:solidFill>
            <a:srgbClr val="C8102E"/>
          </a:solidFill>
          <a:ln w="12700">
            <a:solidFill>
              <a:srgbClr val="C8102E"/>
            </a:solidFill>
            <a:prstDash val="solid"/>
          </a:ln>
        </p:spPr>
        <p:txBody>
          <a:bodyPr/>
          <a:lstStyle/>
          <a:p>
            <a:endParaRPr lang="en-US">
              <a:latin typeface="Aptos" panose="020B0004020202020204" pitchFamily="34" charset="0"/>
            </a:endParaRPr>
          </a:p>
        </p:txBody>
      </p:sp>
      <p:sp>
        <p:nvSpPr>
          <p:cNvPr id="23" name="Text 21"/>
          <p:cNvSpPr/>
          <p:nvPr/>
        </p:nvSpPr>
        <p:spPr>
          <a:xfrm>
            <a:off x="868680" y="4837176"/>
            <a:ext cx="2606040" cy="548640"/>
          </a:xfrm>
          <a:prstGeom prst="rect">
            <a:avLst/>
          </a:prstGeom>
          <a:noFill/>
          <a:ln/>
        </p:spPr>
        <p:txBody>
          <a:bodyPr wrap="square" lIns="0" tIns="0" rIns="0" bIns="0" rtlCol="0" anchor="ctr">
            <a:normAutofit/>
          </a:bodyPr>
          <a:lstStyle/>
          <a:p>
            <a:pPr marL="0" indent="0">
              <a:buNone/>
            </a:pPr>
            <a:r>
              <a:rPr lang="en-US" sz="1400" b="1" dirty="0">
                <a:solidFill>
                  <a:srgbClr val="17213A"/>
                </a:solidFill>
                <a:latin typeface="Aptos" panose="020B0004020202020204" pitchFamily="34" charset="0"/>
                <a:ea typeface="Georgia" pitchFamily="34" charset="-122"/>
                <a:cs typeface="Georgia" pitchFamily="34" charset="-120"/>
              </a:rPr>
              <a:t>Stay positive about the past</a:t>
            </a:r>
            <a:endParaRPr lang="en-US" sz="1400" dirty="0">
              <a:latin typeface="Aptos" panose="020B0004020202020204" pitchFamily="34" charset="0"/>
            </a:endParaRPr>
          </a:p>
        </p:txBody>
      </p:sp>
      <p:sp>
        <p:nvSpPr>
          <p:cNvPr id="24" name="Text 22"/>
          <p:cNvSpPr/>
          <p:nvPr/>
        </p:nvSpPr>
        <p:spPr>
          <a:xfrm>
            <a:off x="3566160" y="4837176"/>
            <a:ext cx="3429000" cy="548640"/>
          </a:xfrm>
          <a:prstGeom prst="rect">
            <a:avLst/>
          </a:prstGeom>
          <a:noFill/>
          <a:ln/>
        </p:spPr>
        <p:txBody>
          <a:bodyPr wrap="square" lIns="0" tIns="0" rIns="0" bIns="0" rtlCol="0" anchor="ctr">
            <a:normAutofit/>
          </a:bodyPr>
          <a:lstStyle/>
          <a:p>
            <a:pPr marL="0" indent="0">
              <a:buNone/>
            </a:pPr>
            <a:r>
              <a:rPr lang="en-US" sz="1250" dirty="0">
                <a:solidFill>
                  <a:srgbClr val="5B6678"/>
                </a:solidFill>
                <a:latin typeface="Aptos" panose="020B0004020202020204" pitchFamily="34" charset="0"/>
                <a:ea typeface="Calibri" pitchFamily="34" charset="-122"/>
                <a:cs typeface="Calibri" pitchFamily="34" charset="-120"/>
              </a:rPr>
              <a:t>Emphasize what you learned from challenges.</a:t>
            </a:r>
            <a:endParaRPr lang="en-US" sz="1250" dirty="0">
              <a:latin typeface="Aptos" panose="020B0004020202020204" pitchFamily="34" charset="0"/>
            </a:endParaRPr>
          </a:p>
        </p:txBody>
      </p:sp>
      <p:sp>
        <p:nvSpPr>
          <p:cNvPr id="25" name="Shape 23"/>
          <p:cNvSpPr/>
          <p:nvPr/>
        </p:nvSpPr>
        <p:spPr>
          <a:xfrm>
            <a:off x="7360920" y="1874520"/>
            <a:ext cx="4206240" cy="3547872"/>
          </a:xfrm>
          <a:prstGeom prst="roundRect">
            <a:avLst>
              <a:gd name="adj" fmla="val 2062"/>
            </a:avLst>
          </a:prstGeom>
          <a:solidFill>
            <a:schemeClr val="tx1">
              <a:lumMod val="85000"/>
              <a:lumOff val="15000"/>
            </a:schemeClr>
          </a:solidFill>
          <a:ln w="12700">
            <a:solidFill>
              <a:srgbClr val="17213A"/>
            </a:solidFill>
            <a:prstDash val="solid"/>
          </a:ln>
        </p:spPr>
        <p:txBody>
          <a:bodyPr/>
          <a:lstStyle/>
          <a:p>
            <a:endParaRPr lang="en-US">
              <a:latin typeface="Aptos" panose="020B0004020202020204" pitchFamily="34" charset="0"/>
            </a:endParaRPr>
          </a:p>
        </p:txBody>
      </p:sp>
      <p:sp>
        <p:nvSpPr>
          <p:cNvPr id="26" name="Text 24"/>
          <p:cNvSpPr/>
          <p:nvPr/>
        </p:nvSpPr>
        <p:spPr>
          <a:xfrm>
            <a:off x="7589520" y="2011680"/>
            <a:ext cx="3749040" cy="365760"/>
          </a:xfrm>
          <a:prstGeom prst="rect">
            <a:avLst/>
          </a:prstGeom>
          <a:noFill/>
          <a:ln/>
        </p:spPr>
        <p:txBody>
          <a:bodyPr wrap="square" lIns="0" tIns="0" rIns="0" bIns="0" rtlCol="0" anchor="ctr"/>
          <a:lstStyle/>
          <a:p>
            <a:pPr marL="0" indent="0">
              <a:buNone/>
            </a:pPr>
            <a:r>
              <a:rPr lang="en-US" sz="1800" b="1" dirty="0">
                <a:solidFill>
                  <a:srgbClr val="FFFFFF"/>
                </a:solidFill>
                <a:latin typeface="Aptos" panose="020B0004020202020204" pitchFamily="34" charset="0"/>
                <a:ea typeface="Georgia" pitchFamily="34" charset="-122"/>
                <a:cs typeface="Georgia" pitchFamily="34" charset="-120"/>
              </a:rPr>
              <a:t>Questions worth asking</a:t>
            </a:r>
            <a:endParaRPr lang="en-US" sz="1800" dirty="0">
              <a:latin typeface="Aptos" panose="020B0004020202020204" pitchFamily="34" charset="0"/>
            </a:endParaRPr>
          </a:p>
        </p:txBody>
      </p:sp>
      <p:sp>
        <p:nvSpPr>
          <p:cNvPr id="27" name="Text 25"/>
          <p:cNvSpPr/>
          <p:nvPr/>
        </p:nvSpPr>
        <p:spPr>
          <a:xfrm>
            <a:off x="7589520" y="2624328"/>
            <a:ext cx="329184" cy="329184"/>
          </a:xfrm>
          <a:prstGeom prst="rect">
            <a:avLst/>
          </a:prstGeom>
          <a:solidFill>
            <a:srgbClr val="C8102E"/>
          </a:solidFill>
          <a:ln/>
        </p:spPr>
        <p:txBody>
          <a:bodyPr wrap="square" lIns="0" tIns="0" rIns="0" bIns="0" rtlCol="0" anchor="ctr"/>
          <a:lstStyle/>
          <a:p>
            <a:pPr marL="0" indent="0" algn="ctr">
              <a:buNone/>
            </a:pPr>
            <a:r>
              <a:rPr lang="en-US" sz="1200" b="1" dirty="0">
                <a:solidFill>
                  <a:srgbClr val="FFFFFF"/>
                </a:solidFill>
                <a:latin typeface="Aptos" panose="020B0004020202020204" pitchFamily="34" charset="0"/>
                <a:ea typeface="Calibri" pitchFamily="34" charset="-122"/>
                <a:cs typeface="Calibri" pitchFamily="34" charset="-120"/>
              </a:rPr>
              <a:t>1</a:t>
            </a:r>
            <a:endParaRPr lang="en-US" sz="1200" dirty="0">
              <a:latin typeface="Aptos" panose="020B0004020202020204" pitchFamily="34" charset="0"/>
            </a:endParaRPr>
          </a:p>
        </p:txBody>
      </p:sp>
      <p:sp>
        <p:nvSpPr>
          <p:cNvPr id="28" name="Text 26"/>
          <p:cNvSpPr/>
          <p:nvPr/>
        </p:nvSpPr>
        <p:spPr>
          <a:xfrm>
            <a:off x="8046720" y="2624328"/>
            <a:ext cx="3337560" cy="566928"/>
          </a:xfrm>
          <a:prstGeom prst="rect">
            <a:avLst/>
          </a:prstGeom>
          <a:noFill/>
          <a:ln/>
        </p:spPr>
        <p:txBody>
          <a:bodyPr wrap="square" lIns="0" tIns="0" rIns="0" bIns="0" rtlCol="0" anchor="t">
            <a:normAutofit/>
          </a:bodyPr>
          <a:lstStyle/>
          <a:p>
            <a:pPr marL="0" indent="0">
              <a:buNone/>
            </a:pPr>
            <a:r>
              <a:rPr lang="en-US" sz="1250" dirty="0">
                <a:solidFill>
                  <a:srgbClr val="E5E7EB"/>
                </a:solidFill>
                <a:latin typeface="Aptos" panose="020B0004020202020204" pitchFamily="34" charset="0"/>
                <a:ea typeface="Calibri" pitchFamily="34" charset="-122"/>
                <a:cs typeface="Calibri" pitchFamily="34" charset="-120"/>
              </a:rPr>
              <a:t>What would success look like in the first year?</a:t>
            </a:r>
            <a:endParaRPr lang="en-US" sz="1250" dirty="0">
              <a:latin typeface="Aptos" panose="020B0004020202020204" pitchFamily="34" charset="0"/>
            </a:endParaRPr>
          </a:p>
        </p:txBody>
      </p:sp>
      <p:sp>
        <p:nvSpPr>
          <p:cNvPr id="29" name="Text 27"/>
          <p:cNvSpPr/>
          <p:nvPr/>
        </p:nvSpPr>
        <p:spPr>
          <a:xfrm>
            <a:off x="7589520" y="3328416"/>
            <a:ext cx="329184" cy="329184"/>
          </a:xfrm>
          <a:prstGeom prst="rect">
            <a:avLst/>
          </a:prstGeom>
          <a:solidFill>
            <a:srgbClr val="C8102E"/>
          </a:solidFill>
          <a:ln/>
        </p:spPr>
        <p:txBody>
          <a:bodyPr wrap="square" lIns="0" tIns="0" rIns="0" bIns="0" rtlCol="0" anchor="ctr"/>
          <a:lstStyle/>
          <a:p>
            <a:pPr marL="0" indent="0" algn="ctr">
              <a:buNone/>
            </a:pPr>
            <a:r>
              <a:rPr lang="en-US" sz="1200" b="1" dirty="0">
                <a:solidFill>
                  <a:srgbClr val="FFFFFF"/>
                </a:solidFill>
                <a:latin typeface="Aptos" panose="020B0004020202020204" pitchFamily="34" charset="0"/>
                <a:ea typeface="Calibri" pitchFamily="34" charset="-122"/>
                <a:cs typeface="Calibri" pitchFamily="34" charset="-120"/>
              </a:rPr>
              <a:t>2</a:t>
            </a:r>
            <a:endParaRPr lang="en-US" sz="1200" dirty="0">
              <a:latin typeface="Aptos" panose="020B0004020202020204" pitchFamily="34" charset="0"/>
            </a:endParaRPr>
          </a:p>
        </p:txBody>
      </p:sp>
      <p:sp>
        <p:nvSpPr>
          <p:cNvPr id="30" name="Text 28"/>
          <p:cNvSpPr/>
          <p:nvPr/>
        </p:nvSpPr>
        <p:spPr>
          <a:xfrm>
            <a:off x="8046720" y="3328416"/>
            <a:ext cx="3337560" cy="566928"/>
          </a:xfrm>
          <a:prstGeom prst="rect">
            <a:avLst/>
          </a:prstGeom>
          <a:noFill/>
          <a:ln/>
        </p:spPr>
        <p:txBody>
          <a:bodyPr wrap="square" lIns="0" tIns="0" rIns="0" bIns="0" rtlCol="0" anchor="t">
            <a:normAutofit/>
          </a:bodyPr>
          <a:lstStyle/>
          <a:p>
            <a:pPr marL="0" indent="0">
              <a:buNone/>
            </a:pPr>
            <a:r>
              <a:rPr lang="en-US" sz="1250" dirty="0">
                <a:solidFill>
                  <a:srgbClr val="E5E7EB"/>
                </a:solidFill>
                <a:latin typeface="Aptos" panose="020B0004020202020204" pitchFamily="34" charset="0"/>
                <a:ea typeface="Calibri" pitchFamily="34" charset="-122"/>
                <a:cs typeface="Calibri" pitchFamily="34" charset="-120"/>
              </a:rPr>
              <a:t>How does the team decide which scientific questions to pursue?</a:t>
            </a:r>
            <a:endParaRPr lang="en-US" sz="1250" dirty="0">
              <a:latin typeface="Aptos" panose="020B0004020202020204" pitchFamily="34" charset="0"/>
            </a:endParaRPr>
          </a:p>
        </p:txBody>
      </p:sp>
      <p:sp>
        <p:nvSpPr>
          <p:cNvPr id="31" name="Text 29"/>
          <p:cNvSpPr/>
          <p:nvPr/>
        </p:nvSpPr>
        <p:spPr>
          <a:xfrm>
            <a:off x="7589520" y="4032504"/>
            <a:ext cx="329184" cy="329184"/>
          </a:xfrm>
          <a:prstGeom prst="rect">
            <a:avLst/>
          </a:prstGeom>
          <a:solidFill>
            <a:srgbClr val="C8102E"/>
          </a:solidFill>
          <a:ln/>
        </p:spPr>
        <p:txBody>
          <a:bodyPr wrap="square" lIns="0" tIns="0" rIns="0" bIns="0" rtlCol="0" anchor="ctr"/>
          <a:lstStyle/>
          <a:p>
            <a:pPr marL="0" indent="0" algn="ctr">
              <a:buNone/>
            </a:pPr>
            <a:r>
              <a:rPr lang="en-US" sz="1200" b="1" dirty="0">
                <a:solidFill>
                  <a:srgbClr val="FFFFFF"/>
                </a:solidFill>
                <a:latin typeface="Aptos" panose="020B0004020202020204" pitchFamily="34" charset="0"/>
                <a:ea typeface="Calibri" pitchFamily="34" charset="-122"/>
                <a:cs typeface="Calibri" pitchFamily="34" charset="-120"/>
              </a:rPr>
              <a:t>3</a:t>
            </a:r>
            <a:endParaRPr lang="en-US" sz="1200" dirty="0">
              <a:latin typeface="Aptos" panose="020B0004020202020204" pitchFamily="34" charset="0"/>
            </a:endParaRPr>
          </a:p>
        </p:txBody>
      </p:sp>
      <p:sp>
        <p:nvSpPr>
          <p:cNvPr id="32" name="Text 30"/>
          <p:cNvSpPr/>
          <p:nvPr/>
        </p:nvSpPr>
        <p:spPr>
          <a:xfrm>
            <a:off x="8046720" y="4032504"/>
            <a:ext cx="3337560" cy="566928"/>
          </a:xfrm>
          <a:prstGeom prst="rect">
            <a:avLst/>
          </a:prstGeom>
          <a:noFill/>
          <a:ln/>
        </p:spPr>
        <p:txBody>
          <a:bodyPr wrap="square" lIns="0" tIns="0" rIns="0" bIns="0" rtlCol="0" anchor="t">
            <a:normAutofit/>
          </a:bodyPr>
          <a:lstStyle/>
          <a:p>
            <a:pPr marL="0" indent="0">
              <a:buNone/>
            </a:pPr>
            <a:r>
              <a:rPr lang="en-US" sz="1250" dirty="0">
                <a:solidFill>
                  <a:srgbClr val="E5E7EB"/>
                </a:solidFill>
                <a:latin typeface="Aptos" panose="020B0004020202020204" pitchFamily="34" charset="0"/>
                <a:ea typeface="Calibri" pitchFamily="34" charset="-122"/>
                <a:cs typeface="Calibri" pitchFamily="34" charset="-120"/>
              </a:rPr>
              <a:t>Which functions will I work with most closely?</a:t>
            </a:r>
            <a:endParaRPr lang="en-US" sz="1250" dirty="0">
              <a:latin typeface="Aptos" panose="020B0004020202020204" pitchFamily="34" charset="0"/>
            </a:endParaRPr>
          </a:p>
        </p:txBody>
      </p:sp>
      <p:sp>
        <p:nvSpPr>
          <p:cNvPr id="33" name="Text 31"/>
          <p:cNvSpPr/>
          <p:nvPr/>
        </p:nvSpPr>
        <p:spPr>
          <a:xfrm>
            <a:off x="7589520" y="4736592"/>
            <a:ext cx="329184" cy="329184"/>
          </a:xfrm>
          <a:prstGeom prst="rect">
            <a:avLst/>
          </a:prstGeom>
          <a:solidFill>
            <a:srgbClr val="C8102E"/>
          </a:solidFill>
          <a:ln/>
        </p:spPr>
        <p:txBody>
          <a:bodyPr wrap="square" lIns="0" tIns="0" rIns="0" bIns="0" rtlCol="0" anchor="ctr"/>
          <a:lstStyle/>
          <a:p>
            <a:pPr marL="0" indent="0" algn="ctr">
              <a:buNone/>
            </a:pPr>
            <a:r>
              <a:rPr lang="en-US" sz="1200" b="1" dirty="0">
                <a:solidFill>
                  <a:srgbClr val="FFFFFF"/>
                </a:solidFill>
                <a:latin typeface="Aptos" panose="020B0004020202020204" pitchFamily="34" charset="0"/>
                <a:ea typeface="Calibri" pitchFamily="34" charset="-122"/>
                <a:cs typeface="Calibri" pitchFamily="34" charset="-120"/>
              </a:rPr>
              <a:t>4</a:t>
            </a:r>
            <a:endParaRPr lang="en-US" sz="1200" dirty="0">
              <a:latin typeface="Aptos" panose="020B0004020202020204" pitchFamily="34" charset="0"/>
            </a:endParaRPr>
          </a:p>
        </p:txBody>
      </p:sp>
      <p:sp>
        <p:nvSpPr>
          <p:cNvPr id="34" name="Text 32"/>
          <p:cNvSpPr/>
          <p:nvPr/>
        </p:nvSpPr>
        <p:spPr>
          <a:xfrm>
            <a:off x="8046720" y="4736592"/>
            <a:ext cx="3337560" cy="566928"/>
          </a:xfrm>
          <a:prstGeom prst="rect">
            <a:avLst/>
          </a:prstGeom>
          <a:noFill/>
          <a:ln/>
        </p:spPr>
        <p:txBody>
          <a:bodyPr wrap="square" lIns="0" tIns="0" rIns="0" bIns="0" rtlCol="0" anchor="t">
            <a:normAutofit/>
          </a:bodyPr>
          <a:lstStyle/>
          <a:p>
            <a:pPr marL="0" indent="0">
              <a:buNone/>
            </a:pPr>
            <a:r>
              <a:rPr lang="en-US" sz="1250" dirty="0">
                <a:solidFill>
                  <a:srgbClr val="E5E7EB"/>
                </a:solidFill>
                <a:latin typeface="Aptos" panose="020B0004020202020204" pitchFamily="34" charset="0"/>
                <a:ea typeface="Calibri" pitchFamily="34" charset="-122"/>
                <a:cs typeface="Calibri" pitchFamily="34" charset="-120"/>
              </a:rPr>
              <a:t>What brought you here, and what is most meaningful about your work?</a:t>
            </a:r>
            <a:endParaRPr lang="en-US" sz="1250" dirty="0">
              <a:latin typeface="Aptos" panose="020B0004020202020204" pitchFamily="34" charset="0"/>
            </a:endParaRPr>
          </a:p>
        </p:txBody>
      </p:sp>
      <p:sp>
        <p:nvSpPr>
          <p:cNvPr id="35" name="Shape 33"/>
          <p:cNvSpPr/>
          <p:nvPr/>
        </p:nvSpPr>
        <p:spPr>
          <a:xfrm>
            <a:off x="594360" y="5623560"/>
            <a:ext cx="10972800" cy="594360"/>
          </a:xfrm>
          <a:prstGeom prst="roundRect">
            <a:avLst>
              <a:gd name="adj" fmla="val 12308"/>
            </a:avLst>
          </a:prstGeom>
          <a:solidFill>
            <a:srgbClr val="FFF1F3"/>
          </a:solidFill>
          <a:ln w="12700">
            <a:solidFill>
              <a:srgbClr val="C8102E"/>
            </a:solidFill>
            <a:prstDash val="solid"/>
          </a:ln>
        </p:spPr>
        <p:txBody>
          <a:bodyPr/>
          <a:lstStyle/>
          <a:p>
            <a:endParaRPr lang="en-US">
              <a:latin typeface="Aptos" panose="020B0004020202020204" pitchFamily="34" charset="0"/>
            </a:endParaRPr>
          </a:p>
        </p:txBody>
      </p:sp>
      <p:sp>
        <p:nvSpPr>
          <p:cNvPr id="36" name="Text 34"/>
          <p:cNvSpPr/>
          <p:nvPr/>
        </p:nvSpPr>
        <p:spPr>
          <a:xfrm>
            <a:off x="822960" y="5623560"/>
            <a:ext cx="10515600" cy="594360"/>
          </a:xfrm>
          <a:prstGeom prst="rect">
            <a:avLst/>
          </a:prstGeom>
          <a:noFill/>
          <a:ln/>
        </p:spPr>
        <p:txBody>
          <a:bodyPr wrap="square" lIns="0" tIns="0" rIns="0" bIns="0" rtlCol="0" anchor="ctr">
            <a:normAutofit/>
          </a:bodyPr>
          <a:lstStyle/>
          <a:p>
            <a:pPr marL="0" indent="0">
              <a:buNone/>
            </a:pPr>
            <a:r>
              <a:rPr lang="en-US" sz="1400" b="1" dirty="0">
                <a:solidFill>
                  <a:srgbClr val="C8102E"/>
                </a:solidFill>
                <a:latin typeface="Aptos" panose="020B0004020202020204" pitchFamily="34" charset="0"/>
                <a:ea typeface="Calibri" pitchFamily="34" charset="-122"/>
                <a:cs typeface="Calibri" pitchFamily="34" charset="-120"/>
              </a:rPr>
              <a:t>Recorded format? </a:t>
            </a:r>
            <a:r>
              <a:rPr lang="en-US" sz="1400" dirty="0">
                <a:solidFill>
                  <a:srgbClr val="17213A"/>
                </a:solidFill>
                <a:latin typeface="Aptos" panose="020B0004020202020204" pitchFamily="34" charset="0"/>
                <a:ea typeface="Calibri" pitchFamily="34" charset="-122"/>
                <a:cs typeface="Calibri" pitchFamily="34" charset="-120"/>
              </a:rPr>
              <a:t>Rehearse out loud, keep answers focused, and use your re-records thoughtfully.</a:t>
            </a:r>
            <a:endParaRPr lang="en-US" sz="1400" dirty="0">
              <a:latin typeface="Aptos" panose="020B0004020202020204" pitchFamily="34" charset="0"/>
            </a:endParaRPr>
          </a:p>
        </p:txBody>
      </p:sp>
      <p:sp>
        <p:nvSpPr>
          <p:cNvPr id="37" name="Slide Number Placeholder 0"/>
          <p:cNvSpPr>
            <a:spLocks noGrp="1"/>
          </p:cNvSpPr>
          <p:nvPr>
            <p:ph type="sldNum" sz="quarter" idx="4294967295"/>
          </p:nvPr>
        </p:nvSpPr>
        <p:spPr>
          <a:xfrm>
            <a:off x="11247120" y="6492240"/>
            <a:ext cx="365760" cy="201168"/>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280"/>
                </a:solidFill>
                <a:latin typeface="Calibri"/>
                <a:ea typeface="Calibri"/>
                <a:cs typeface="Calibri"/>
              </a:defRPr>
            </a:lvl1pPr>
          </a:lstStyle>
          <a:p>
            <a:pPr algn="l"/>
            <a:fld id="{F7021451-1387-4CA6-816F-3879F97B5CBC}" type="slidenum">
              <a:rPr lang="en-US" b="0">
                <a:latin typeface="Aptos" panose="020B0004020202020204" pitchFamily="34" charset="0"/>
              </a:rPr>
              <a:t>6</a:t>
            </a:fld>
            <a:endParaRPr lang="en-US">
              <a:latin typeface="Aptos" panose="020B00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C00000"/>
        </a:solidFill>
        <a:effectLst/>
      </p:bgPr>
    </p:bg>
    <p:spTree>
      <p:nvGrpSpPr>
        <p:cNvPr id="1" name=""/>
        <p:cNvGrpSpPr/>
        <p:nvPr/>
      </p:nvGrpSpPr>
      <p:grpSpPr>
        <a:xfrm>
          <a:off x="0" y="0"/>
          <a:ext cx="1" cy="1"/>
          <a:chOff x="0" y="0"/>
          <a:chExt cx="1" cy="1"/>
        </a:xfrm>
      </p:grpSpPr>
      <p:sp>
        <p:nvSpPr>
          <p:cNvPr id="2" name="Text 0"/>
          <p:cNvSpPr/>
          <p:nvPr/>
        </p:nvSpPr>
        <p:spPr>
          <a:xfrm>
            <a:off x="731520" y="411480"/>
            <a:ext cx="7315200" cy="274320"/>
          </a:xfrm>
          <a:prstGeom prst="rect">
            <a:avLst/>
          </a:prstGeom>
          <a:noFill/>
          <a:ln/>
        </p:spPr>
        <p:txBody>
          <a:bodyPr wrap="square" lIns="0" tIns="0" rIns="0" bIns="0" rtlCol="0" anchor="ctr"/>
          <a:lstStyle/>
          <a:p>
            <a:pPr marL="0" indent="0">
              <a:buNone/>
            </a:pPr>
            <a:r>
              <a:rPr lang="en-US" sz="1200" b="1" kern="0" spc="250" dirty="0">
                <a:solidFill>
                  <a:srgbClr val="FFB3BF"/>
                </a:solidFill>
                <a:latin typeface="Aptos" panose="020B0004020202020204" pitchFamily="34" charset="0"/>
                <a:ea typeface="Calibri" pitchFamily="34" charset="-122"/>
                <a:cs typeface="Calibri" pitchFamily="34" charset="-120"/>
              </a:rPr>
              <a:t>THREE THINGS TO REMEMBER</a:t>
            </a:r>
            <a:endParaRPr lang="en-US" sz="1200" dirty="0">
              <a:latin typeface="Aptos" panose="020B0004020202020204" pitchFamily="34" charset="0"/>
            </a:endParaRPr>
          </a:p>
        </p:txBody>
      </p:sp>
      <p:sp>
        <p:nvSpPr>
          <p:cNvPr id="3" name="Text 1"/>
          <p:cNvSpPr/>
          <p:nvPr/>
        </p:nvSpPr>
        <p:spPr>
          <a:xfrm>
            <a:off x="731520" y="731520"/>
            <a:ext cx="10515600" cy="64008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panose="020B0004020202020204" pitchFamily="34" charset="0"/>
                <a:ea typeface="Georgia" pitchFamily="34" charset="-122"/>
                <a:cs typeface="Georgia" pitchFamily="34" charset="-120"/>
              </a:rPr>
              <a:t>Make your expertise easy to see</a:t>
            </a:r>
            <a:endParaRPr lang="en-US" sz="3200" dirty="0">
              <a:latin typeface="Aptos" panose="020B0004020202020204" pitchFamily="34" charset="0"/>
            </a:endParaRPr>
          </a:p>
        </p:txBody>
      </p:sp>
      <p:sp>
        <p:nvSpPr>
          <p:cNvPr id="4" name="Shape 2"/>
          <p:cNvSpPr/>
          <p:nvPr/>
        </p:nvSpPr>
        <p:spPr>
          <a:xfrm>
            <a:off x="731520" y="1691640"/>
            <a:ext cx="3474720" cy="1783080"/>
          </a:xfrm>
          <a:prstGeom prst="roundRect">
            <a:avLst>
              <a:gd name="adj" fmla="val 4103"/>
            </a:avLst>
          </a:prstGeom>
          <a:solidFill>
            <a:schemeClr val="tx1">
              <a:lumMod val="85000"/>
              <a:lumOff val="15000"/>
            </a:schemeClr>
          </a:solidFill>
          <a:ln w="12700">
            <a:solidFill>
              <a:srgbClr val="33436A"/>
            </a:solidFill>
            <a:prstDash val="solid"/>
          </a:ln>
        </p:spPr>
        <p:txBody>
          <a:bodyPr/>
          <a:lstStyle/>
          <a:p>
            <a:endParaRPr lang="en-US">
              <a:latin typeface="Aptos" panose="020B0004020202020204" pitchFamily="34" charset="0"/>
            </a:endParaRPr>
          </a:p>
        </p:txBody>
      </p:sp>
      <p:sp>
        <p:nvSpPr>
          <p:cNvPr id="5" name="Shape 3"/>
          <p:cNvSpPr/>
          <p:nvPr/>
        </p:nvSpPr>
        <p:spPr>
          <a:xfrm>
            <a:off x="932688" y="1856232"/>
            <a:ext cx="420624" cy="420624"/>
          </a:xfrm>
          <a:prstGeom prst="ellipse">
            <a:avLst/>
          </a:prstGeom>
          <a:solidFill>
            <a:schemeClr val="bg1">
              <a:lumMod val="85000"/>
            </a:schemeClr>
          </a:solidFill>
          <a:ln w="12700">
            <a:solidFill>
              <a:schemeClr val="bg1">
                <a:lumMod val="95000"/>
              </a:schemeClr>
            </a:solidFill>
            <a:prstDash val="solid"/>
          </a:ln>
        </p:spPr>
        <p:txBody>
          <a:bodyPr/>
          <a:lstStyle/>
          <a:p>
            <a:endParaRPr lang="en-US">
              <a:latin typeface="Aptos" panose="020B0004020202020204" pitchFamily="34" charset="0"/>
            </a:endParaRPr>
          </a:p>
        </p:txBody>
      </p:sp>
      <p:sp>
        <p:nvSpPr>
          <p:cNvPr id="6" name="Text 4"/>
          <p:cNvSpPr/>
          <p:nvPr/>
        </p:nvSpPr>
        <p:spPr>
          <a:xfrm>
            <a:off x="932688" y="1856232"/>
            <a:ext cx="420624" cy="420624"/>
          </a:xfrm>
          <a:prstGeom prst="rect">
            <a:avLst/>
          </a:prstGeom>
          <a:noFill/>
          <a:ln/>
        </p:spPr>
        <p:txBody>
          <a:bodyPr wrap="square" lIns="0" tIns="0" rIns="0" bIns="0" rtlCol="0" anchor="ctr"/>
          <a:lstStyle/>
          <a:p>
            <a:pPr marL="0" indent="0" algn="ctr">
              <a:buNone/>
            </a:pPr>
            <a:r>
              <a:rPr lang="en-US" sz="1400" b="1" dirty="0">
                <a:solidFill>
                  <a:schemeClr val="tx1">
                    <a:lumMod val="65000"/>
                    <a:lumOff val="35000"/>
                  </a:schemeClr>
                </a:solidFill>
                <a:latin typeface="Aptos" panose="020B0004020202020204" pitchFamily="34" charset="0"/>
                <a:ea typeface="Calibri" pitchFamily="34" charset="-122"/>
                <a:cs typeface="Calibri" pitchFamily="34" charset="-120"/>
              </a:rPr>
              <a:t>1</a:t>
            </a:r>
            <a:endParaRPr lang="en-US" sz="1400" dirty="0">
              <a:solidFill>
                <a:schemeClr val="tx1">
                  <a:lumMod val="65000"/>
                  <a:lumOff val="35000"/>
                </a:schemeClr>
              </a:solidFill>
              <a:latin typeface="Aptos" panose="020B0004020202020204" pitchFamily="34" charset="0"/>
            </a:endParaRPr>
          </a:p>
        </p:txBody>
      </p:sp>
      <p:sp>
        <p:nvSpPr>
          <p:cNvPr id="7" name="Text 5"/>
          <p:cNvSpPr/>
          <p:nvPr/>
        </p:nvSpPr>
        <p:spPr>
          <a:xfrm>
            <a:off x="932688" y="2359152"/>
            <a:ext cx="3108960" cy="365760"/>
          </a:xfrm>
          <a:prstGeom prst="rect">
            <a:avLst/>
          </a:prstGeom>
          <a:noFill/>
          <a:ln/>
        </p:spPr>
        <p:txBody>
          <a:bodyPr wrap="square" lIns="0" tIns="0" rIns="0" bIns="0" rtlCol="0" anchor="ctr">
            <a:normAutofit/>
          </a:bodyPr>
          <a:lstStyle/>
          <a:p>
            <a:pPr marL="0" indent="0">
              <a:buNone/>
            </a:pPr>
            <a:r>
              <a:rPr lang="en-US" sz="1700" b="1" dirty="0">
                <a:solidFill>
                  <a:srgbClr val="FFFFFF"/>
                </a:solidFill>
                <a:latin typeface="Aptos" panose="020B0004020202020204" pitchFamily="34" charset="0"/>
                <a:ea typeface="Georgia" pitchFamily="34" charset="-122"/>
                <a:cs typeface="Georgia" pitchFamily="34" charset="-120"/>
              </a:rPr>
              <a:t>Translate, don’t minimize</a:t>
            </a:r>
            <a:endParaRPr lang="en-US" sz="1700" dirty="0">
              <a:latin typeface="Aptos" panose="020B0004020202020204" pitchFamily="34" charset="0"/>
            </a:endParaRPr>
          </a:p>
        </p:txBody>
      </p:sp>
      <p:sp>
        <p:nvSpPr>
          <p:cNvPr id="8" name="Text 6"/>
          <p:cNvSpPr/>
          <p:nvPr/>
        </p:nvSpPr>
        <p:spPr>
          <a:xfrm>
            <a:off x="932688" y="2743200"/>
            <a:ext cx="3108960" cy="658368"/>
          </a:xfrm>
          <a:prstGeom prst="rect">
            <a:avLst/>
          </a:prstGeom>
          <a:noFill/>
          <a:ln/>
        </p:spPr>
        <p:txBody>
          <a:bodyPr wrap="square" lIns="0" tIns="0" rIns="0" bIns="0" rtlCol="0" anchor="t">
            <a:normAutofit/>
          </a:bodyPr>
          <a:lstStyle/>
          <a:p>
            <a:pPr marL="0" indent="0">
              <a:buNone/>
            </a:pPr>
            <a:r>
              <a:rPr lang="en-US" sz="1250" dirty="0">
                <a:solidFill>
                  <a:srgbClr val="CDD4DF"/>
                </a:solidFill>
                <a:latin typeface="Aptos" panose="020B0004020202020204" pitchFamily="34" charset="0"/>
                <a:ea typeface="Calibri" pitchFamily="34" charset="-122"/>
                <a:cs typeface="Calibri" pitchFamily="34" charset="-120"/>
              </a:rPr>
              <a:t>Your PhD is strong evidence. Connect it to the team, the role and the people served.</a:t>
            </a:r>
            <a:endParaRPr lang="en-US" sz="1250" dirty="0">
              <a:latin typeface="Aptos" panose="020B0004020202020204" pitchFamily="34" charset="0"/>
            </a:endParaRPr>
          </a:p>
        </p:txBody>
      </p:sp>
      <p:sp>
        <p:nvSpPr>
          <p:cNvPr id="9" name="Shape 7"/>
          <p:cNvSpPr/>
          <p:nvPr/>
        </p:nvSpPr>
        <p:spPr>
          <a:xfrm>
            <a:off x="4480560" y="1691640"/>
            <a:ext cx="3474720" cy="1783080"/>
          </a:xfrm>
          <a:prstGeom prst="roundRect">
            <a:avLst>
              <a:gd name="adj" fmla="val 4103"/>
            </a:avLst>
          </a:prstGeom>
          <a:solidFill>
            <a:schemeClr val="tx1">
              <a:lumMod val="85000"/>
              <a:lumOff val="15000"/>
            </a:schemeClr>
          </a:solidFill>
          <a:ln w="12700">
            <a:solidFill>
              <a:srgbClr val="33436A"/>
            </a:solidFill>
            <a:prstDash val="solid"/>
          </a:ln>
        </p:spPr>
        <p:txBody>
          <a:bodyPr/>
          <a:lstStyle/>
          <a:p>
            <a:endParaRPr lang="en-US">
              <a:latin typeface="Aptos" panose="020B0004020202020204" pitchFamily="34" charset="0"/>
            </a:endParaRPr>
          </a:p>
        </p:txBody>
      </p:sp>
      <p:sp>
        <p:nvSpPr>
          <p:cNvPr id="10" name="Shape 8"/>
          <p:cNvSpPr/>
          <p:nvPr/>
        </p:nvSpPr>
        <p:spPr>
          <a:xfrm>
            <a:off x="4681728" y="1856232"/>
            <a:ext cx="420624" cy="420624"/>
          </a:xfrm>
          <a:prstGeom prst="ellipse">
            <a:avLst/>
          </a:prstGeom>
          <a:solidFill>
            <a:schemeClr val="bg1">
              <a:lumMod val="85000"/>
            </a:schemeClr>
          </a:solidFill>
          <a:ln w="12700">
            <a:solidFill>
              <a:schemeClr val="bg1">
                <a:lumMod val="95000"/>
              </a:schemeClr>
            </a:solidFill>
            <a:prstDash val="solid"/>
          </a:ln>
        </p:spPr>
        <p:txBody>
          <a:bodyPr/>
          <a:lstStyle/>
          <a:p>
            <a:endParaRPr lang="en-US">
              <a:latin typeface="Aptos" panose="020B0004020202020204" pitchFamily="34" charset="0"/>
            </a:endParaRPr>
          </a:p>
        </p:txBody>
      </p:sp>
      <p:sp>
        <p:nvSpPr>
          <p:cNvPr id="11" name="Text 9"/>
          <p:cNvSpPr/>
          <p:nvPr/>
        </p:nvSpPr>
        <p:spPr>
          <a:xfrm>
            <a:off x="4681728" y="1856232"/>
            <a:ext cx="420624" cy="420624"/>
          </a:xfrm>
          <a:prstGeom prst="rect">
            <a:avLst/>
          </a:prstGeom>
          <a:noFill/>
          <a:ln/>
        </p:spPr>
        <p:txBody>
          <a:bodyPr wrap="square" lIns="0" tIns="0" rIns="0" bIns="0" rtlCol="0" anchor="ctr"/>
          <a:lstStyle/>
          <a:p>
            <a:pPr marL="0" indent="0" algn="ctr">
              <a:buNone/>
            </a:pPr>
            <a:r>
              <a:rPr lang="en-US" sz="1400" b="1" dirty="0">
                <a:solidFill>
                  <a:schemeClr val="tx1">
                    <a:lumMod val="65000"/>
                    <a:lumOff val="35000"/>
                  </a:schemeClr>
                </a:solidFill>
                <a:latin typeface="Aptos" panose="020B0004020202020204" pitchFamily="34" charset="0"/>
                <a:ea typeface="Calibri" pitchFamily="34" charset="-122"/>
                <a:cs typeface="Calibri" pitchFamily="34" charset="-120"/>
              </a:rPr>
              <a:t>2</a:t>
            </a:r>
            <a:endParaRPr lang="en-US" sz="1400" dirty="0">
              <a:solidFill>
                <a:schemeClr val="tx1">
                  <a:lumMod val="65000"/>
                  <a:lumOff val="35000"/>
                </a:schemeClr>
              </a:solidFill>
              <a:latin typeface="Aptos" panose="020B0004020202020204" pitchFamily="34" charset="0"/>
            </a:endParaRPr>
          </a:p>
        </p:txBody>
      </p:sp>
      <p:sp>
        <p:nvSpPr>
          <p:cNvPr id="12" name="Text 10"/>
          <p:cNvSpPr/>
          <p:nvPr/>
        </p:nvSpPr>
        <p:spPr>
          <a:xfrm>
            <a:off x="4681728" y="2359152"/>
            <a:ext cx="3108960" cy="365760"/>
          </a:xfrm>
          <a:prstGeom prst="rect">
            <a:avLst/>
          </a:prstGeom>
          <a:noFill/>
          <a:ln/>
        </p:spPr>
        <p:txBody>
          <a:bodyPr wrap="square" lIns="0" tIns="0" rIns="0" bIns="0" rtlCol="0" anchor="ctr">
            <a:normAutofit/>
          </a:bodyPr>
          <a:lstStyle/>
          <a:p>
            <a:pPr marL="0" indent="0">
              <a:buNone/>
            </a:pPr>
            <a:r>
              <a:rPr lang="en-US" sz="1700" b="1" dirty="0">
                <a:solidFill>
                  <a:srgbClr val="FFFFFF"/>
                </a:solidFill>
                <a:latin typeface="Aptos" panose="020B0004020202020204" pitchFamily="34" charset="0"/>
                <a:ea typeface="Georgia" pitchFamily="34" charset="-122"/>
                <a:cs typeface="Georgia" pitchFamily="34" charset="-120"/>
              </a:rPr>
              <a:t>Show how you think</a:t>
            </a:r>
            <a:endParaRPr lang="en-US" sz="1700" dirty="0">
              <a:latin typeface="Aptos" panose="020B0004020202020204" pitchFamily="34" charset="0"/>
            </a:endParaRPr>
          </a:p>
        </p:txBody>
      </p:sp>
      <p:sp>
        <p:nvSpPr>
          <p:cNvPr id="13" name="Text 11"/>
          <p:cNvSpPr/>
          <p:nvPr/>
        </p:nvSpPr>
        <p:spPr>
          <a:xfrm>
            <a:off x="4681728" y="2743200"/>
            <a:ext cx="3108960" cy="658368"/>
          </a:xfrm>
          <a:prstGeom prst="rect">
            <a:avLst/>
          </a:prstGeom>
          <a:noFill/>
          <a:ln/>
        </p:spPr>
        <p:txBody>
          <a:bodyPr wrap="square" lIns="0" tIns="0" rIns="0" bIns="0" rtlCol="0" anchor="t">
            <a:normAutofit/>
          </a:bodyPr>
          <a:lstStyle/>
          <a:p>
            <a:pPr marL="0" indent="0">
              <a:buNone/>
            </a:pPr>
            <a:r>
              <a:rPr lang="en-US" sz="1250" dirty="0">
                <a:solidFill>
                  <a:srgbClr val="CDD4DF"/>
                </a:solidFill>
                <a:latin typeface="Aptos" panose="020B0004020202020204" pitchFamily="34" charset="0"/>
                <a:ea typeface="Calibri" pitchFamily="34" charset="-122"/>
                <a:cs typeface="Calibri" pitchFamily="34" charset="-120"/>
              </a:rPr>
              <a:t>Choices, judgment and learning matter more than a project summary.</a:t>
            </a:r>
            <a:endParaRPr lang="en-US" sz="1250" dirty="0">
              <a:latin typeface="Aptos" panose="020B0004020202020204" pitchFamily="34" charset="0"/>
            </a:endParaRPr>
          </a:p>
        </p:txBody>
      </p:sp>
      <p:sp>
        <p:nvSpPr>
          <p:cNvPr id="14" name="Shape 12"/>
          <p:cNvSpPr/>
          <p:nvPr/>
        </p:nvSpPr>
        <p:spPr>
          <a:xfrm>
            <a:off x="8229600" y="1691640"/>
            <a:ext cx="3474720" cy="1783080"/>
          </a:xfrm>
          <a:prstGeom prst="roundRect">
            <a:avLst>
              <a:gd name="adj" fmla="val 4103"/>
            </a:avLst>
          </a:prstGeom>
          <a:solidFill>
            <a:schemeClr val="tx1">
              <a:lumMod val="85000"/>
              <a:lumOff val="15000"/>
            </a:schemeClr>
          </a:solidFill>
          <a:ln w="12700">
            <a:solidFill>
              <a:srgbClr val="33436A"/>
            </a:solidFill>
            <a:prstDash val="solid"/>
          </a:ln>
        </p:spPr>
        <p:txBody>
          <a:bodyPr/>
          <a:lstStyle/>
          <a:p>
            <a:endParaRPr lang="en-US">
              <a:latin typeface="Aptos" panose="020B0004020202020204" pitchFamily="34" charset="0"/>
            </a:endParaRPr>
          </a:p>
        </p:txBody>
      </p:sp>
      <p:sp>
        <p:nvSpPr>
          <p:cNvPr id="15" name="Shape 13"/>
          <p:cNvSpPr/>
          <p:nvPr/>
        </p:nvSpPr>
        <p:spPr>
          <a:xfrm>
            <a:off x="8430768" y="1856232"/>
            <a:ext cx="420624" cy="420624"/>
          </a:xfrm>
          <a:prstGeom prst="ellipse">
            <a:avLst/>
          </a:prstGeom>
          <a:solidFill>
            <a:schemeClr val="bg1">
              <a:lumMod val="85000"/>
            </a:schemeClr>
          </a:solidFill>
          <a:ln w="12700">
            <a:solidFill>
              <a:schemeClr val="bg1">
                <a:lumMod val="95000"/>
              </a:schemeClr>
            </a:solidFill>
            <a:prstDash val="solid"/>
          </a:ln>
        </p:spPr>
        <p:txBody>
          <a:bodyPr/>
          <a:lstStyle/>
          <a:p>
            <a:endParaRPr lang="en-US">
              <a:solidFill>
                <a:schemeClr val="tx1">
                  <a:lumMod val="65000"/>
                  <a:lumOff val="35000"/>
                </a:schemeClr>
              </a:solidFill>
              <a:latin typeface="Aptos" panose="020B0004020202020204" pitchFamily="34" charset="0"/>
            </a:endParaRPr>
          </a:p>
        </p:txBody>
      </p:sp>
      <p:sp>
        <p:nvSpPr>
          <p:cNvPr id="16" name="Text 14"/>
          <p:cNvSpPr/>
          <p:nvPr/>
        </p:nvSpPr>
        <p:spPr>
          <a:xfrm>
            <a:off x="8430768" y="1856232"/>
            <a:ext cx="420624" cy="420624"/>
          </a:xfrm>
          <a:prstGeom prst="rect">
            <a:avLst/>
          </a:prstGeom>
          <a:noFill/>
          <a:ln/>
        </p:spPr>
        <p:txBody>
          <a:bodyPr wrap="square" lIns="0" tIns="0" rIns="0" bIns="0" rtlCol="0" anchor="ctr"/>
          <a:lstStyle/>
          <a:p>
            <a:pPr marL="0" indent="0" algn="ctr">
              <a:buNone/>
            </a:pPr>
            <a:r>
              <a:rPr lang="en-US" sz="1400" b="1" dirty="0">
                <a:solidFill>
                  <a:schemeClr val="tx1">
                    <a:lumMod val="65000"/>
                    <a:lumOff val="35000"/>
                  </a:schemeClr>
                </a:solidFill>
                <a:latin typeface="Aptos" panose="020B0004020202020204" pitchFamily="34" charset="0"/>
                <a:ea typeface="Calibri" pitchFamily="34" charset="-122"/>
                <a:cs typeface="Calibri" pitchFamily="34" charset="-120"/>
              </a:rPr>
              <a:t>3</a:t>
            </a:r>
            <a:endParaRPr lang="en-US" sz="1400" dirty="0">
              <a:solidFill>
                <a:schemeClr val="tx1">
                  <a:lumMod val="65000"/>
                  <a:lumOff val="35000"/>
                </a:schemeClr>
              </a:solidFill>
              <a:latin typeface="Aptos" panose="020B0004020202020204" pitchFamily="34" charset="0"/>
            </a:endParaRPr>
          </a:p>
        </p:txBody>
      </p:sp>
      <p:sp>
        <p:nvSpPr>
          <p:cNvPr id="17" name="Text 15"/>
          <p:cNvSpPr/>
          <p:nvPr/>
        </p:nvSpPr>
        <p:spPr>
          <a:xfrm>
            <a:off x="8430768" y="2359152"/>
            <a:ext cx="3108960" cy="365760"/>
          </a:xfrm>
          <a:prstGeom prst="rect">
            <a:avLst/>
          </a:prstGeom>
          <a:noFill/>
          <a:ln/>
        </p:spPr>
        <p:txBody>
          <a:bodyPr wrap="square" lIns="0" tIns="0" rIns="0" bIns="0" rtlCol="0" anchor="ctr">
            <a:normAutofit/>
          </a:bodyPr>
          <a:lstStyle/>
          <a:p>
            <a:pPr marL="0" indent="0">
              <a:buNone/>
            </a:pPr>
            <a:r>
              <a:rPr lang="en-US" sz="1700" b="1" dirty="0">
                <a:solidFill>
                  <a:srgbClr val="FFFFFF"/>
                </a:solidFill>
                <a:latin typeface="Aptos" panose="020B0004020202020204" pitchFamily="34" charset="0"/>
                <a:ea typeface="Georgia" pitchFamily="34" charset="-122"/>
                <a:cs typeface="Georgia" pitchFamily="34" charset="-120"/>
              </a:rPr>
              <a:t>Make it a conversation</a:t>
            </a:r>
            <a:endParaRPr lang="en-US" sz="1700" dirty="0">
              <a:latin typeface="Aptos" panose="020B0004020202020204" pitchFamily="34" charset="0"/>
            </a:endParaRPr>
          </a:p>
        </p:txBody>
      </p:sp>
      <p:sp>
        <p:nvSpPr>
          <p:cNvPr id="18" name="Text 16"/>
          <p:cNvSpPr/>
          <p:nvPr/>
        </p:nvSpPr>
        <p:spPr>
          <a:xfrm>
            <a:off x="8430768" y="2743200"/>
            <a:ext cx="3108960" cy="658368"/>
          </a:xfrm>
          <a:prstGeom prst="rect">
            <a:avLst/>
          </a:prstGeom>
          <a:noFill/>
          <a:ln/>
        </p:spPr>
        <p:txBody>
          <a:bodyPr wrap="square" lIns="0" tIns="0" rIns="0" bIns="0" rtlCol="0" anchor="t">
            <a:normAutofit/>
          </a:bodyPr>
          <a:lstStyle/>
          <a:p>
            <a:pPr marL="0" indent="0">
              <a:buNone/>
            </a:pPr>
            <a:r>
              <a:rPr lang="en-US" sz="1250" dirty="0">
                <a:solidFill>
                  <a:srgbClr val="CDD4DF"/>
                </a:solidFill>
                <a:latin typeface="Aptos" panose="020B0004020202020204" pitchFamily="34" charset="0"/>
                <a:ea typeface="Calibri" pitchFamily="34" charset="-122"/>
                <a:cs typeface="Calibri" pitchFamily="34" charset="-120"/>
              </a:rPr>
              <a:t>Clear answers and genuine curiosity build connection.</a:t>
            </a:r>
            <a:endParaRPr lang="en-US" sz="1250" dirty="0">
              <a:latin typeface="Aptos" panose="020B0004020202020204" pitchFamily="34" charset="0"/>
            </a:endParaRPr>
          </a:p>
        </p:txBody>
      </p:sp>
      <p:sp>
        <p:nvSpPr>
          <p:cNvPr id="22" name="Rectangle 21">
            <a:extLst>
              <a:ext uri="{FF2B5EF4-FFF2-40B4-BE49-F238E27FC236}">
                <a16:creationId xmlns:a16="http://schemas.microsoft.com/office/drawing/2014/main" id="{1D6CFA64-4EF3-3283-07EB-7BE012325F76}"/>
              </a:ext>
            </a:extLst>
          </p:cNvPr>
          <p:cNvSpPr/>
          <p:nvPr/>
        </p:nvSpPr>
        <p:spPr>
          <a:xfrm>
            <a:off x="0" y="4882551"/>
            <a:ext cx="12192000" cy="1975449"/>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B0423FDBD5D84EA7C57E28158302EA" ma:contentTypeVersion="19" ma:contentTypeDescription="Create a new document." ma:contentTypeScope="" ma:versionID="1b17f115be500c0d82068e437d91b5f0">
  <xsd:schema xmlns:xsd="http://www.w3.org/2001/XMLSchema" xmlns:xs="http://www.w3.org/2001/XMLSchema" xmlns:p="http://schemas.microsoft.com/office/2006/metadata/properties" xmlns:ns3="ce0a23fd-3efb-4edc-844f-1c2aafcf33a8" xmlns:ns4="21e21d53-41ea-4550-845e-a97404a7fbfb" targetNamespace="http://schemas.microsoft.com/office/2006/metadata/properties" ma:root="true" ma:fieldsID="9d2cf75deefc728b04107c66bca2d45f" ns3:_="" ns4:_="">
    <xsd:import namespace="ce0a23fd-3efb-4edc-844f-1c2aafcf33a8"/>
    <xsd:import namespace="21e21d53-41ea-4550-845e-a97404a7fbf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0a23fd-3efb-4edc-844f-1c2aafcf33a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e21d53-41ea-4550-845e-a97404a7fbf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e0a23fd-3efb-4edc-844f-1c2aafcf33a8" xsi:nil="true"/>
  </documentManagement>
</p:properties>
</file>

<file path=customXml/itemProps1.xml><?xml version="1.0" encoding="utf-8"?>
<ds:datastoreItem xmlns:ds="http://schemas.openxmlformats.org/officeDocument/2006/customXml" ds:itemID="{4E5CA2DE-3419-4BEC-AD42-92D33B9BFB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0a23fd-3efb-4edc-844f-1c2aafcf33a8"/>
    <ds:schemaRef ds:uri="21e21d53-41ea-4550-845e-a97404a7fb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608A35-AC30-4D83-B9DF-145F8D667FD3}">
  <ds:schemaRefs>
    <ds:schemaRef ds:uri="http://schemas.microsoft.com/sharepoint/v3/contenttype/forms"/>
  </ds:schemaRefs>
</ds:datastoreItem>
</file>

<file path=customXml/itemProps3.xml><?xml version="1.0" encoding="utf-8"?>
<ds:datastoreItem xmlns:ds="http://schemas.openxmlformats.org/officeDocument/2006/customXml" ds:itemID="{D32987D9-2FAC-4E6F-8791-E15ABD041931}">
  <ds:schemaRefs>
    <ds:schemaRef ds:uri="http://purl.org/dc/dcmitype/"/>
    <ds:schemaRef ds:uri="http://schemas.openxmlformats.org/package/2006/metadata/core-properties"/>
    <ds:schemaRef ds:uri="http://purl.org/dc/elements/1.1/"/>
    <ds:schemaRef ds:uri="http://purl.org/dc/terms/"/>
    <ds:schemaRef ds:uri="http://schemas.microsoft.com/office/2006/documentManagement/types"/>
    <ds:schemaRef ds:uri="ce0a23fd-3efb-4edc-844f-1c2aafcf33a8"/>
    <ds:schemaRef ds:uri="http://schemas.microsoft.com/office/2006/metadata/properties"/>
    <ds:schemaRef ds:uri="http://schemas.microsoft.com/office/infopath/2007/PartnerControls"/>
    <ds:schemaRef ds:uri="21e21d53-41ea-4550-845e-a97404a7fbfb"/>
    <ds:schemaRef ds:uri="http://www.w3.org/XML/1998/namespace"/>
  </ds:schemaRefs>
</ds:datastoreItem>
</file>

<file path=docMetadata/LabelInfo.xml><?xml version="1.0" encoding="utf-8"?>
<clbl:labelList xmlns:clbl="http://schemas.microsoft.com/office/2020/mipLabelMetadata">
  <clbl:label id="{3ca48ea3-8c75-4d36-b64f-70604b11fd22}" enabled="1" method="Privileged" siteId="{3ac94b33-9135-4821-9502-eafda6592a35}" removed="0"/>
</clbl:labelList>
</file>

<file path=docProps/app.xml><?xml version="1.0" encoding="utf-8"?>
<Properties xmlns="http://schemas.openxmlformats.org/officeDocument/2006/extended-properties" xmlns:vt="http://schemas.openxmlformats.org/officeDocument/2006/docPropsVTypes">
  <TotalTime>3138</TotalTime>
  <Words>1520</Words>
  <Application>Microsoft Office PowerPoint</Application>
  <PresentationFormat>Widescreen</PresentationFormat>
  <Paragraphs>141</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PhD to Industry Impact</dc:title>
  <dc:subject>WiSTEM2D panel: preparing for industry interviews</dc:subject>
  <dc:creator>Indashaw, Bezait [JJCUS]</dc:creator>
  <cp:lastModifiedBy>Indashaw, Bezait [JJCUS]</cp:lastModifiedBy>
  <cp:revision>2</cp:revision>
  <dcterms:created xsi:type="dcterms:W3CDTF">2026-10-19T13:24:13Z</dcterms:created>
  <dcterms:modified xsi:type="dcterms:W3CDTF">2026-10-21T18:12:20Z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0x01010078B0423FDBD5D84EA7C57E28158302EA</vt:lpwstr>
  </property>
</Properties>
</file>